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81" autoAdjust="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8077200" cy="1927225"/>
          </a:xfrm>
        </p:spPr>
        <p:txBody>
          <a:bodyPr/>
          <a:lstStyle/>
          <a:p>
            <a:r>
              <a:rPr lang="en-US" dirty="0" smtClean="0"/>
              <a:t>Control Statements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dirty="0" smtClean="0"/>
              <a:t>f-then, if-then-else, switch/case</a:t>
            </a:r>
          </a:p>
          <a:p>
            <a:r>
              <a:rPr lang="en-US" dirty="0" smtClean="0"/>
              <a:t>For, </a:t>
            </a:r>
            <a:r>
              <a:rPr lang="en-US" dirty="0" smtClean="0"/>
              <a:t>While</a:t>
            </a:r>
            <a:r>
              <a:rPr lang="en-US" dirty="0" smtClean="0"/>
              <a:t>, </a:t>
            </a:r>
            <a:r>
              <a:rPr lang="en-US" dirty="0" smtClean="0"/>
              <a:t>Do-while, </a:t>
            </a:r>
            <a:r>
              <a:rPr lang="en-US" dirty="0" err="1" smtClean="0"/>
              <a:t>goto</a:t>
            </a:r>
            <a:endParaRPr lang="en-US" dirty="0" smtClean="0"/>
          </a:p>
          <a:p>
            <a:r>
              <a:rPr lang="en-US" dirty="0" smtClean="0"/>
              <a:t>Break, </a:t>
            </a:r>
            <a:r>
              <a:rPr lang="en-US" dirty="0" smtClean="0"/>
              <a:t>continue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34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firstX</a:t>
            </a:r>
            <a:r>
              <a:rPr lang="en-US" dirty="0" smtClean="0"/>
              <a:t> = 0;</a:t>
            </a:r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max; </a:t>
            </a:r>
            <a:r>
              <a:rPr lang="en-US" dirty="0" err="1"/>
              <a:t>i</a:t>
            </a:r>
            <a:r>
              <a:rPr lang="en-US" dirty="0"/>
              <a:t>++)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{ </a:t>
            </a:r>
            <a:r>
              <a:rPr lang="en-US" dirty="0"/>
              <a:t>// interested only in p's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firstX</a:t>
            </a:r>
            <a:r>
              <a:rPr lang="en-US" dirty="0" smtClean="0"/>
              <a:t>++;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if (A[</a:t>
            </a:r>
            <a:r>
              <a:rPr lang="en-US" dirty="0" err="1" smtClean="0"/>
              <a:t>i</a:t>
            </a:r>
            <a:r>
              <a:rPr lang="en-US" dirty="0"/>
              <a:t>]</a:t>
            </a:r>
            <a:r>
              <a:rPr lang="en-US" dirty="0" smtClean="0"/>
              <a:t> </a:t>
            </a:r>
            <a:r>
              <a:rPr lang="en-US" dirty="0"/>
              <a:t>=</a:t>
            </a:r>
            <a:r>
              <a:rPr lang="en-US" dirty="0" smtClean="0"/>
              <a:t>= ‘X')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smtClean="0">
                <a:solidFill>
                  <a:srgbClr val="FF0000"/>
                </a:solidFill>
              </a:rPr>
              <a:t>break; </a:t>
            </a:r>
            <a:r>
              <a:rPr lang="en-US" dirty="0"/>
              <a:t>// </a:t>
            </a:r>
            <a:r>
              <a:rPr lang="en-US" dirty="0" smtClean="0"/>
              <a:t>no point in going further </a:t>
            </a:r>
          </a:p>
          <a:p>
            <a:pPr marL="0" indent="0">
              <a:buNone/>
            </a:pPr>
            <a:r>
              <a:rPr lang="en-US" dirty="0" smtClean="0"/>
              <a:t>}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878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Labeled 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    </a:t>
            </a:r>
            <a:r>
              <a:rPr lang="en-US" dirty="0">
                <a:solidFill>
                  <a:srgbClr val="FF0000"/>
                </a:solidFill>
              </a:rPr>
              <a:t>Outer:</a:t>
            </a:r>
          </a:p>
          <a:p>
            <a:pPr marL="0" indent="0">
              <a:buNone/>
            </a:pPr>
            <a:r>
              <a:rPr lang="en-US" dirty="0"/>
              <a:t>    for(</a:t>
            </a:r>
            <a:r>
              <a:rPr lang="en-US" dirty="0" err="1"/>
              <a:t>int</a:t>
            </a:r>
            <a:r>
              <a:rPr lang="en-US" dirty="0"/>
              <a:t> o</a:t>
            </a:r>
            <a:r>
              <a:rPr lang="en-US" dirty="0" smtClean="0"/>
              <a:t>uter=0</a:t>
            </a:r>
            <a:r>
              <a:rPr lang="en-US" dirty="0"/>
              <a:t>; o</a:t>
            </a:r>
            <a:r>
              <a:rPr lang="en-US" dirty="0" smtClean="0"/>
              <a:t>uter </a:t>
            </a:r>
            <a:r>
              <a:rPr lang="en-US" dirty="0"/>
              <a:t>&lt; </a:t>
            </a:r>
            <a:r>
              <a:rPr lang="en-US" dirty="0" smtClean="0"/>
              <a:t>10 </a:t>
            </a:r>
            <a:r>
              <a:rPr lang="en-US" dirty="0"/>
              <a:t>; o</a:t>
            </a:r>
            <a:r>
              <a:rPr lang="en-US" dirty="0" smtClean="0"/>
              <a:t>uter</a:t>
            </a:r>
            <a:r>
              <a:rPr lang="en-US" dirty="0"/>
              <a:t>++)</a:t>
            </a:r>
          </a:p>
          <a:p>
            <a:pPr marL="0" indent="0">
              <a:buNone/>
            </a:pPr>
            <a:r>
              <a:rPr lang="en-US" dirty="0"/>
              <a:t>    {</a:t>
            </a:r>
          </a:p>
          <a:p>
            <a:pPr marL="0" indent="0">
              <a:buNone/>
            </a:pPr>
            <a:r>
              <a:rPr lang="en-US" dirty="0"/>
              <a:t>      Inner:</a:t>
            </a:r>
          </a:p>
          <a:p>
            <a:pPr marL="0" indent="0">
              <a:buNone/>
            </a:pPr>
            <a:r>
              <a:rPr lang="en-US" dirty="0"/>
              <a:t>      for(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inner=0</a:t>
            </a:r>
            <a:r>
              <a:rPr lang="en-US" dirty="0"/>
              <a:t>; </a:t>
            </a:r>
            <a:r>
              <a:rPr lang="en-US" dirty="0" err="1"/>
              <a:t>intInner</a:t>
            </a:r>
            <a:r>
              <a:rPr lang="en-US" dirty="0"/>
              <a:t> &lt; </a:t>
            </a:r>
            <a:r>
              <a:rPr lang="en-US" dirty="0" smtClean="0"/>
              <a:t>10; inner</a:t>
            </a:r>
            <a:r>
              <a:rPr lang="en-US" dirty="0"/>
              <a:t>++)</a:t>
            </a:r>
          </a:p>
          <a:p>
            <a:pPr marL="0" indent="0">
              <a:buNone/>
            </a:pPr>
            <a:r>
              <a:rPr lang="en-US" dirty="0"/>
              <a:t>      {</a:t>
            </a:r>
          </a:p>
          <a:p>
            <a:pPr marL="0" indent="0">
              <a:buNone/>
            </a:pPr>
            <a:r>
              <a:rPr lang="en-US" dirty="0"/>
              <a:t>        </a:t>
            </a:r>
            <a:r>
              <a:rPr lang="en-US" dirty="0" smtClean="0"/>
              <a:t>if(A[outer][</a:t>
            </a:r>
            <a:r>
              <a:rPr lang="en-US" dirty="0"/>
              <a:t>i</a:t>
            </a:r>
            <a:r>
              <a:rPr lang="en-US" dirty="0" smtClean="0"/>
              <a:t>nner</a:t>
            </a:r>
            <a:r>
              <a:rPr lang="en-US" dirty="0"/>
              <a:t>] == </a:t>
            </a:r>
            <a:r>
              <a:rPr lang="en-US" dirty="0" smtClean="0"/>
              <a:t>100)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       {</a:t>
            </a:r>
          </a:p>
          <a:p>
            <a:pPr marL="0" indent="0">
              <a:buNone/>
            </a:pPr>
            <a:r>
              <a:rPr lang="en-US" dirty="0"/>
              <a:t>          f</a:t>
            </a:r>
            <a:r>
              <a:rPr lang="en-US" dirty="0" smtClean="0"/>
              <a:t>ound </a:t>
            </a:r>
            <a:r>
              <a:rPr lang="en-US" dirty="0"/>
              <a:t>= true;</a:t>
            </a:r>
          </a:p>
          <a:p>
            <a:pPr marL="0" indent="0">
              <a:buNone/>
            </a:pPr>
            <a:r>
              <a:rPr lang="en-US" dirty="0"/>
              <a:t>          </a:t>
            </a:r>
            <a:r>
              <a:rPr lang="en-US" dirty="0">
                <a:solidFill>
                  <a:srgbClr val="FF0000"/>
                </a:solidFill>
              </a:rPr>
              <a:t>break Outer;</a:t>
            </a:r>
          </a:p>
          <a:p>
            <a:pPr marL="0" indent="0">
              <a:buNone/>
            </a:pPr>
            <a:r>
              <a:rPr lang="en-US" dirty="0"/>
              <a:t>        }  </a:t>
            </a:r>
          </a:p>
          <a:p>
            <a:pPr marL="0" indent="0">
              <a:buNone/>
            </a:pPr>
            <a:r>
              <a:rPr lang="en-US" dirty="0"/>
              <a:t>        </a:t>
            </a:r>
          </a:p>
          <a:p>
            <a:pPr marL="0" indent="0">
              <a:buNone/>
            </a:pPr>
            <a:r>
              <a:rPr lang="en-US" dirty="0"/>
              <a:t>      }</a:t>
            </a:r>
          </a:p>
          <a:p>
            <a:pPr marL="0" indent="0">
              <a:buNone/>
            </a:pPr>
            <a:r>
              <a:rPr lang="en-US" dirty="0"/>
              <a:t>    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811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 (skip remainder of loop)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firstX</a:t>
            </a:r>
            <a:r>
              <a:rPr lang="en-US" dirty="0" smtClean="0"/>
              <a:t> = 0;</a:t>
            </a:r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max; </a:t>
            </a:r>
            <a:r>
              <a:rPr lang="en-US" dirty="0" err="1"/>
              <a:t>i</a:t>
            </a:r>
            <a:r>
              <a:rPr lang="en-US" dirty="0"/>
              <a:t>++)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{ </a:t>
            </a:r>
            <a:r>
              <a:rPr lang="en-US" dirty="0"/>
              <a:t>// interested only in p's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firstX</a:t>
            </a:r>
            <a:r>
              <a:rPr lang="en-US" dirty="0" smtClean="0"/>
              <a:t>++;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if (A[</a:t>
            </a:r>
            <a:r>
              <a:rPr lang="en-US" dirty="0" err="1" smtClean="0"/>
              <a:t>i</a:t>
            </a:r>
            <a:r>
              <a:rPr lang="en-US" dirty="0"/>
              <a:t>]</a:t>
            </a:r>
            <a:r>
              <a:rPr lang="en-US" dirty="0" smtClean="0"/>
              <a:t> </a:t>
            </a:r>
            <a:r>
              <a:rPr lang="en-US" dirty="0"/>
              <a:t>=</a:t>
            </a:r>
            <a:r>
              <a:rPr lang="en-US" dirty="0" smtClean="0"/>
              <a:t>= ‘X')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smtClean="0">
                <a:solidFill>
                  <a:srgbClr val="FF0000"/>
                </a:solidFill>
              </a:rPr>
              <a:t>continue; </a:t>
            </a:r>
            <a:r>
              <a:rPr lang="en-US" dirty="0">
                <a:solidFill>
                  <a:srgbClr val="FF0000"/>
                </a:solidFill>
              </a:rPr>
              <a:t>// </a:t>
            </a:r>
            <a:r>
              <a:rPr lang="en-US" dirty="0" smtClean="0">
                <a:solidFill>
                  <a:srgbClr val="FF0000"/>
                </a:solidFill>
              </a:rPr>
              <a:t>skip </a:t>
            </a:r>
            <a:r>
              <a:rPr lang="en-US" dirty="0" err="1" smtClean="0">
                <a:solidFill>
                  <a:srgbClr val="FF0000"/>
                </a:solidFill>
              </a:rPr>
              <a:t>doLotsOfStuff</a:t>
            </a:r>
            <a:r>
              <a:rPr lang="en-US" dirty="0" smtClean="0">
                <a:solidFill>
                  <a:srgbClr val="FF0000"/>
                </a:solidFill>
              </a:rPr>
              <a:t> but keep looping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doLotsOfStuff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 smtClean="0"/>
              <a:t>}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126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Switch with breaks </a:t>
            </a:r>
            <a:br>
              <a:rPr lang="en-US" dirty="0" smtClean="0"/>
            </a:br>
            <a:r>
              <a:rPr lang="en-US" dirty="0" smtClean="0"/>
              <a:t> (aka Compound if-then-else)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switch (today) </a:t>
            </a:r>
          </a:p>
          <a:p>
            <a:pPr marL="0" indent="0">
              <a:buNone/>
            </a:pPr>
            <a:r>
              <a:rPr lang="en-US" dirty="0" smtClean="0"/>
              <a:t>{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0070C0"/>
                </a:solidFill>
              </a:rPr>
              <a:t>case “Monday“       : special = “Burgers;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                                  break; 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   </a:t>
            </a:r>
            <a:r>
              <a:rPr lang="en-US" dirty="0" smtClean="0">
                <a:solidFill>
                  <a:srgbClr val="00B050"/>
                </a:solidFill>
              </a:rPr>
              <a:t>case “Tuesday</a:t>
            </a:r>
            <a:r>
              <a:rPr lang="en-US" dirty="0">
                <a:solidFill>
                  <a:srgbClr val="00B050"/>
                </a:solidFill>
              </a:rPr>
              <a:t>“ </a:t>
            </a:r>
            <a:r>
              <a:rPr lang="en-US" dirty="0" smtClean="0">
                <a:solidFill>
                  <a:srgbClr val="00B050"/>
                </a:solidFill>
              </a:rPr>
              <a:t>     : </a:t>
            </a:r>
            <a:r>
              <a:rPr lang="en-US" dirty="0">
                <a:solidFill>
                  <a:srgbClr val="00B050"/>
                </a:solidFill>
              </a:rPr>
              <a:t>special = </a:t>
            </a:r>
            <a:r>
              <a:rPr lang="en-US" dirty="0" smtClean="0">
                <a:solidFill>
                  <a:srgbClr val="00B050"/>
                </a:solidFill>
              </a:rPr>
              <a:t>“Chicken Wings;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                                    break;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 </a:t>
            </a:r>
            <a:r>
              <a:rPr lang="en-US" dirty="0" smtClean="0">
                <a:solidFill>
                  <a:srgbClr val="FF0000"/>
                </a:solidFill>
              </a:rPr>
              <a:t>case “Wednesday” : special = “Pizza”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                    break;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/>
          </a:p>
          <a:p>
            <a:pPr marL="0" indent="0"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979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f-then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price = 8;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i</a:t>
            </a:r>
            <a:r>
              <a:rPr lang="en-US" dirty="0" smtClean="0">
                <a:solidFill>
                  <a:srgbClr val="7030A0"/>
                </a:solidFill>
              </a:rPr>
              <a:t>f (day == “Tuesday”)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    price = price/2;        // </a:t>
            </a:r>
            <a:r>
              <a:rPr lang="en-US" dirty="0">
                <a:solidFill>
                  <a:srgbClr val="00B0F0"/>
                </a:solidFill>
              </a:rPr>
              <a:t>half price on </a:t>
            </a:r>
            <a:r>
              <a:rPr lang="en-US" dirty="0" smtClean="0">
                <a:solidFill>
                  <a:srgbClr val="00B0F0"/>
                </a:solidFill>
              </a:rPr>
              <a:t>Tuesday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 price is 8 but then if today is Tuesday, the price becomes 4.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There is no “then” in the if-then statement. The part in </a:t>
            </a:r>
            <a:r>
              <a:rPr lang="en-US" dirty="0" smtClean="0">
                <a:solidFill>
                  <a:srgbClr val="7030A0"/>
                </a:solidFill>
              </a:rPr>
              <a:t>purple</a:t>
            </a:r>
            <a:r>
              <a:rPr lang="en-US" dirty="0" smtClean="0">
                <a:solidFill>
                  <a:srgbClr val="FF0000"/>
                </a:solidFill>
              </a:rPr>
              <a:t> is considered the if statement and the part in </a:t>
            </a:r>
            <a:r>
              <a:rPr lang="en-US" dirty="0" smtClean="0">
                <a:solidFill>
                  <a:srgbClr val="00B0F0"/>
                </a:solidFill>
              </a:rPr>
              <a:t>blue</a:t>
            </a:r>
            <a:r>
              <a:rPr lang="en-US" dirty="0" smtClean="0">
                <a:solidFill>
                  <a:srgbClr val="FF0000"/>
                </a:solidFill>
              </a:rPr>
              <a:t> is considered the “then” part.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047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if-then-else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if (hour </a:t>
            </a:r>
            <a:r>
              <a:rPr lang="en-US" dirty="0">
                <a:solidFill>
                  <a:srgbClr val="7030A0"/>
                </a:solidFill>
              </a:rPr>
              <a:t>&lt;</a:t>
            </a:r>
            <a:r>
              <a:rPr lang="en-US" dirty="0" smtClean="0">
                <a:solidFill>
                  <a:srgbClr val="7030A0"/>
                </a:solidFill>
              </a:rPr>
              <a:t>= 4 &amp;&amp; hour =&gt; 6)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    time = “happy hour”;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}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else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    time = </a:t>
            </a:r>
            <a:r>
              <a:rPr lang="en-US" dirty="0" smtClean="0">
                <a:solidFill>
                  <a:srgbClr val="00B050"/>
                </a:solidFill>
              </a:rPr>
              <a:t>“regular prices”;  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}</a:t>
            </a:r>
          </a:p>
          <a:p>
            <a:pPr marL="0" indent="0"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 price is 8 but then if today is Tuesday, the price becomes 4.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There is no “then” in the if-then statement. The part in </a:t>
            </a:r>
            <a:r>
              <a:rPr lang="en-US" dirty="0" smtClean="0">
                <a:solidFill>
                  <a:srgbClr val="7030A0"/>
                </a:solidFill>
              </a:rPr>
              <a:t>purple</a:t>
            </a:r>
            <a:r>
              <a:rPr lang="en-US" dirty="0" smtClean="0">
                <a:solidFill>
                  <a:srgbClr val="FF0000"/>
                </a:solidFill>
              </a:rPr>
              <a:t> is considered the if statement and the part in </a:t>
            </a:r>
            <a:r>
              <a:rPr lang="en-US" dirty="0" smtClean="0">
                <a:solidFill>
                  <a:srgbClr val="00B0F0"/>
                </a:solidFill>
              </a:rPr>
              <a:t>blue</a:t>
            </a:r>
            <a:r>
              <a:rPr lang="en-US" dirty="0" smtClean="0">
                <a:solidFill>
                  <a:srgbClr val="FF0000"/>
                </a:solidFill>
              </a:rPr>
              <a:t> is considered the “then” part. The part in </a:t>
            </a:r>
            <a:r>
              <a:rPr lang="en-US" dirty="0" smtClean="0">
                <a:solidFill>
                  <a:srgbClr val="00B050"/>
                </a:solidFill>
              </a:rPr>
              <a:t>green</a:t>
            </a:r>
            <a:r>
              <a:rPr lang="en-US" dirty="0" smtClean="0">
                <a:solidFill>
                  <a:srgbClr val="FF0000"/>
                </a:solidFill>
              </a:rPr>
              <a:t> is considered the else part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605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if-then-else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if (today == “</a:t>
            </a:r>
            <a:r>
              <a:rPr lang="en-US" dirty="0">
                <a:solidFill>
                  <a:srgbClr val="0070C0"/>
                </a:solidFill>
              </a:rPr>
              <a:t>M</a:t>
            </a:r>
            <a:r>
              <a:rPr lang="en-US" dirty="0" smtClean="0">
                <a:solidFill>
                  <a:srgbClr val="0070C0"/>
                </a:solidFill>
              </a:rPr>
              <a:t>onday”)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    special = “burgers”;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}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else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    </a:t>
            </a:r>
            <a:r>
              <a:rPr lang="en-US" dirty="0" smtClean="0">
                <a:solidFill>
                  <a:srgbClr val="00B050"/>
                </a:solidFill>
              </a:rPr>
              <a:t>if (today == “Tuesday”)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   {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       special = “Chicken </a:t>
            </a:r>
            <a:r>
              <a:rPr lang="en-US" dirty="0">
                <a:solidFill>
                  <a:srgbClr val="00B050"/>
                </a:solidFill>
              </a:rPr>
              <a:t>W</a:t>
            </a:r>
            <a:r>
              <a:rPr lang="en-US" dirty="0" smtClean="0">
                <a:solidFill>
                  <a:srgbClr val="00B050"/>
                </a:solidFill>
              </a:rPr>
              <a:t>ings”;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   }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   else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   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</a:t>
            </a:r>
            <a:r>
              <a:rPr lang="en-US" dirty="0">
                <a:solidFill>
                  <a:srgbClr val="FF0000"/>
                </a:solidFill>
              </a:rPr>
              <a:t>if (today == </a:t>
            </a:r>
            <a:r>
              <a:rPr lang="en-US" dirty="0" smtClean="0">
                <a:solidFill>
                  <a:srgbClr val="FF0000"/>
                </a:solidFill>
              </a:rPr>
              <a:t>“Wednesday”)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</a:t>
            </a:r>
            <a:r>
              <a:rPr lang="en-US" dirty="0">
                <a:solidFill>
                  <a:srgbClr val="FF0000"/>
                </a:solidFill>
              </a:rPr>
              <a:t>special = </a:t>
            </a:r>
            <a:r>
              <a:rPr lang="en-US" dirty="0" smtClean="0">
                <a:solidFill>
                  <a:srgbClr val="FF0000"/>
                </a:solidFill>
              </a:rPr>
              <a:t>“Pizza”;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}  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   }        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}</a:t>
            </a:r>
          </a:p>
          <a:p>
            <a:pPr marL="0" indent="0"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815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(aka Jump to Label)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switch (location) </a:t>
            </a:r>
          </a:p>
          <a:p>
            <a:pPr marL="0" indent="0">
              <a:buNone/>
            </a:pPr>
            <a:r>
              <a:rPr lang="en-US" dirty="0" smtClean="0"/>
              <a:t>{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0070C0"/>
                </a:solidFill>
              </a:rPr>
              <a:t>case “Long Branch“   : city = “Long Branch”; 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   </a:t>
            </a:r>
            <a:r>
              <a:rPr lang="en-US" dirty="0" smtClean="0">
                <a:solidFill>
                  <a:srgbClr val="00B050"/>
                </a:solidFill>
              </a:rPr>
              <a:t>case “New Jersey“     : state </a:t>
            </a:r>
            <a:r>
              <a:rPr lang="en-US" dirty="0">
                <a:solidFill>
                  <a:srgbClr val="00B050"/>
                </a:solidFill>
              </a:rPr>
              <a:t>= </a:t>
            </a:r>
            <a:r>
              <a:rPr lang="en-US" dirty="0" smtClean="0">
                <a:solidFill>
                  <a:srgbClr val="00B050"/>
                </a:solidFill>
              </a:rPr>
              <a:t>“New Jersey;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 </a:t>
            </a:r>
            <a:r>
              <a:rPr lang="en-US" dirty="0" smtClean="0">
                <a:solidFill>
                  <a:srgbClr val="FF0000"/>
                </a:solidFill>
              </a:rPr>
              <a:t>case “USA”                 : country = “USA”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}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75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for (</a:t>
            </a:r>
            <a:r>
              <a:rPr lang="en-US" i="1" dirty="0">
                <a:solidFill>
                  <a:srgbClr val="FF0000"/>
                </a:solidFill>
              </a:rPr>
              <a:t>initialization</a:t>
            </a:r>
            <a:r>
              <a:rPr lang="en-US" dirty="0">
                <a:solidFill>
                  <a:srgbClr val="FF0000"/>
                </a:solidFill>
              </a:rPr>
              <a:t>; </a:t>
            </a:r>
            <a:r>
              <a:rPr lang="en-US" i="1" dirty="0">
                <a:solidFill>
                  <a:srgbClr val="FF0000"/>
                </a:solidFill>
              </a:rPr>
              <a:t>termination</a:t>
            </a:r>
            <a:r>
              <a:rPr lang="en-US" dirty="0">
                <a:solidFill>
                  <a:srgbClr val="FF0000"/>
                </a:solidFill>
              </a:rPr>
              <a:t>; </a:t>
            </a:r>
            <a:r>
              <a:rPr lang="en-US" i="1" dirty="0">
                <a:solidFill>
                  <a:srgbClr val="FF0000"/>
                </a:solidFill>
              </a:rPr>
              <a:t>increment</a:t>
            </a:r>
            <a:r>
              <a:rPr lang="en-US" dirty="0">
                <a:solidFill>
                  <a:srgbClr val="FF0000"/>
                </a:solidFill>
              </a:rPr>
              <a:t>)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{ </a:t>
            </a:r>
          </a:p>
          <a:p>
            <a:pPr marL="0" indent="0">
              <a:buNone/>
            </a:pP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   statement(s</a:t>
            </a:r>
            <a:r>
              <a:rPr lang="en-US" i="1" dirty="0">
                <a:solidFill>
                  <a:srgbClr val="FF0000"/>
                </a:solidFill>
              </a:rPr>
              <a:t>)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/>
              <a:t>•The initialization expression initializes the loop; it's executed once, as the loop begins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•When the termination expression evaluates to false, the loop terminates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•The increment expression is invoked after each iteration through the loop; it is perfectly acceptable for this expression to increment or decrement a value.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174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um = 0;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for(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=1;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&lt;11;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++)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sum = sum +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;   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// sum will equal 1+2+3+4+5+6+7+8+9+10 = 55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238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>
                <a:solidFill>
                  <a:srgbClr val="FF0000"/>
                </a:solidFill>
              </a:rPr>
              <a:t>initialization</a:t>
            </a:r>
            <a:r>
              <a:rPr lang="en-US" dirty="0">
                <a:solidFill>
                  <a:srgbClr val="FF0000"/>
                </a:solidFill>
              </a:rPr>
              <a:t>;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while (</a:t>
            </a:r>
            <a:r>
              <a:rPr lang="en-US" i="1" dirty="0" smtClean="0">
                <a:solidFill>
                  <a:srgbClr val="FF0000"/>
                </a:solidFill>
              </a:rPr>
              <a:t>termination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{ </a:t>
            </a:r>
          </a:p>
          <a:p>
            <a:pPr marL="0" indent="0">
              <a:buNone/>
            </a:pP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   statement(s)</a:t>
            </a:r>
          </a:p>
          <a:p>
            <a:pPr marL="0" indent="0">
              <a:buNone/>
            </a:pP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   increment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/>
              <a:t>•The initialization expression initializes the loop; it's executed once, as the loop begins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•When the termination expression evaluates to false, the loop terminates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•The increment expression is invoked after each iteration through the loop; it is perfectly acceptable for this expression to increment or decrement a value.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449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Do-While loop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>
                <a:solidFill>
                  <a:srgbClr val="FF0000"/>
                </a:solidFill>
              </a:rPr>
              <a:t>initialization</a:t>
            </a:r>
            <a:r>
              <a:rPr lang="en-US" dirty="0">
                <a:solidFill>
                  <a:srgbClr val="FF0000"/>
                </a:solidFill>
              </a:rPr>
              <a:t>;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o { </a:t>
            </a:r>
          </a:p>
          <a:p>
            <a:pPr marL="0" indent="0">
              <a:buNone/>
            </a:pP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   statement(s)</a:t>
            </a:r>
          </a:p>
          <a:p>
            <a:pPr marL="0" indent="0">
              <a:buNone/>
            </a:pP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   increment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} </a:t>
            </a:r>
            <a:r>
              <a:rPr lang="en-US" dirty="0">
                <a:solidFill>
                  <a:srgbClr val="FF0000"/>
                </a:solidFill>
              </a:rPr>
              <a:t>while (</a:t>
            </a:r>
            <a:r>
              <a:rPr lang="en-US" i="1" dirty="0">
                <a:solidFill>
                  <a:srgbClr val="FF0000"/>
                </a:solidFill>
              </a:rPr>
              <a:t>termination</a:t>
            </a:r>
            <a:r>
              <a:rPr lang="en-US" dirty="0">
                <a:solidFill>
                  <a:srgbClr val="FF0000"/>
                </a:solidFill>
              </a:rPr>
              <a:t>) 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/>
              <a:t>•The initialization expression initializes the loop; it's executed once, as the loop begins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•When the termination expression evaluates to false, the loop terminates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•The increment expression is invoked after each iteration through the loop; it is perfectly acceptable for this expression to increment or decrement a value.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747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330</TotalTime>
  <Words>697</Words>
  <Application>Microsoft Office PowerPoint</Application>
  <PresentationFormat>On-screen Show (4:3)</PresentationFormat>
  <Paragraphs>141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Clarity</vt:lpstr>
      <vt:lpstr>Control Statements</vt:lpstr>
      <vt:lpstr>if-then</vt:lpstr>
      <vt:lpstr>if-then-else</vt:lpstr>
      <vt:lpstr>Compound if-then-else</vt:lpstr>
      <vt:lpstr>Switch (aka Jump to Label)</vt:lpstr>
      <vt:lpstr>For loop format</vt:lpstr>
      <vt:lpstr>For loop example</vt:lpstr>
      <vt:lpstr>While loop format</vt:lpstr>
      <vt:lpstr>Do-While loop format</vt:lpstr>
      <vt:lpstr>Break</vt:lpstr>
      <vt:lpstr>Labeled Break</vt:lpstr>
      <vt:lpstr>Continue (skip remainder of loop)</vt:lpstr>
      <vt:lpstr>Switch with breaks   (aka Compound if-then-else)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Patterns</dc:title>
  <dc:creator>Byrne, William</dc:creator>
  <cp:lastModifiedBy>Byrne, William</cp:lastModifiedBy>
  <cp:revision>35</cp:revision>
  <dcterms:created xsi:type="dcterms:W3CDTF">2006-08-16T00:00:00Z</dcterms:created>
  <dcterms:modified xsi:type="dcterms:W3CDTF">2015-02-16T17:47:45Z</dcterms:modified>
</cp:coreProperties>
</file>