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7" r:id="rId5"/>
    <p:sldId id="268" r:id="rId6"/>
    <p:sldId id="269" r:id="rId7"/>
    <p:sldId id="261" r:id="rId8"/>
    <p:sldId id="260" r:id="rId9"/>
    <p:sldId id="270" r:id="rId10"/>
    <p:sldId id="265" r:id="rId11"/>
    <p:sldId id="273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chell Nelson" initials="MN" lastIdx="2" clrIdx="0">
    <p:extLst>
      <p:ext uri="{19B8F6BF-5375-455C-9EA6-DF929625EA0E}">
        <p15:presenceInfo xmlns:p15="http://schemas.microsoft.com/office/powerpoint/2012/main" userId="d3189b4782bf7a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672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2T17:18:22.127" idx="1">
    <p:pos x="7027" y="1207"/>
    <p:text/>
    <p:extLst>
      <p:ext uri="{C676402C-5697-4E1C-873F-D02D1690AC5C}">
        <p15:threadingInfo xmlns:p15="http://schemas.microsoft.com/office/powerpoint/2012/main" timeZoneBias="300"/>
      </p:ext>
    </p:extLst>
  </p:cm>
  <p:cm authorId="1" dt="2020-02-12T17:18:23.714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23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09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8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F472BF-B618-406A-8BF9-037DDF47F8F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51A7B5-7A68-4E85-908A-9B3CA436742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82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1FB29-4B75-462C-B1A9-8374D748AA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IF-THEN-ELSE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CC1761-AF4E-4ACE-A392-520A3EF96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</p:spTree>
    <p:extLst>
      <p:ext uri="{BB962C8B-B14F-4D97-AF65-F5344CB8AC3E}">
        <p14:creationId xmlns:p14="http://schemas.microsoft.com/office/powerpoint/2010/main" val="295830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81826-1FB4-48EE-AAF3-58660943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(=) vs. Equals (==)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D38654-93B4-4DF1-806F-3E036955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38228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= 3;   </a:t>
            </a:r>
            <a:r>
              <a:rPr lang="en-US" dirty="0"/>
              <a:t>will assign the value 3 to the memory location A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IF (A == 3) </a:t>
            </a:r>
            <a:r>
              <a:rPr lang="en-US" dirty="0" smtClean="0">
                <a:solidFill>
                  <a:srgbClr val="FF0000"/>
                </a:solidFill>
              </a:rPr>
              <a:t>{…} </a:t>
            </a:r>
            <a:r>
              <a:rPr lang="en-US" dirty="0" smtClean="0"/>
              <a:t>will </a:t>
            </a:r>
            <a:r>
              <a:rPr lang="en-US" dirty="0"/>
              <a:t>not </a:t>
            </a:r>
            <a:r>
              <a:rPr lang="en-US" dirty="0" smtClean="0"/>
              <a:t>assign A to 3.  </a:t>
            </a:r>
            <a:r>
              <a:rPr lang="en-US" dirty="0"/>
              <a:t>It evaluates </a:t>
            </a:r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expression </a:t>
            </a:r>
            <a:r>
              <a:rPr lang="en-US" dirty="0"/>
              <a:t>“Is A equal to 3” is true.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many programming languages (C, C++, Java, php, JavaScript), the statement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int A = 9;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(A = 3) {  Print(“ A does equal 3 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Will </a:t>
            </a:r>
            <a:r>
              <a:rPr lang="en-US" dirty="0"/>
              <a:t>actually first assigns A to 3 then evaluate if A equals 3, which of course is now true  </a:t>
            </a:r>
          </a:p>
        </p:txBody>
      </p:sp>
    </p:spTree>
    <p:extLst>
      <p:ext uri="{BB962C8B-B14F-4D97-AF65-F5344CB8AC3E}">
        <p14:creationId xmlns:p14="http://schemas.microsoft.com/office/powerpoint/2010/main" val="180808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 (Zero or Not)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 = -3;</a:t>
            </a:r>
          </a:p>
          <a:p>
            <a:r>
              <a:rPr lang="en-US" dirty="0" smtClean="0"/>
              <a:t>IF (A) 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Print(‘Boolean expression was True’);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Print(‘Boolean expression was False’);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// What is the output?   1) True 2) False 3) compiler error because A is not a Boolean expression</a:t>
            </a:r>
          </a:p>
        </p:txBody>
      </p:sp>
    </p:spTree>
    <p:extLst>
      <p:ext uri="{BB962C8B-B14F-4D97-AF65-F5344CB8AC3E}">
        <p14:creationId xmlns:p14="http://schemas.microsoft.com/office/powerpoint/2010/main" val="351895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36B0F5-A2BC-417D-8E32-0D02F1E7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Logic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EF242E-BB06-44B1-B9DA-1FB328FB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 algebra</a:t>
            </a:r>
          </a:p>
          <a:p>
            <a:pPr lvl="1"/>
            <a:r>
              <a:rPr lang="en-US" dirty="0"/>
              <a:t>the conjunction (</a:t>
            </a:r>
            <a:r>
              <a:rPr lang="en-US" i="1" dirty="0"/>
              <a:t>and)</a:t>
            </a:r>
            <a:r>
              <a:rPr lang="en-US" dirty="0"/>
              <a:t> denoted as ∧ </a:t>
            </a:r>
          </a:p>
          <a:p>
            <a:pPr lvl="1"/>
            <a:r>
              <a:rPr lang="en-US" dirty="0"/>
              <a:t>the disjunction (</a:t>
            </a:r>
            <a:r>
              <a:rPr lang="en-US" i="1" dirty="0"/>
              <a:t>or)</a:t>
            </a:r>
            <a:r>
              <a:rPr lang="en-US" dirty="0"/>
              <a:t> denoted as ∨ </a:t>
            </a:r>
          </a:p>
          <a:p>
            <a:pPr lvl="1"/>
            <a:r>
              <a:rPr lang="en-US" dirty="0"/>
              <a:t>the negation (</a:t>
            </a:r>
            <a:r>
              <a:rPr lang="en-US" i="1" dirty="0"/>
              <a:t>not)</a:t>
            </a:r>
            <a:r>
              <a:rPr lang="en-US" dirty="0"/>
              <a:t> denoted as ¬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Ex) A  ∧ (B ∨  ¬ C)   read “1) A is true  2) either B is true OR C is not true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   commonly written in computer code as:   IF (A &amp;&amp; (B || !C))   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xmlns="" id="{66BE453F-4C2F-4B27-A0B1-B305B09110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991" y="389304"/>
            <a:ext cx="929368" cy="12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1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7DFBA-CB9A-4CCF-8CE1-B6CA8071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B0DADC-7244-43D8-8D4E-9D9546C55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 is true OR q is True)   AND  r it true </a:t>
            </a:r>
          </a:p>
          <a:p>
            <a:endParaRPr lang="en-US" dirty="0"/>
          </a:p>
        </p:txBody>
      </p:sp>
      <p:pic>
        <p:nvPicPr>
          <p:cNvPr id="5" name="Picture 4" descr="A picture containing clock, sitting, cabinet, light&#10;&#10;Description automatically generated">
            <a:extLst>
              <a:ext uri="{FF2B5EF4-FFF2-40B4-BE49-F238E27FC236}">
                <a16:creationId xmlns:a16="http://schemas.microsoft.com/office/drawing/2014/main" xmlns="" id="{6599552C-F7DD-4AF7-A662-4DADE87F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8" y="2285903"/>
            <a:ext cx="5358493" cy="348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5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94E46-42B7-416B-B464-2B29B98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lines of code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D5E55-4BFC-4C16-B3FF-36076621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 Mets = 6;</a:t>
            </a:r>
          </a:p>
          <a:p>
            <a:r>
              <a:rPr lang="en-US" dirty="0"/>
              <a:t>int Phillies = 3;</a:t>
            </a:r>
          </a:p>
          <a:p>
            <a:r>
              <a:rPr lang="en-US" dirty="0"/>
              <a:t>Print(‘Mets are winning’);</a:t>
            </a:r>
          </a:p>
          <a:p>
            <a:r>
              <a:rPr lang="en-US" dirty="0"/>
              <a:t>Print(‘Phillies are winning’)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Output:</a:t>
            </a:r>
          </a:p>
          <a:p>
            <a:r>
              <a:rPr lang="en-US" dirty="0">
                <a:solidFill>
                  <a:srgbClr val="FF0000"/>
                </a:solidFill>
              </a:rPr>
              <a:t>Mets are winning</a:t>
            </a:r>
          </a:p>
          <a:p>
            <a:r>
              <a:rPr lang="en-US" dirty="0">
                <a:solidFill>
                  <a:srgbClr val="FF0000"/>
                </a:solidFill>
              </a:rPr>
              <a:t>Phillies are winning</a:t>
            </a:r>
          </a:p>
        </p:txBody>
      </p:sp>
    </p:spTree>
    <p:extLst>
      <p:ext uri="{BB962C8B-B14F-4D97-AF65-F5344CB8AC3E}">
        <p14:creationId xmlns:p14="http://schemas.microsoft.com/office/powerpoint/2010/main" val="369141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1D124-FB5F-4BE6-8262-71823A6C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IF-THEN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281A4-ABC9-4A46-A17E-5F5437E3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dirty="0"/>
              <a:t>IF 	(it is raining) </a:t>
            </a:r>
          </a:p>
          <a:p>
            <a:r>
              <a:rPr lang="en-US" dirty="0"/>
              <a:t>THEN </a:t>
            </a:r>
          </a:p>
          <a:p>
            <a:pPr marL="0" indent="0">
              <a:buNone/>
            </a:pPr>
            <a:r>
              <a:rPr lang="en-US" dirty="0"/>
              <a:t>       	- bring an umbrella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IF &lt;Boolean expression&gt; THEN &lt;then statement(s) &gt;</a:t>
            </a: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xmlns="" id="{84B4B463-1985-44AA-8151-8F67BF1C09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7375"/>
          <a:stretch/>
        </p:blipFill>
        <p:spPr>
          <a:xfrm>
            <a:off x="8020571" y="1916318"/>
            <a:ext cx="2077494" cy="23000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B737E-15DA-43BD-ABAB-F60B0DB7F72C}"/>
              </a:ext>
            </a:extLst>
          </p:cNvPr>
          <p:cNvSpPr txBox="1"/>
          <p:nvPr/>
        </p:nvSpPr>
        <p:spPr>
          <a:xfrm>
            <a:off x="8111067" y="4402667"/>
            <a:ext cx="198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George Boole</a:t>
            </a:r>
          </a:p>
        </p:txBody>
      </p:sp>
    </p:spTree>
    <p:extLst>
      <p:ext uri="{BB962C8B-B14F-4D97-AF65-F5344CB8AC3E}">
        <p14:creationId xmlns:p14="http://schemas.microsoft.com/office/powerpoint/2010/main" val="30919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1D124-FB5F-4BE6-8262-71823A6C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IF-THEN-ELSE Statement(s)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281A4-ABC9-4A46-A17E-5F5437E3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	(it is raining) </a:t>
            </a:r>
          </a:p>
          <a:p>
            <a:r>
              <a:rPr lang="en-US" dirty="0"/>
              <a:t>THEN </a:t>
            </a:r>
          </a:p>
          <a:p>
            <a:pPr marL="0" indent="0">
              <a:buNone/>
            </a:pPr>
            <a:r>
              <a:rPr lang="en-US" dirty="0"/>
              <a:t>       	- bring an umbrella</a:t>
            </a:r>
          </a:p>
          <a:p>
            <a:pPr marL="0" indent="0">
              <a:buNone/>
            </a:pPr>
            <a:r>
              <a:rPr lang="en-US" dirty="0"/>
              <a:t>	- wear a hat</a:t>
            </a:r>
          </a:p>
          <a:p>
            <a:pPr marL="0" indent="0">
              <a:buNone/>
            </a:pPr>
            <a:r>
              <a:rPr lang="en-US" dirty="0"/>
              <a:t>  ELSE</a:t>
            </a:r>
          </a:p>
          <a:p>
            <a:pPr marL="0" indent="0">
              <a:buNone/>
            </a:pPr>
            <a:r>
              <a:rPr lang="en-US" dirty="0"/>
              <a:t>	- bring sunglasses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IF &lt;Boolean expression&gt; THEN &lt;then statements(s)&gt; ELSE &lt;else statement(s)&gt;</a:t>
            </a:r>
          </a:p>
        </p:txBody>
      </p:sp>
    </p:spTree>
    <p:extLst>
      <p:ext uri="{BB962C8B-B14F-4D97-AF65-F5344CB8AC3E}">
        <p14:creationId xmlns:p14="http://schemas.microsoft.com/office/powerpoint/2010/main" val="5520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E5CA3-E046-4324-94AF-93424948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ELSE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EBF6A-1AA5-4546-9C71-CA06D7A61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5"/>
            <a:ext cx="9460653" cy="1363132"/>
          </a:xfrm>
        </p:spPr>
        <p:txBody>
          <a:bodyPr/>
          <a:lstStyle/>
          <a:p>
            <a:r>
              <a:rPr lang="en-US" b="1" dirty="0"/>
              <a:t>if</a:t>
            </a:r>
            <a:r>
              <a:rPr lang="en-US" dirty="0"/>
              <a:t> b1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b2 </a:t>
            </a:r>
            <a:r>
              <a:rPr lang="en-US" b="1" dirty="0"/>
              <a:t>then</a:t>
            </a:r>
            <a:r>
              <a:rPr lang="en-US" dirty="0"/>
              <a:t> s1 </a:t>
            </a:r>
            <a:r>
              <a:rPr lang="en-US" b="1" dirty="0"/>
              <a:t>else</a:t>
            </a:r>
            <a:r>
              <a:rPr lang="en-US" dirty="0"/>
              <a:t> s2</a:t>
            </a:r>
          </a:p>
          <a:p>
            <a:r>
              <a:rPr lang="en-US" dirty="0"/>
              <a:t>Under which case would statement s1 run?  Ans: when </a:t>
            </a:r>
            <a:r>
              <a:rPr lang="en-US" dirty="0" smtClean="0"/>
              <a:t>b1 </a:t>
            </a:r>
            <a:r>
              <a:rPr lang="en-US" dirty="0"/>
              <a:t>and </a:t>
            </a:r>
            <a:r>
              <a:rPr lang="en-US" dirty="0" smtClean="0"/>
              <a:t>b2 </a:t>
            </a:r>
            <a:r>
              <a:rPr lang="en-US" dirty="0"/>
              <a:t>are both true</a:t>
            </a:r>
          </a:p>
          <a:p>
            <a:r>
              <a:rPr lang="en-US" dirty="0"/>
              <a:t>Under which case would statement s2 run?  Ans: </a:t>
            </a:r>
            <a:r>
              <a:rPr lang="en-US" dirty="0">
                <a:solidFill>
                  <a:srgbClr val="7030A0"/>
                </a:solidFill>
              </a:rPr>
              <a:t>b1 is true and b2 is false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b1 is false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1DD5B88-7FA9-4F9D-8C7A-222D0BC91B28}"/>
              </a:ext>
            </a:extLst>
          </p:cNvPr>
          <p:cNvSpPr txBox="1">
            <a:spLocks/>
          </p:cNvSpPr>
          <p:nvPr/>
        </p:nvSpPr>
        <p:spPr>
          <a:xfrm>
            <a:off x="1393612" y="3208866"/>
            <a:ext cx="2568787" cy="2904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</a:rPr>
              <a:t>if</a:t>
            </a:r>
            <a:r>
              <a:rPr lang="en-US" dirty="0">
                <a:solidFill>
                  <a:srgbClr val="7030A0"/>
                </a:solidFill>
              </a:rPr>
              <a:t> b1 </a:t>
            </a:r>
          </a:p>
          <a:p>
            <a:r>
              <a:rPr lang="en-US" b="1" dirty="0">
                <a:solidFill>
                  <a:srgbClr val="7030A0"/>
                </a:solidFill>
              </a:rPr>
              <a:t>then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>
                <a:solidFill>
                  <a:srgbClr val="7030A0"/>
                </a:solidFill>
              </a:rPr>
              <a:t>  	if</a:t>
            </a:r>
            <a:r>
              <a:rPr lang="en-US" dirty="0">
                <a:solidFill>
                  <a:srgbClr val="7030A0"/>
                </a:solidFill>
              </a:rPr>
              <a:t> b2 </a:t>
            </a:r>
          </a:p>
          <a:p>
            <a:r>
              <a:rPr lang="en-US" b="1" dirty="0">
                <a:solidFill>
                  <a:srgbClr val="7030A0"/>
                </a:solidFill>
              </a:rPr>
              <a:t>  	then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dirty="0">
                <a:solidFill>
                  <a:srgbClr val="7030A0"/>
                </a:solidFill>
              </a:rPr>
              <a:t> 		s1 </a:t>
            </a:r>
          </a:p>
          <a:p>
            <a:r>
              <a:rPr lang="en-US" b="1" dirty="0">
                <a:solidFill>
                  <a:srgbClr val="7030A0"/>
                </a:solidFill>
              </a:rPr>
              <a:t> 	else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dirty="0">
                <a:solidFill>
                  <a:srgbClr val="7030A0"/>
                </a:solidFill>
              </a:rPr>
              <a:t> 		s2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F4D967C-E5EC-48A1-83F1-CC6EFCF817DF}"/>
              </a:ext>
            </a:extLst>
          </p:cNvPr>
          <p:cNvSpPr txBox="1">
            <a:spLocks/>
          </p:cNvSpPr>
          <p:nvPr/>
        </p:nvSpPr>
        <p:spPr>
          <a:xfrm>
            <a:off x="5827605" y="3259666"/>
            <a:ext cx="2568787" cy="2904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b1 </a:t>
            </a:r>
          </a:p>
          <a:p>
            <a:r>
              <a:rPr lang="en-US" b="1" dirty="0">
                <a:solidFill>
                  <a:srgbClr val="FF0000"/>
                </a:solidFill>
              </a:rPr>
              <a:t>then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  	if</a:t>
            </a:r>
            <a:r>
              <a:rPr lang="en-US" dirty="0">
                <a:solidFill>
                  <a:srgbClr val="FF0000"/>
                </a:solidFill>
              </a:rPr>
              <a:t> b2 </a:t>
            </a:r>
          </a:p>
          <a:p>
            <a:r>
              <a:rPr lang="en-US" b="1" dirty="0">
                <a:solidFill>
                  <a:srgbClr val="FF0000"/>
                </a:solidFill>
              </a:rPr>
              <a:t>  	then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		s1 </a:t>
            </a:r>
          </a:p>
          <a:p>
            <a:r>
              <a:rPr lang="en-US" b="1" dirty="0">
                <a:solidFill>
                  <a:srgbClr val="FF0000"/>
                </a:solidFill>
              </a:rPr>
              <a:t> else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	s2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E5CA3-E046-4324-94AF-93424948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Dangling ELSE problem with {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EBF6A-1AA5-4546-9C71-CA06D7A61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2531535"/>
            <a:ext cx="3771054" cy="440265"/>
          </a:xfrm>
        </p:spPr>
        <p:txBody>
          <a:bodyPr/>
          <a:lstStyle/>
          <a:p>
            <a:r>
              <a:rPr lang="en-US" b="1" dirty="0"/>
              <a:t>if</a:t>
            </a:r>
            <a:r>
              <a:rPr lang="en-US" dirty="0"/>
              <a:t> b1 </a:t>
            </a:r>
            <a:r>
              <a:rPr lang="en-US" b="1" dirty="0"/>
              <a:t>then</a:t>
            </a:r>
            <a:r>
              <a:rPr lang="en-US" dirty="0"/>
              <a:t> { </a:t>
            </a:r>
            <a:r>
              <a:rPr lang="en-US" b="1" dirty="0"/>
              <a:t>if</a:t>
            </a:r>
            <a:r>
              <a:rPr lang="en-US" dirty="0"/>
              <a:t> b2 </a:t>
            </a:r>
            <a:r>
              <a:rPr lang="en-US" b="1" dirty="0"/>
              <a:t>then</a:t>
            </a:r>
            <a:r>
              <a:rPr lang="en-US" dirty="0"/>
              <a:t> s1 </a:t>
            </a:r>
            <a:r>
              <a:rPr lang="en-US" b="1" dirty="0"/>
              <a:t>else</a:t>
            </a:r>
            <a:r>
              <a:rPr lang="en-US" dirty="0"/>
              <a:t> s2}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1DD5B88-7FA9-4F9D-8C7A-222D0BC91B28}"/>
              </a:ext>
            </a:extLst>
          </p:cNvPr>
          <p:cNvSpPr txBox="1">
            <a:spLocks/>
          </p:cNvSpPr>
          <p:nvPr/>
        </p:nvSpPr>
        <p:spPr>
          <a:xfrm>
            <a:off x="1393612" y="3208866"/>
            <a:ext cx="2568787" cy="2904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</a:rPr>
              <a:t>if</a:t>
            </a:r>
            <a:r>
              <a:rPr lang="en-US" dirty="0">
                <a:solidFill>
                  <a:srgbClr val="7030A0"/>
                </a:solidFill>
              </a:rPr>
              <a:t> b1 </a:t>
            </a:r>
          </a:p>
          <a:p>
            <a:r>
              <a:rPr lang="en-US" b="1" dirty="0">
                <a:solidFill>
                  <a:srgbClr val="7030A0"/>
                </a:solidFill>
              </a:rPr>
              <a:t>then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>
                <a:solidFill>
                  <a:srgbClr val="7030A0"/>
                </a:solidFill>
              </a:rPr>
              <a:t>  	if</a:t>
            </a:r>
            <a:r>
              <a:rPr lang="en-US" dirty="0">
                <a:solidFill>
                  <a:srgbClr val="7030A0"/>
                </a:solidFill>
              </a:rPr>
              <a:t> b2 </a:t>
            </a:r>
          </a:p>
          <a:p>
            <a:r>
              <a:rPr lang="en-US" b="1" dirty="0">
                <a:solidFill>
                  <a:srgbClr val="7030A0"/>
                </a:solidFill>
              </a:rPr>
              <a:t>  	then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dirty="0">
                <a:solidFill>
                  <a:srgbClr val="7030A0"/>
                </a:solidFill>
              </a:rPr>
              <a:t> 		s1 </a:t>
            </a:r>
          </a:p>
          <a:p>
            <a:r>
              <a:rPr lang="en-US" b="1" dirty="0">
                <a:solidFill>
                  <a:srgbClr val="7030A0"/>
                </a:solidFill>
              </a:rPr>
              <a:t> 	else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r>
              <a:rPr lang="en-US" dirty="0">
                <a:solidFill>
                  <a:srgbClr val="7030A0"/>
                </a:solidFill>
              </a:rPr>
              <a:t> 		s2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F4D967C-E5EC-48A1-83F1-CC6EFCF817DF}"/>
              </a:ext>
            </a:extLst>
          </p:cNvPr>
          <p:cNvSpPr txBox="1">
            <a:spLocks/>
          </p:cNvSpPr>
          <p:nvPr/>
        </p:nvSpPr>
        <p:spPr>
          <a:xfrm>
            <a:off x="5827605" y="3259666"/>
            <a:ext cx="2568787" cy="2904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b1 </a:t>
            </a:r>
          </a:p>
          <a:p>
            <a:r>
              <a:rPr lang="en-US" b="1" dirty="0">
                <a:solidFill>
                  <a:srgbClr val="FF0000"/>
                </a:solidFill>
              </a:rPr>
              <a:t>then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  	if</a:t>
            </a:r>
            <a:r>
              <a:rPr lang="en-US" dirty="0">
                <a:solidFill>
                  <a:srgbClr val="FF0000"/>
                </a:solidFill>
              </a:rPr>
              <a:t> b2 </a:t>
            </a:r>
          </a:p>
          <a:p>
            <a:r>
              <a:rPr lang="en-US" b="1" dirty="0">
                <a:solidFill>
                  <a:srgbClr val="FF0000"/>
                </a:solidFill>
              </a:rPr>
              <a:t>  	then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		s1 </a:t>
            </a:r>
          </a:p>
          <a:p>
            <a:r>
              <a:rPr lang="en-US" b="1" dirty="0">
                <a:solidFill>
                  <a:srgbClr val="FF0000"/>
                </a:solidFill>
              </a:rPr>
              <a:t> else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	s2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EE6E43B-46EB-4E96-B658-46406A113EA5}"/>
              </a:ext>
            </a:extLst>
          </p:cNvPr>
          <p:cNvSpPr txBox="1">
            <a:spLocks/>
          </p:cNvSpPr>
          <p:nvPr/>
        </p:nvSpPr>
        <p:spPr>
          <a:xfrm>
            <a:off x="5703146" y="2616201"/>
            <a:ext cx="3771054" cy="4402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if</a:t>
            </a:r>
            <a:r>
              <a:rPr lang="en-US" dirty="0"/>
              <a:t> b1 </a:t>
            </a:r>
            <a:r>
              <a:rPr lang="en-US" b="1" dirty="0"/>
              <a:t>then</a:t>
            </a:r>
            <a:r>
              <a:rPr lang="en-US" dirty="0"/>
              <a:t> { </a:t>
            </a:r>
            <a:r>
              <a:rPr lang="en-US" b="1" dirty="0"/>
              <a:t>if</a:t>
            </a:r>
            <a:r>
              <a:rPr lang="en-US" dirty="0"/>
              <a:t> b2 </a:t>
            </a:r>
            <a:r>
              <a:rPr lang="en-US" b="1" dirty="0"/>
              <a:t>then</a:t>
            </a:r>
            <a:r>
              <a:rPr lang="en-US" dirty="0"/>
              <a:t> s1 } </a:t>
            </a:r>
            <a:r>
              <a:rPr lang="en-US" b="1" dirty="0"/>
              <a:t>else</a:t>
            </a:r>
            <a:r>
              <a:rPr lang="en-US" dirty="0"/>
              <a:t> s2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94E46-42B7-416B-B464-2B29B98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– THEN – ELSE     (i.e. IF b {  }  ELSE {  })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D5E55-4BFC-4C16-B3FF-36076621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 Mets = 3;</a:t>
            </a:r>
          </a:p>
          <a:p>
            <a:r>
              <a:rPr lang="en-US" dirty="0"/>
              <a:t>int Phillies = 3;</a:t>
            </a:r>
          </a:p>
          <a:p>
            <a:r>
              <a:rPr lang="en-US" dirty="0"/>
              <a:t>IF (Mets &gt; Phillies) </a:t>
            </a:r>
          </a:p>
          <a:p>
            <a:pPr marL="201168" lvl="1" indent="0">
              <a:buNone/>
            </a:pPr>
            <a:r>
              <a:rPr lang="en-US" dirty="0"/>
              <a:t>  { Print(‘Mets are winning’); }  </a:t>
            </a:r>
          </a:p>
          <a:p>
            <a:r>
              <a:rPr lang="en-US" dirty="0"/>
              <a:t>ELSE 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7030A0"/>
                </a:solidFill>
              </a:rPr>
              <a:t>// negation of Mets &gt; Phillies is </a:t>
            </a:r>
            <a:r>
              <a:rPr lang="en-US" b="1" dirty="0" smtClean="0">
                <a:solidFill>
                  <a:srgbClr val="7030A0"/>
                </a:solidFill>
              </a:rPr>
              <a:t>not</a:t>
            </a:r>
            <a:r>
              <a:rPr lang="en-US" dirty="0" smtClean="0">
                <a:solidFill>
                  <a:srgbClr val="7030A0"/>
                </a:solidFill>
              </a:rPr>
              <a:t> Phillies &gt; Mets</a:t>
            </a:r>
            <a:endParaRPr lang="en-US" dirty="0">
              <a:solidFill>
                <a:srgbClr val="7030A0"/>
              </a:solidFill>
            </a:endParaRPr>
          </a:p>
          <a:p>
            <a:pPr marL="201168" lvl="1" indent="0">
              <a:buNone/>
            </a:pPr>
            <a:r>
              <a:rPr lang="en-US" dirty="0"/>
              <a:t> { Print(‘Phillies are winning’); 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Output:</a:t>
            </a:r>
          </a:p>
          <a:p>
            <a:r>
              <a:rPr lang="en-US" dirty="0">
                <a:solidFill>
                  <a:srgbClr val="FF0000"/>
                </a:solidFill>
              </a:rPr>
              <a:t>Phillies are winning</a:t>
            </a:r>
          </a:p>
        </p:txBody>
      </p:sp>
    </p:spTree>
    <p:extLst>
      <p:ext uri="{BB962C8B-B14F-4D97-AF65-F5344CB8AC3E}">
        <p14:creationId xmlns:p14="http://schemas.microsoft.com/office/powerpoint/2010/main" val="2108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94E46-42B7-416B-B464-2B29B98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of IF-THEN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D5E55-4BFC-4C16-B3FF-36076621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 Mets = 6;</a:t>
            </a:r>
          </a:p>
          <a:p>
            <a:r>
              <a:rPr lang="en-US" dirty="0"/>
              <a:t>int Phillies = 3;</a:t>
            </a:r>
          </a:p>
          <a:p>
            <a:r>
              <a:rPr lang="en-US" dirty="0"/>
              <a:t>IF (Mets &gt; Phillies) { Print(‘Mets are winning’); }</a:t>
            </a:r>
          </a:p>
          <a:p>
            <a:r>
              <a:rPr lang="en-US" dirty="0"/>
              <a:t>IF (Phillies &gt; Mets) { Print(‘Phillies are winning’); }</a:t>
            </a:r>
          </a:p>
          <a:p>
            <a:r>
              <a:rPr lang="en-US" dirty="0"/>
              <a:t>IF (Phillies == Mets) { Print(‘Game is Tied’); }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Output:</a:t>
            </a:r>
          </a:p>
          <a:p>
            <a:r>
              <a:rPr lang="en-US" dirty="0">
                <a:solidFill>
                  <a:srgbClr val="FF0000"/>
                </a:solidFill>
              </a:rPr>
              <a:t>Mets are winning</a:t>
            </a:r>
          </a:p>
        </p:txBody>
      </p:sp>
    </p:spTree>
    <p:extLst>
      <p:ext uri="{BB962C8B-B14F-4D97-AF65-F5344CB8AC3E}">
        <p14:creationId xmlns:p14="http://schemas.microsoft.com/office/powerpoint/2010/main" val="18841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94E46-42B7-416B-B464-2B29B98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(Series of IF-THEN statements)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D5E55-4BFC-4C16-B3FF-36076621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Switch(</a:t>
            </a:r>
            <a:r>
              <a:rPr lang="en-US" dirty="0" err="1"/>
              <a:t>dayOfWeek</a:t>
            </a:r>
            <a:r>
              <a:rPr lang="en-US" dirty="0"/>
              <a:t>)      // </a:t>
            </a:r>
            <a:r>
              <a:rPr lang="en-US" dirty="0" err="1"/>
              <a:t>dayOfWeek</a:t>
            </a:r>
            <a:r>
              <a:rPr lang="en-US" dirty="0"/>
              <a:t> set as 0=Sunday, 1=Monday…6=Saturday</a:t>
            </a:r>
          </a:p>
          <a:p>
            <a:r>
              <a:rPr lang="en-US" dirty="0"/>
              <a:t>case 1,2,3,4,5: </a:t>
            </a:r>
          </a:p>
          <a:p>
            <a:r>
              <a:rPr lang="en-US" dirty="0"/>
              <a:t> 	print(“Today is a Weekday”);</a:t>
            </a:r>
          </a:p>
          <a:p>
            <a:r>
              <a:rPr lang="en-US" dirty="0"/>
              <a:t> 	break;</a:t>
            </a:r>
          </a:p>
          <a:p>
            <a:r>
              <a:rPr lang="en-US" dirty="0"/>
              <a:t>case 0,6: </a:t>
            </a:r>
          </a:p>
          <a:p>
            <a:r>
              <a:rPr lang="en-US" dirty="0"/>
              <a:t> 	print(“It’s the weekend”);</a:t>
            </a:r>
          </a:p>
          <a:p>
            <a:r>
              <a:rPr lang="en-US" dirty="0"/>
              <a:t> 	break;</a:t>
            </a:r>
          </a:p>
          <a:p>
            <a:r>
              <a:rPr lang="en-US" dirty="0"/>
              <a:t>default: </a:t>
            </a:r>
          </a:p>
          <a:p>
            <a:r>
              <a:rPr lang="en-US" dirty="0"/>
              <a:t> 	print(“Error: Something is wrong!”);</a:t>
            </a:r>
          </a:p>
          <a:p>
            <a:r>
              <a:rPr lang="en-US" dirty="0"/>
              <a:t> 	break;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480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IF-THEN-ELSE</vt:lpstr>
      <vt:lpstr>All lines of code run</vt:lpstr>
      <vt:lpstr>IF-THEN Statement</vt:lpstr>
      <vt:lpstr>IF-THEN-ELSE Statement(s)</vt:lpstr>
      <vt:lpstr>Dangling ELSE problem</vt:lpstr>
      <vt:lpstr>Solving Dangling ELSE problem with { }</vt:lpstr>
      <vt:lpstr>IF – THEN – ELSE     (i.e. IF b {  }  ELSE {  })</vt:lpstr>
      <vt:lpstr>Series of IF-THEN statements</vt:lpstr>
      <vt:lpstr>Switch (Series of IF-THEN statements)</vt:lpstr>
      <vt:lpstr>Assignment (=) vs. Equals (==)</vt:lpstr>
      <vt:lpstr>True or False (Zero or Not)</vt:lpstr>
      <vt:lpstr>Boolean Logic  </vt:lpstr>
      <vt:lpstr>Truth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IF-THEN-ELSE</dc:title>
  <dc:creator>Mitchell Nelson</dc:creator>
  <cp:lastModifiedBy>Bill Byrne</cp:lastModifiedBy>
  <cp:revision>9</cp:revision>
  <dcterms:created xsi:type="dcterms:W3CDTF">2020-02-12T22:17:28Z</dcterms:created>
  <dcterms:modified xsi:type="dcterms:W3CDTF">2020-02-19T15:44:44Z</dcterms:modified>
</cp:coreProperties>
</file>