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80" r:id="rId4"/>
    <p:sldId id="258" r:id="rId5"/>
    <p:sldId id="282" r:id="rId6"/>
    <p:sldId id="283" r:id="rId7"/>
    <p:sldId id="284" r:id="rId8"/>
    <p:sldId id="285" r:id="rId9"/>
    <p:sldId id="259" r:id="rId10"/>
    <p:sldId id="260" r:id="rId11"/>
    <p:sldId id="288" r:id="rId12"/>
    <p:sldId id="287" r:id="rId13"/>
    <p:sldId id="286" r:id="rId14"/>
    <p:sldId id="267" r:id="rId15"/>
    <p:sldId id="266" r:id="rId16"/>
    <p:sldId id="261" r:id="rId17"/>
    <p:sldId id="262" r:id="rId18"/>
    <p:sldId id="26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Computer_storage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Operating_systems" TargetMode="External"/><Relationship Id="rId2" Type="http://schemas.openxmlformats.org/officeDocument/2006/relationships/hyperlink" Target="http://en.wikipedia.org/wiki/Address_spac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Virtual Memory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Virtual Address Space</a:t>
            </a:r>
            <a:endParaRPr lang="en-US" dirty="0"/>
          </a:p>
          <a:p>
            <a:r>
              <a:rPr lang="en-US" dirty="0" smtClean="0"/>
              <a:t>Page translation</a:t>
            </a:r>
          </a:p>
          <a:p>
            <a:r>
              <a:rPr lang="en-US" dirty="0" smtClean="0"/>
              <a:t>Segmented systems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33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Paging/Segmented System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624104"/>
            <a:ext cx="7010399" cy="4726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621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Translation speed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 translation needs to be done only when two consecutive instructions are executed with virtual addresses that they are from 2 different pages. Checking this on each instruction could be time consuming. </a:t>
            </a:r>
          </a:p>
          <a:p>
            <a:endParaRPr lang="en-US" dirty="0" smtClean="0"/>
          </a:p>
          <a:p>
            <a:r>
              <a:rPr lang="en-US" dirty="0"/>
              <a:t>C</a:t>
            </a:r>
            <a:r>
              <a:rPr lang="en-US" dirty="0" smtClean="0"/>
              <a:t>alculate the real page address needs to be done as quickly. Software searches are too time consuming. </a:t>
            </a:r>
          </a:p>
          <a:p>
            <a:endParaRPr lang="en-US" dirty="0" smtClean="0"/>
          </a:p>
          <a:p>
            <a:r>
              <a:rPr lang="en-US" dirty="0" smtClean="0"/>
              <a:t>Hardware could be used to speed this up.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80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90600"/>
          </a:xfrm>
        </p:spPr>
        <p:txBody>
          <a:bodyPr/>
          <a:lstStyle/>
          <a:p>
            <a:r>
              <a:rPr lang="en-US" dirty="0" smtClean="0"/>
              <a:t>XNOR gates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8164" y="3048000"/>
            <a:ext cx="6547671" cy="2822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19050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solidFill>
                  <a:schemeClr val="tx1"/>
                </a:solidFill>
              </a:rPr>
              <a:t>C</a:t>
            </a:r>
            <a:r>
              <a:rPr lang="en-US" sz="2400" dirty="0" smtClean="0">
                <a:solidFill>
                  <a:schemeClr val="tx1"/>
                </a:solidFill>
              </a:rPr>
              <a:t>hecks to see if both inputs match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95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for page translation(TLB)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600200"/>
            <a:ext cx="61722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746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 Contiguous </a:t>
            </a:r>
            <a:r>
              <a:rPr lang="en-US" dirty="0"/>
              <a:t>S</a:t>
            </a:r>
            <a:r>
              <a:rPr lang="en-US" dirty="0" smtClean="0"/>
              <a:t>torage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628526"/>
            <a:ext cx="8229600" cy="2820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97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Storage selection for segments/pages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Best Fit </a:t>
            </a:r>
            <a:endParaRPr lang="en-US" sz="3200" dirty="0">
              <a:solidFill>
                <a:srgbClr val="FF0000"/>
              </a:solidFill>
            </a:endParaRPr>
          </a:p>
          <a:p>
            <a:r>
              <a:rPr lang="en-US" dirty="0"/>
              <a:t>Find the open block of consecutive page frames in MM that best fits the storage incoming storage location. Advantages: </a:t>
            </a:r>
            <a:endParaRPr lang="en-US" sz="3200" dirty="0"/>
          </a:p>
          <a:p>
            <a:pPr lvl="1"/>
            <a:r>
              <a:rPr lang="en-US" dirty="0"/>
              <a:t>Finds tightly fitted locations which will allow large open consecutive blocks for larger processes that may come in later</a:t>
            </a:r>
            <a:endParaRPr lang="en-US" sz="2800" dirty="0"/>
          </a:p>
          <a:p>
            <a:r>
              <a:rPr lang="en-US" dirty="0"/>
              <a:t>Disadvantages:</a:t>
            </a:r>
            <a:endParaRPr lang="en-US" sz="3200" dirty="0"/>
          </a:p>
          <a:p>
            <a:r>
              <a:rPr lang="en-US" dirty="0"/>
              <a:t>- Must check all open blocks of page frames which will take processing time</a:t>
            </a:r>
            <a:endParaRPr lang="en-US" sz="3200" dirty="0"/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First Fit</a:t>
            </a:r>
            <a:endParaRPr lang="en-US" sz="3200" dirty="0">
              <a:solidFill>
                <a:srgbClr val="FF0000"/>
              </a:solidFill>
            </a:endParaRPr>
          </a:p>
          <a:p>
            <a:r>
              <a:rPr lang="en-US" dirty="0"/>
              <a:t>Find the open block of consecutive page frames in MM that first fits (starting from the beginning of memory to the end) </a:t>
            </a:r>
            <a:endParaRPr lang="en-US" sz="3200" dirty="0"/>
          </a:p>
          <a:p>
            <a:r>
              <a:rPr lang="en-US" dirty="0"/>
              <a:t>Advantages:</a:t>
            </a:r>
            <a:endParaRPr lang="en-US" sz="3200" dirty="0"/>
          </a:p>
          <a:p>
            <a:pPr lvl="1"/>
            <a:r>
              <a:rPr lang="en-US" dirty="0"/>
              <a:t>Does not need to check all available spaces, since as soon as the first on is found.</a:t>
            </a:r>
            <a:endParaRPr lang="en-US" sz="2800" dirty="0"/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Worst fit</a:t>
            </a:r>
            <a:endParaRPr lang="en-US" sz="3200" dirty="0">
              <a:solidFill>
                <a:srgbClr val="FF0000"/>
              </a:solidFill>
            </a:endParaRPr>
          </a:p>
          <a:p>
            <a:r>
              <a:rPr lang="en-US" dirty="0"/>
              <a:t>Find the open block of consecutive page frames in MM that worst fits (biggest block of available free page frames) storage the incoming storage location. Advantages: </a:t>
            </a:r>
            <a:endParaRPr lang="en-US" sz="3200" dirty="0"/>
          </a:p>
          <a:p>
            <a:pPr lvl="1"/>
            <a:r>
              <a:rPr lang="en-US" dirty="0"/>
              <a:t>Finds tightly fitted locations which will allow large open consecutive blocks for larger processes that may come in later</a:t>
            </a:r>
            <a:endParaRPr lang="en-US" sz="2800" dirty="0"/>
          </a:p>
          <a:p>
            <a:r>
              <a:rPr lang="en-US" dirty="0"/>
              <a:t>Disadvantages:</a:t>
            </a:r>
            <a:endParaRPr lang="en-US" sz="3200" dirty="0"/>
          </a:p>
          <a:p>
            <a:r>
              <a:rPr lang="en-US" dirty="0"/>
              <a:t>- Must check all open blocks of page frames, which will take processing time.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56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 </a:t>
            </a:r>
            <a:r>
              <a:rPr lang="en-US" dirty="0">
                <a:hlinkClick r:id="rId2" action="ppaction://hlinkfile" tooltip="Computer storage"/>
              </a:rPr>
              <a:t>computer storage</a:t>
            </a:r>
            <a:r>
              <a:rPr lang="en-US" dirty="0"/>
              <a:t>, </a:t>
            </a:r>
            <a:r>
              <a:rPr lang="en-US" b="1" dirty="0"/>
              <a:t>fragmentation</a:t>
            </a:r>
            <a:r>
              <a:rPr lang="en-US" dirty="0"/>
              <a:t> is a phenomenon in which storage space is used inefficiently, reducing capacity and often performance. Fragmentation leads to storage space being "wasted", and the term also refers to the wasted space itself.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200" dirty="0" smtClean="0"/>
              <a:t>Source: </a:t>
            </a:r>
            <a:r>
              <a:rPr lang="en-US" sz="1200" dirty="0" err="1" smtClean="0"/>
              <a:t>wikipedia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69289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Minimizing Fragmentation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0900" y="2209800"/>
            <a:ext cx="6365442" cy="3505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265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Minimizing Fragmentation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691" y="1447800"/>
            <a:ext cx="7269909" cy="4716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649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Address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computing, </a:t>
            </a:r>
            <a:r>
              <a:rPr lang="en-US" b="1" dirty="0"/>
              <a:t>virtual </a:t>
            </a:r>
            <a:r>
              <a:rPr lang="en-US" b="1" dirty="0">
                <a:hlinkClick r:id="rId2" action="ppaction://hlinkfile" tooltip="Address space"/>
              </a:rPr>
              <a:t>address space</a:t>
            </a:r>
            <a:r>
              <a:rPr lang="en-US" dirty="0"/>
              <a:t> (abbreviated </a:t>
            </a:r>
            <a:r>
              <a:rPr lang="en-US" b="1" dirty="0"/>
              <a:t>VAS</a:t>
            </a:r>
            <a:r>
              <a:rPr lang="en-US" dirty="0"/>
              <a:t>) is a memory mapping mechanism available in modern </a:t>
            </a:r>
            <a:r>
              <a:rPr lang="en-US" dirty="0">
                <a:hlinkClick r:id="rId3" action="ppaction://hlinkfile" tooltip="Operating systems"/>
              </a:rPr>
              <a:t>operating systems</a:t>
            </a:r>
            <a:r>
              <a:rPr lang="en-US" dirty="0"/>
              <a:t> such as OpenVMS, UNIX, Linux, and </a:t>
            </a:r>
            <a:r>
              <a:rPr lang="en-US" dirty="0" smtClean="0"/>
              <a:t>Windows.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is beneficial for different purposes, one is security through process isolation. An address generated by the process is called </a:t>
            </a:r>
            <a:r>
              <a:rPr lang="en-US" i="1" dirty="0"/>
              <a:t>logical address</a:t>
            </a:r>
            <a:r>
              <a:rPr lang="en-US" dirty="0"/>
              <a:t> (virtual address) and it is mapped to the virtual address space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1200" dirty="0"/>
              <a:t>Source: </a:t>
            </a:r>
            <a:r>
              <a:rPr lang="en-US" sz="1200" dirty="0" smtClean="0"/>
              <a:t>Wikipedia</a:t>
            </a:r>
            <a:endParaRPr lang="en-US" sz="12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48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translation in books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You write a manuscript that is 325 lines long.</a:t>
            </a:r>
          </a:p>
          <a:p>
            <a:r>
              <a:rPr lang="en-US" dirty="0" smtClean="0"/>
              <a:t>You give it to a publisher and they publish it in a book that has pages with 32 lines each.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Question) If you wanted to find line 135 in your manuscript and you have a copy of your book, where would the line be (assuming the first page is page 0 and the first line on each page is line 0)?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Answer) Use page translation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Page = </a:t>
            </a:r>
            <a:r>
              <a:rPr lang="en-US" dirty="0" err="1" smtClean="0">
                <a:solidFill>
                  <a:srgbClr val="0070C0"/>
                </a:solidFill>
              </a:rPr>
              <a:t>RoundDown</a:t>
            </a:r>
            <a:r>
              <a:rPr lang="en-US" dirty="0" smtClean="0">
                <a:solidFill>
                  <a:srgbClr val="0070C0"/>
                </a:solidFill>
              </a:rPr>
              <a:t>((</a:t>
            </a:r>
            <a:r>
              <a:rPr lang="en-US" dirty="0" smtClean="0">
                <a:solidFill>
                  <a:srgbClr val="FF0000"/>
                </a:solidFill>
              </a:rPr>
              <a:t>135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  <a:r>
              <a:rPr lang="en-US" dirty="0" smtClean="0">
                <a:solidFill>
                  <a:srgbClr val="FF0000"/>
                </a:solidFill>
              </a:rPr>
              <a:t>/32</a:t>
            </a:r>
            <a:r>
              <a:rPr lang="en-US" dirty="0" smtClean="0">
                <a:solidFill>
                  <a:srgbClr val="0070C0"/>
                </a:solidFill>
              </a:rPr>
              <a:t>) </a:t>
            </a:r>
            <a:r>
              <a:rPr lang="en-US" dirty="0" smtClean="0">
                <a:solidFill>
                  <a:srgbClr val="FF0000"/>
                </a:solidFill>
              </a:rPr>
              <a:t>= page </a:t>
            </a:r>
            <a:r>
              <a:rPr lang="en-US" dirty="0" smtClean="0">
                <a:solidFill>
                  <a:srgbClr val="FF0000"/>
                </a:solidFill>
              </a:rPr>
              <a:t>#4 </a:t>
            </a:r>
            <a:r>
              <a:rPr lang="en-US" dirty="0" smtClean="0">
                <a:solidFill>
                  <a:srgbClr val="FF0000"/>
                </a:solidFill>
              </a:rPr>
              <a:t>(the 5</a:t>
            </a:r>
            <a:r>
              <a:rPr lang="en-US" baseline="30000" dirty="0" smtClean="0">
                <a:solidFill>
                  <a:srgbClr val="FF0000"/>
                </a:solidFill>
              </a:rPr>
              <a:t>th</a:t>
            </a:r>
            <a:r>
              <a:rPr lang="en-US" dirty="0" smtClean="0">
                <a:solidFill>
                  <a:srgbClr val="FF0000"/>
                </a:solidFill>
              </a:rPr>
              <a:t> page)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Offset into the page = 135 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mod 32 = </a:t>
            </a:r>
            <a:r>
              <a:rPr lang="en-US" dirty="0" smtClean="0">
                <a:solidFill>
                  <a:srgbClr val="FF0000"/>
                </a:solidFill>
              </a:rPr>
              <a:t>#7 </a:t>
            </a:r>
            <a:r>
              <a:rPr lang="en-US" dirty="0" smtClean="0">
                <a:solidFill>
                  <a:srgbClr val="FF0000"/>
                </a:solidFill>
              </a:rPr>
              <a:t>(the 8</a:t>
            </a:r>
            <a:r>
              <a:rPr lang="en-US" baseline="30000" dirty="0" smtClean="0">
                <a:solidFill>
                  <a:srgbClr val="FF0000"/>
                </a:solidFill>
              </a:rPr>
              <a:t>th</a:t>
            </a:r>
            <a:r>
              <a:rPr lang="en-US" dirty="0" smtClean="0">
                <a:solidFill>
                  <a:srgbClr val="FF0000"/>
                </a:solidFill>
              </a:rPr>
              <a:t> line)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So it is on page </a:t>
            </a:r>
            <a:r>
              <a:rPr lang="en-US" dirty="0">
                <a:solidFill>
                  <a:srgbClr val="FF0000"/>
                </a:solidFill>
              </a:rPr>
              <a:t>4</a:t>
            </a:r>
            <a:r>
              <a:rPr lang="en-US" dirty="0" smtClean="0">
                <a:solidFill>
                  <a:srgbClr val="FF0000"/>
                </a:solidFill>
              </a:rPr>
              <a:t>, then go to line 7.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26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Table for a Process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17104"/>
            <a:ext cx="7010399" cy="464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139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tables &lt;</a:t>
            </a:r>
            <a:r>
              <a:rPr lang="en-US" dirty="0" err="1" smtClean="0"/>
              <a:t>virtual,real</a:t>
            </a:r>
            <a:r>
              <a:rPr lang="en-US" dirty="0" smtClean="0"/>
              <a:t>&gt; pairs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31953" y="1742485"/>
            <a:ext cx="5680094" cy="4592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50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a good page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Pages should be powers of 2 fast data transfer and fast address translation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1K , 2K , 4K , 8K, 16K, 32K, 64K, 128K, 256K, 512K</a:t>
            </a:r>
          </a:p>
          <a:p>
            <a:r>
              <a:rPr lang="en-US" dirty="0" smtClean="0"/>
              <a:t>1M, 2M </a:t>
            </a:r>
            <a:r>
              <a:rPr lang="en-US" dirty="0"/>
              <a:t>, </a:t>
            </a:r>
            <a:r>
              <a:rPr lang="en-US" dirty="0" smtClean="0"/>
              <a:t>4M </a:t>
            </a:r>
            <a:r>
              <a:rPr lang="en-US" dirty="0"/>
              <a:t>, </a:t>
            </a:r>
            <a:r>
              <a:rPr lang="en-US" dirty="0" smtClean="0"/>
              <a:t>8M, 16M, 32M, 64M, 128M, 256M, 512M</a:t>
            </a:r>
          </a:p>
          <a:p>
            <a:endParaRPr lang="en-US" dirty="0"/>
          </a:p>
          <a:p>
            <a:r>
              <a:rPr lang="en-US" dirty="0" smtClean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156131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 transferring data in large sets.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600200"/>
            <a:ext cx="5867399" cy="4876800"/>
          </a:xfrm>
        </p:spPr>
      </p:pic>
    </p:spTree>
    <p:extLst>
      <p:ext uri="{BB962C8B-B14F-4D97-AF65-F5344CB8AC3E}">
        <p14:creationId xmlns:p14="http://schemas.microsoft.com/office/powerpoint/2010/main" val="82176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Translate virtual 135 into real address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600200"/>
            <a:ext cx="5905048" cy="4295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392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table for a process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568505"/>
            <a:ext cx="7162800" cy="4828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064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684</TotalTime>
  <Words>615</Words>
  <Application>Microsoft Office PowerPoint</Application>
  <PresentationFormat>On-screen Show (4:3)</PresentationFormat>
  <Paragraphs>65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Clarity</vt:lpstr>
      <vt:lpstr>Virtual Memory</vt:lpstr>
      <vt:lpstr>Virtual Address Space</vt:lpstr>
      <vt:lpstr>Page translation in books</vt:lpstr>
      <vt:lpstr>Section Table for a Process</vt:lpstr>
      <vt:lpstr>Page tables &lt;virtual,real&gt; pairs</vt:lpstr>
      <vt:lpstr>What’s a good page size</vt:lpstr>
      <vt:lpstr>Recall transferring data in large sets. </vt:lpstr>
      <vt:lpstr>Translate virtual 135 into real address</vt:lpstr>
      <vt:lpstr>Page table for a process</vt:lpstr>
      <vt:lpstr>Paging/Segmented System</vt:lpstr>
      <vt:lpstr>Page Translation speed</vt:lpstr>
      <vt:lpstr>XNOR gates</vt:lpstr>
      <vt:lpstr>Hardware for page translation(TLB)</vt:lpstr>
      <vt:lpstr>Example: Contiguous Storage</vt:lpstr>
      <vt:lpstr>Storage selection for segments/pages</vt:lpstr>
      <vt:lpstr>Fragmentation</vt:lpstr>
      <vt:lpstr>Minimizing Fragmentation</vt:lpstr>
      <vt:lpstr>Minimizing Fragmentation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 Memory</dc:title>
  <dc:creator>Byrne, William</dc:creator>
  <cp:lastModifiedBy>FDUUser</cp:lastModifiedBy>
  <cp:revision>46</cp:revision>
  <dcterms:created xsi:type="dcterms:W3CDTF">2006-08-16T00:00:00Z</dcterms:created>
  <dcterms:modified xsi:type="dcterms:W3CDTF">2016-03-07T15:01:38Z</dcterms:modified>
</cp:coreProperties>
</file>