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78" r:id="rId10"/>
    <p:sldId id="280" r:id="rId11"/>
    <p:sldId id="281" r:id="rId12"/>
    <p:sldId id="282" r:id="rId13"/>
    <p:sldId id="283" r:id="rId14"/>
    <p:sldId id="268" r:id="rId15"/>
    <p:sldId id="266" r:id="rId16"/>
    <p:sldId id="284" r:id="rId17"/>
    <p:sldId id="267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lp:IPA/Englis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LANs - Local Area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Connections </a:t>
            </a:r>
          </a:p>
          <a:p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 1</a:t>
            </a:r>
            <a:r>
              <a:rPr lang="en-US" dirty="0" smtClean="0">
                <a:sym typeface="Wingdings" panose="05000000000000000000" pitchFamily="2" charset="2"/>
              </a:rPr>
              <a:t>0 and 01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467" y="1600200"/>
            <a:ext cx="5395066" cy="4876800"/>
          </a:xfrm>
        </p:spPr>
      </p:pic>
    </p:spTree>
    <p:extLst>
      <p:ext uri="{BB962C8B-B14F-4D97-AF65-F5344CB8AC3E}">
        <p14:creationId xmlns:p14="http://schemas.microsoft.com/office/powerpoint/2010/main" val="39945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54367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4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6181725" cy="4133850"/>
          </a:xfrm>
        </p:spPr>
      </p:pic>
    </p:spTree>
    <p:extLst>
      <p:ext uri="{BB962C8B-B14F-4D97-AF65-F5344CB8AC3E}">
        <p14:creationId xmlns:p14="http://schemas.microsoft.com/office/powerpoint/2010/main" val="1981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new gates from existing ones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19262"/>
            <a:ext cx="61722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0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Ander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440953" cy="384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6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XNOR gate truth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962400"/>
            <a:ext cx="5638800" cy="24281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3999"/>
            <a:ext cx="6553200" cy="21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comparator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98682"/>
            <a:ext cx="6400800" cy="4493826"/>
          </a:xfrm>
        </p:spPr>
      </p:pic>
    </p:spTree>
    <p:extLst>
      <p:ext uri="{BB962C8B-B14F-4D97-AF65-F5344CB8AC3E}">
        <p14:creationId xmlns:p14="http://schemas.microsoft.com/office/powerpoint/2010/main" val="412418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bit comparator chip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14905"/>
            <a:ext cx="4419600" cy="3403093"/>
          </a:xfrm>
        </p:spPr>
      </p:pic>
    </p:spTree>
    <p:extLst>
      <p:ext uri="{BB962C8B-B14F-4D97-AF65-F5344CB8AC3E}">
        <p14:creationId xmlns:p14="http://schemas.microsoft.com/office/powerpoint/2010/main" val="14023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2 numbers for match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477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5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local area network</a:t>
            </a:r>
            <a:r>
              <a:rPr lang="en-US" dirty="0"/>
              <a:t> (</a:t>
            </a:r>
            <a:r>
              <a:rPr lang="en-US" b="1" dirty="0"/>
              <a:t>LAN</a:t>
            </a:r>
            <a:r>
              <a:rPr lang="en-US" dirty="0"/>
              <a:t>) is a computer network that interconnects computers within a limited area such as a residence, school, laboratory, university campus or office </a:t>
            </a:r>
            <a:r>
              <a:rPr lang="en-US" dirty="0" smtClean="0"/>
              <a:t>building.</a:t>
            </a:r>
            <a:r>
              <a:rPr lang="en-US" baseline="30000" dirty="0"/>
              <a:t> </a:t>
            </a:r>
            <a:r>
              <a:rPr lang="en-US" dirty="0" smtClean="0"/>
              <a:t>  By </a:t>
            </a:r>
            <a:r>
              <a:rPr lang="en-US" dirty="0"/>
              <a:t>contrast, a wide area network (WAN) not only covers a larger geographic distance, but also generally involves leased telecommunication circuits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Ethernet and Wi-Fi are the two most common technologies in use for local area networks.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1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7" y="1600200"/>
            <a:ext cx="7398286" cy="4876800"/>
          </a:xfrm>
        </p:spPr>
      </p:pic>
    </p:spTree>
    <p:extLst>
      <p:ext uri="{BB962C8B-B14F-4D97-AF65-F5344CB8AC3E}">
        <p14:creationId xmlns:p14="http://schemas.microsoft.com/office/powerpoint/2010/main" val="416731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Wi-Fi</a:t>
            </a:r>
            <a:r>
              <a:rPr lang="en-US" dirty="0"/>
              <a:t> or </a:t>
            </a:r>
            <a:r>
              <a:rPr lang="en-US" b="1" dirty="0" err="1"/>
              <a:t>WiFi</a:t>
            </a:r>
            <a:r>
              <a:rPr lang="en-US" dirty="0"/>
              <a:t> (</a:t>
            </a:r>
            <a:r>
              <a:rPr lang="en-US" dirty="0">
                <a:hlinkClick r:id="rId2" tooltip="Help:IPA/English"/>
              </a:rPr>
              <a:t>/ˈ</a:t>
            </a:r>
            <a:r>
              <a:rPr lang="en-US" dirty="0" err="1">
                <a:hlinkClick r:id="rId2" tooltip="Help:IPA/English"/>
              </a:rPr>
              <a:t>waɪfaɪ</a:t>
            </a:r>
            <a:r>
              <a:rPr lang="en-US" dirty="0">
                <a:hlinkClick r:id="rId2" tooltip="Help:IPA/English"/>
              </a:rPr>
              <a:t>/</a:t>
            </a:r>
            <a:r>
              <a:rPr lang="en-US" dirty="0"/>
              <a:t>) is a technology for wireless local area networking with devices based on the IEEE 802.11 standards. </a:t>
            </a:r>
            <a:r>
              <a:rPr lang="en-US" i="1" dirty="0"/>
              <a:t>Wi-Fi</a:t>
            </a:r>
            <a:r>
              <a:rPr lang="en-US" dirty="0"/>
              <a:t> is a trademark of the Wi-Fi Alliance, which restricts the use of the term </a:t>
            </a:r>
            <a:r>
              <a:rPr lang="en-US" i="1" dirty="0"/>
              <a:t>Wi-Fi Certified</a:t>
            </a:r>
            <a:r>
              <a:rPr lang="en-US" dirty="0"/>
              <a:t> to products that successfully complete interoperability certification testing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packets in a 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10" y="2209800"/>
            <a:ext cx="7774579" cy="3524476"/>
          </a:xfrm>
        </p:spPr>
      </p:pic>
    </p:spTree>
    <p:extLst>
      <p:ext uri="{BB962C8B-B14F-4D97-AF65-F5344CB8AC3E}">
        <p14:creationId xmlns:p14="http://schemas.microsoft.com/office/powerpoint/2010/main" val="279667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address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media access control address</a:t>
            </a:r>
            <a:r>
              <a:rPr lang="en-US" dirty="0"/>
              <a:t> (</a:t>
            </a:r>
            <a:r>
              <a:rPr lang="en-US" b="1" dirty="0"/>
              <a:t>MAC address</a:t>
            </a:r>
            <a:r>
              <a:rPr lang="en-US" dirty="0"/>
              <a:t>) of a device is a unique identifier assigned to network interface controllers for communications at the data link layer of a network </a:t>
            </a:r>
            <a:r>
              <a:rPr lang="en-US" dirty="0" smtClean="0"/>
              <a:t>segment.</a:t>
            </a:r>
          </a:p>
          <a:p>
            <a:endParaRPr lang="en-US" dirty="0"/>
          </a:p>
          <a:p>
            <a:r>
              <a:rPr lang="en-US" dirty="0" smtClean="0"/>
              <a:t>Used by Ethernet and </a:t>
            </a:r>
            <a:r>
              <a:rPr lang="en-US" dirty="0" err="1" smtClean="0"/>
              <a:t>Wifi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going from WS1 to WS2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192.168.1.1  11000000.10101000.00000001.00000001   IP address</a:t>
            </a:r>
          </a:p>
          <a:p>
            <a:pPr marL="0" indent="0">
              <a:buNone/>
            </a:pPr>
            <a:r>
              <a:rPr lang="en-US" sz="2000" dirty="0" smtClean="0"/>
              <a:t>192.168.1.0   11111111. 11111111 .11111111 . 00000000   Subnet mask</a:t>
            </a:r>
          </a:p>
          <a:p>
            <a:pPr marL="0" indent="0">
              <a:buNone/>
            </a:pPr>
            <a:r>
              <a:rPr lang="en-US" sz="2000" dirty="0" smtClean="0"/>
              <a:t>                     ---------------------------------------------------------</a:t>
            </a:r>
          </a:p>
          <a:p>
            <a:pPr marL="0" indent="0">
              <a:buNone/>
            </a:pPr>
            <a:r>
              <a:rPr lang="en-US" sz="2000" dirty="0" smtClean="0"/>
              <a:t>192.168.1.0  </a:t>
            </a:r>
            <a:r>
              <a:rPr lang="en-US" sz="2000" dirty="0" smtClean="0">
                <a:solidFill>
                  <a:srgbClr val="FF0000"/>
                </a:solidFill>
              </a:rPr>
              <a:t>11000000.10101000.00000001.00000000</a:t>
            </a:r>
            <a:r>
              <a:rPr lang="en-US" sz="2000" dirty="0" smtClean="0"/>
              <a:t>   Subnet #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192.168.1.2  </a:t>
            </a:r>
            <a:r>
              <a:rPr lang="en-US" sz="2000" dirty="0"/>
              <a:t>11000000.10101000.00000001.00000010   IP address</a:t>
            </a:r>
          </a:p>
          <a:p>
            <a:pPr marL="0" indent="0">
              <a:buNone/>
            </a:pPr>
            <a:r>
              <a:rPr lang="en-US" sz="2000" dirty="0"/>
              <a:t>192.168.1.0  11111111. 11111111 . 11111111. 00000000     Subnet mask</a:t>
            </a:r>
          </a:p>
          <a:p>
            <a:pPr marL="0" indent="0">
              <a:buNone/>
            </a:pPr>
            <a:r>
              <a:rPr lang="en-US" sz="2000" dirty="0"/>
              <a:t>                     ---------------------------------------------------------</a:t>
            </a:r>
          </a:p>
          <a:p>
            <a:pPr marL="0" indent="0">
              <a:buNone/>
            </a:pPr>
            <a:r>
              <a:rPr lang="en-US" sz="2000" dirty="0"/>
              <a:t>192.168.1.0 </a:t>
            </a:r>
            <a:r>
              <a:rPr lang="en-US" sz="2000" dirty="0">
                <a:solidFill>
                  <a:srgbClr val="FF0000"/>
                </a:solidFill>
              </a:rPr>
              <a:t> 11000000.10101000.00000001.00000000   </a:t>
            </a:r>
            <a:r>
              <a:rPr lang="en-US" sz="2000" dirty="0"/>
              <a:t>Subnet #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They match so communicate via the MAC address on the same subnet.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498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going from WS1 to WS3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192.168.1.1  11000000.10101000.00000001.00000001   IP address</a:t>
            </a:r>
          </a:p>
          <a:p>
            <a:pPr marL="0" indent="0">
              <a:buNone/>
            </a:pPr>
            <a:r>
              <a:rPr lang="en-US" sz="2000" dirty="0" smtClean="0"/>
              <a:t>192.168.1.0   11111111. 11111111 .11111111 . 00000000   Subnet mask</a:t>
            </a:r>
          </a:p>
          <a:p>
            <a:pPr marL="0" indent="0">
              <a:buNone/>
            </a:pPr>
            <a:r>
              <a:rPr lang="en-US" sz="2000" dirty="0" smtClean="0"/>
              <a:t>                     ---------------------------------------------------------</a:t>
            </a:r>
          </a:p>
          <a:p>
            <a:pPr marL="0" indent="0">
              <a:buNone/>
            </a:pPr>
            <a:r>
              <a:rPr lang="en-US" sz="2000" dirty="0" smtClean="0"/>
              <a:t>192.168.1.0  </a:t>
            </a:r>
            <a:r>
              <a:rPr lang="en-US" sz="2000" dirty="0" smtClean="0">
                <a:solidFill>
                  <a:srgbClr val="FF0000"/>
                </a:solidFill>
              </a:rPr>
              <a:t>11000000.10101000.00000001.00000000</a:t>
            </a:r>
            <a:r>
              <a:rPr lang="en-US" sz="2000" dirty="0" smtClean="0"/>
              <a:t>   Subnet #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192.168.1.2  </a:t>
            </a:r>
            <a:r>
              <a:rPr lang="en-US" sz="2000" dirty="0"/>
              <a:t>11000000.10101000.00000001.00000010   IP address</a:t>
            </a:r>
          </a:p>
          <a:p>
            <a:pPr marL="0" indent="0">
              <a:buNone/>
            </a:pPr>
            <a:r>
              <a:rPr lang="en-US" sz="2000" dirty="0" smtClean="0"/>
              <a:t>192.168.2.0  </a:t>
            </a:r>
            <a:r>
              <a:rPr lang="en-US" sz="2000" dirty="0"/>
              <a:t>11111111. 11111111 . </a:t>
            </a:r>
            <a:r>
              <a:rPr lang="en-US" sz="2000" dirty="0" smtClean="0"/>
              <a:t>11111111 . </a:t>
            </a:r>
            <a:r>
              <a:rPr lang="en-US" sz="2000" dirty="0"/>
              <a:t>00000000    </a:t>
            </a:r>
            <a:r>
              <a:rPr lang="en-US" sz="2000" dirty="0" smtClean="0"/>
              <a:t>Subnet </a:t>
            </a:r>
            <a:r>
              <a:rPr lang="en-US" sz="2000" dirty="0"/>
              <a:t>mask</a:t>
            </a:r>
          </a:p>
          <a:p>
            <a:pPr marL="0" indent="0">
              <a:buNone/>
            </a:pPr>
            <a:r>
              <a:rPr lang="en-US" sz="2000" dirty="0"/>
              <a:t>                     ---------------------------------------------------------</a:t>
            </a:r>
          </a:p>
          <a:p>
            <a:pPr marL="0" indent="0">
              <a:buNone/>
            </a:pPr>
            <a:r>
              <a:rPr lang="en-US" sz="2000" dirty="0" smtClean="0"/>
              <a:t>192.168.2.0 </a:t>
            </a:r>
            <a:r>
              <a:rPr lang="en-US" sz="2000" dirty="0" smtClean="0">
                <a:solidFill>
                  <a:srgbClr val="FF0000"/>
                </a:solidFill>
              </a:rPr>
              <a:t> 11000000.10101000.00000010.00000000   </a:t>
            </a:r>
            <a:r>
              <a:rPr lang="en-US" sz="2000" dirty="0"/>
              <a:t>Subnet #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They do not match so communicate via default gateway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627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68311"/>
            <a:ext cx="4291760" cy="3846689"/>
          </a:xfrm>
        </p:spPr>
      </p:pic>
    </p:spTree>
    <p:extLst>
      <p:ext uri="{BB962C8B-B14F-4D97-AF65-F5344CB8AC3E}">
        <p14:creationId xmlns:p14="http://schemas.microsoft.com/office/powerpoint/2010/main" val="39136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463</TotalTime>
  <Words>297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Clarity</vt:lpstr>
      <vt:lpstr>LANs - Local Area Networks</vt:lpstr>
      <vt:lpstr>LANs</vt:lpstr>
      <vt:lpstr>LAN</vt:lpstr>
      <vt:lpstr>WIFI</vt:lpstr>
      <vt:lpstr>Routing packets in a LAN</vt:lpstr>
      <vt:lpstr>MAC address </vt:lpstr>
      <vt:lpstr>Message going from WS1 to WS2</vt:lpstr>
      <vt:lpstr>Message going from WS1 to WS3</vt:lpstr>
      <vt:lpstr>Not Gate</vt:lpstr>
      <vt:lpstr>Not Gate 10 and 01</vt:lpstr>
      <vt:lpstr>NAND</vt:lpstr>
      <vt:lpstr>Not OR</vt:lpstr>
      <vt:lpstr>Create new gates from existing ones</vt:lpstr>
      <vt:lpstr>4 bit Ander</vt:lpstr>
      <vt:lpstr>XNOR gate truth table</vt:lpstr>
      <vt:lpstr>4 bit comparator</vt:lpstr>
      <vt:lpstr>4 bit comparator chip</vt:lpstr>
      <vt:lpstr>Compare 2 numbers for match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Processors</dc:title>
  <dc:creator>bill HP</dc:creator>
  <cp:lastModifiedBy>Bill Byrne</cp:lastModifiedBy>
  <cp:revision>35</cp:revision>
  <dcterms:created xsi:type="dcterms:W3CDTF">2006-08-16T00:00:00Z</dcterms:created>
  <dcterms:modified xsi:type="dcterms:W3CDTF">2018-04-17T20:01:51Z</dcterms:modified>
</cp:coreProperties>
</file>