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70" r:id="rId7"/>
    <p:sldId id="271" r:id="rId8"/>
    <p:sldId id="272" r:id="rId9"/>
    <p:sldId id="273" r:id="rId10"/>
    <p:sldId id="260" r:id="rId11"/>
    <p:sldId id="261" r:id="rId12"/>
    <p:sldId id="262" r:id="rId13"/>
    <p:sldId id="268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n.wikipedia.org/wiki/File:Binary_search_tree.sv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File:Max-heap.p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Data_stack.sv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3/37/Singly_linked_list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Stacks</a:t>
            </a:r>
          </a:p>
          <a:p>
            <a:r>
              <a:rPr lang="en-US" dirty="0" smtClean="0"/>
              <a:t>Linked Lists</a:t>
            </a:r>
          </a:p>
          <a:p>
            <a:r>
              <a:rPr lang="en-US" dirty="0" smtClean="0"/>
              <a:t>Queues</a:t>
            </a:r>
          </a:p>
          <a:p>
            <a:r>
              <a:rPr lang="en-US" dirty="0" smtClean="0"/>
              <a:t>Heaps</a:t>
            </a:r>
          </a:p>
          <a:p>
            <a:r>
              <a:rPr lang="en-US" dirty="0" smtClean="0"/>
              <a:t>Hashes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5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– Prosperities  </a:t>
            </a:r>
            <a:r>
              <a:rPr lang="en-US" sz="800" dirty="0" smtClean="0"/>
              <a:t>20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Unordered list</a:t>
            </a:r>
          </a:p>
          <a:p>
            <a:pPr>
              <a:buFontTx/>
              <a:buChar char="-"/>
            </a:pPr>
            <a:r>
              <a:rPr lang="en-US" dirty="0" smtClean="0"/>
              <a:t>Inserts are O(1)  </a:t>
            </a:r>
          </a:p>
          <a:p>
            <a:pPr>
              <a:buFontTx/>
              <a:buChar char="-"/>
            </a:pPr>
            <a:r>
              <a:rPr lang="en-US" dirty="0"/>
              <a:t>D</a:t>
            </a:r>
            <a:r>
              <a:rPr lang="en-US" dirty="0" smtClean="0"/>
              <a:t>eletes are O(n)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Ordered Lists </a:t>
            </a:r>
          </a:p>
          <a:p>
            <a:pPr>
              <a:buFontTx/>
              <a:buChar char="-"/>
            </a:pPr>
            <a:r>
              <a:rPr lang="en-US" dirty="0" smtClean="0"/>
              <a:t>Inserts are O(n)</a:t>
            </a:r>
          </a:p>
          <a:p>
            <a:pPr>
              <a:buFontTx/>
              <a:buChar char="-"/>
            </a:pPr>
            <a:r>
              <a:rPr lang="en-US" dirty="0" smtClean="0"/>
              <a:t>Deletes are O(n)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58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</a:t>
            </a:r>
            <a:endParaRPr lang="en-US" dirty="0"/>
          </a:p>
        </p:txBody>
      </p:sp>
      <p:pic>
        <p:nvPicPr>
          <p:cNvPr id="4" name="Content Placeholder 3" descr="200px-Binary_search_tree">
            <a:hlinkClick r:id="rId2" tooltip="A binary search tree of size 9 and depth 3, with root 8 and leaves 1, 4, 7 and 13"/>
          </p:cNvPr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828800"/>
            <a:ext cx="5257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859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on Binary Search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038600"/>
          </a:xfrm>
        </p:spPr>
        <p:txBody>
          <a:bodyPr/>
          <a:lstStyle/>
          <a:p>
            <a:r>
              <a:rPr lang="en-US" dirty="0" smtClean="0"/>
              <a:t>Inserts take O(log n)</a:t>
            </a:r>
          </a:p>
          <a:p>
            <a:r>
              <a:rPr lang="en-US" dirty="0" smtClean="0"/>
              <a:t>Deletes take O(log n)</a:t>
            </a:r>
          </a:p>
          <a:p>
            <a:r>
              <a:rPr lang="en-US" dirty="0" smtClean="0"/>
              <a:t>Searches take O(log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a BST  </a:t>
            </a:r>
            <a:r>
              <a:rPr lang="en-US" sz="800" dirty="0" smtClean="0"/>
              <a:t>30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An array that is sorted if by nature a binary search tree </a:t>
            </a:r>
          </a:p>
          <a:p>
            <a:pPr lvl="1"/>
            <a:r>
              <a:rPr lang="en-US" dirty="0"/>
              <a:t>the middle node at the root</a:t>
            </a:r>
          </a:p>
          <a:p>
            <a:pPr lvl="1"/>
            <a:r>
              <a:rPr lang="en-US" dirty="0"/>
              <a:t>all nodes i</a:t>
            </a:r>
            <a:r>
              <a:rPr lang="en-US" dirty="0" smtClean="0"/>
              <a:t> have </a:t>
            </a:r>
            <a:r>
              <a:rPr lang="en-US" dirty="0"/>
              <a:t>as children </a:t>
            </a:r>
          </a:p>
          <a:p>
            <a:pPr lvl="2"/>
            <a:r>
              <a:rPr lang="en-US" dirty="0" smtClean="0"/>
              <a:t>(i – (1/level)^2) *(1/2)*n</a:t>
            </a:r>
          </a:p>
          <a:p>
            <a:pPr lvl="2"/>
            <a:r>
              <a:rPr lang="en-US" dirty="0" smtClean="0"/>
              <a:t>(i + </a:t>
            </a:r>
            <a:r>
              <a:rPr lang="en-US" dirty="0"/>
              <a:t>(1/level</a:t>
            </a:r>
            <a:r>
              <a:rPr lang="en-US" dirty="0" smtClean="0"/>
              <a:t>)^2) *(1/2)*n</a:t>
            </a:r>
            <a:endParaRPr lang="en-US" dirty="0"/>
          </a:p>
          <a:p>
            <a:r>
              <a:rPr lang="en-US" dirty="0" smtClean="0"/>
              <a:t>Creating node objects with the following data items</a:t>
            </a:r>
          </a:p>
          <a:p>
            <a:pPr lvl="1"/>
            <a:r>
              <a:rPr lang="en-US" dirty="0" smtClean="0"/>
              <a:t>Value (data)</a:t>
            </a:r>
          </a:p>
          <a:p>
            <a:pPr lvl="1"/>
            <a:r>
              <a:rPr lang="en-US" dirty="0" smtClean="0"/>
              <a:t>References to it’s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8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 – </a:t>
            </a:r>
            <a:r>
              <a:rPr lang="en-US" dirty="0" err="1" smtClean="0"/>
              <a:t>Maxheaps</a:t>
            </a:r>
            <a:r>
              <a:rPr lang="en-US" dirty="0" smtClean="0"/>
              <a:t> and Min Heaps</a:t>
            </a:r>
            <a:endParaRPr lang="en-US" dirty="0"/>
          </a:p>
        </p:txBody>
      </p:sp>
      <p:pic>
        <p:nvPicPr>
          <p:cNvPr id="4" name="Content Placeholder 3" descr="240px-Max-heap">
            <a:hlinkClick r:id="rId2" tooltip="Example of a full binary max heap"/>
          </p:cNvPr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905000"/>
            <a:ext cx="54102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228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Prosperities of Heaps</a:t>
            </a:r>
            <a:r>
              <a:rPr lang="en-US" dirty="0"/>
              <a:t>(Priority Queue)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root element is the Maximum (or Minimum)</a:t>
            </a:r>
          </a:p>
          <a:p>
            <a:r>
              <a:rPr lang="en-US" dirty="0" smtClean="0"/>
              <a:t>Each element has a fixed number of children (usually 2)</a:t>
            </a:r>
          </a:p>
          <a:p>
            <a:r>
              <a:rPr lang="en-US" dirty="0" smtClean="0"/>
              <a:t>Each element is larger (or smaller) then all it’s children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22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Operations on Heaps    </a:t>
            </a:r>
            <a:r>
              <a:rPr lang="en-US" sz="800" dirty="0" smtClean="0"/>
              <a:t>35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Inserts take O(log n)</a:t>
            </a:r>
          </a:p>
          <a:p>
            <a:r>
              <a:rPr lang="en-US" dirty="0" smtClean="0"/>
              <a:t>Deletes take O(n)</a:t>
            </a:r>
          </a:p>
          <a:p>
            <a:r>
              <a:rPr lang="en-US" dirty="0" smtClean="0"/>
              <a:t>Searches take O(n)</a:t>
            </a:r>
          </a:p>
          <a:p>
            <a:r>
              <a:rPr lang="en-US" dirty="0" err="1" smtClean="0"/>
              <a:t>Find_Max</a:t>
            </a:r>
            <a:r>
              <a:rPr lang="en-US" dirty="0" smtClean="0"/>
              <a:t> (or </a:t>
            </a:r>
            <a:r>
              <a:rPr lang="en-US" dirty="0" err="1" smtClean="0"/>
              <a:t>Find_Min</a:t>
            </a:r>
            <a:r>
              <a:rPr lang="en-US" dirty="0" smtClean="0"/>
              <a:t>) takes O(1)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62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pic>
        <p:nvPicPr>
          <p:cNvPr id="4" name="Content Placeholder 3" descr="dir_acc_lists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676400"/>
            <a:ext cx="4724399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74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hash operations  </a:t>
            </a:r>
            <a:r>
              <a:rPr lang="en-US" sz="800" dirty="0" smtClean="0"/>
              <a:t>40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Inserts, delete and searches vary</a:t>
            </a:r>
          </a:p>
          <a:p>
            <a:pPr lvl="1"/>
            <a:r>
              <a:rPr lang="en-US" dirty="0" smtClean="0"/>
              <a:t>Depends on the running time of you hash function</a:t>
            </a:r>
          </a:p>
          <a:p>
            <a:pPr lvl="1"/>
            <a:r>
              <a:rPr lang="en-US" dirty="0" smtClean="0"/>
              <a:t>Depends on the type of linked list you use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00" dirty="0" smtClean="0"/>
              <a:t>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Stack - Overview</a:t>
            </a:r>
            <a:endParaRPr lang="en-US" dirty="0"/>
          </a:p>
        </p:txBody>
      </p:sp>
      <p:pic>
        <p:nvPicPr>
          <p:cNvPr id="4" name="Content Placeholder 3" descr="200px-Data_stack">
            <a:hlinkClick r:id="rId2" tooltip="Simple representation of a stack"/>
          </p:cNvPr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828800"/>
            <a:ext cx="5410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69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- Prosperities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</a:t>
            </a:r>
            <a:r>
              <a:rPr lang="en-US" dirty="0" smtClean="0"/>
              <a:t>st </a:t>
            </a:r>
            <a:r>
              <a:rPr lang="en-US" dirty="0" smtClean="0"/>
              <a:t>in First Out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Memory with access only to the top element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 stacks can act as one Random Access Memory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Inserts </a:t>
            </a:r>
            <a:r>
              <a:rPr lang="en-US" dirty="0"/>
              <a:t>(</a:t>
            </a:r>
            <a:r>
              <a:rPr lang="en-US" dirty="0" smtClean="0"/>
              <a:t>pushes) take O(1)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Deletes (pops) take O(1)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0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Implementation in Java    </a:t>
            </a:r>
            <a:r>
              <a:rPr lang="en-US" sz="800" dirty="0" smtClean="0"/>
              <a:t>10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public class </a:t>
            </a:r>
            <a:r>
              <a:rPr lang="en-US" sz="1400" dirty="0" smtClean="0"/>
              <a:t>Stack</a:t>
            </a:r>
            <a:r>
              <a:rPr lang="en-US" sz="1400" dirty="0"/>
              <a:t>  {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</a:t>
            </a:r>
            <a:r>
              <a:rPr lang="en-US" sz="1400" b="1" dirty="0"/>
              <a:t>public </a:t>
            </a:r>
            <a:r>
              <a:rPr lang="en-US" sz="1400" dirty="0" smtClean="0"/>
              <a:t>Stack</a:t>
            </a:r>
            <a:r>
              <a:rPr lang="en-US" sz="1400" dirty="0"/>
              <a:t>( ) {</a:t>
            </a:r>
            <a:br>
              <a:rPr lang="en-US" sz="1400" dirty="0"/>
            </a:br>
            <a:r>
              <a:rPr lang="en-US" sz="1400" dirty="0"/>
              <a:t>        </a:t>
            </a:r>
            <a:r>
              <a:rPr lang="en-US" sz="1400" dirty="0" err="1"/>
              <a:t>theArray</a:t>
            </a:r>
            <a:r>
              <a:rPr lang="en-US" sz="1400" dirty="0"/>
              <a:t> = </a:t>
            </a:r>
            <a:r>
              <a:rPr lang="en-US" sz="1400" b="1" dirty="0"/>
              <a:t>new </a:t>
            </a:r>
            <a:r>
              <a:rPr lang="en-US" sz="1400" dirty="0"/>
              <a:t>Object[ DEFAULT_CAPACITY ];</a:t>
            </a:r>
            <a:br>
              <a:rPr lang="en-US" sz="1400" dirty="0"/>
            </a:br>
            <a:r>
              <a:rPr lang="en-US" sz="1400" dirty="0"/>
              <a:t>        </a:t>
            </a:r>
            <a:r>
              <a:rPr lang="en-US" sz="1400" dirty="0" err="1"/>
              <a:t>topOfStack</a:t>
            </a:r>
            <a:r>
              <a:rPr lang="en-US" sz="1400" dirty="0"/>
              <a:t> = -1;</a:t>
            </a:r>
            <a:br>
              <a:rPr lang="en-US" sz="1400" dirty="0"/>
            </a:br>
            <a:r>
              <a:rPr lang="en-US" sz="1400" dirty="0"/>
              <a:t>    }</a:t>
            </a:r>
            <a:br>
              <a:rPr lang="en-US" sz="1400" dirty="0"/>
            </a:br>
            <a:r>
              <a:rPr lang="en-US" sz="1400" dirty="0"/>
              <a:t>    </a:t>
            </a:r>
            <a:br>
              <a:rPr lang="en-US" sz="1400" dirty="0"/>
            </a:br>
            <a:r>
              <a:rPr lang="en-US" sz="1400" dirty="0"/>
              <a:t>    </a:t>
            </a:r>
            <a:r>
              <a:rPr lang="en-US" sz="1400" b="1" dirty="0"/>
              <a:t>public </a:t>
            </a:r>
            <a:r>
              <a:rPr lang="en-US" sz="1400" b="1" dirty="0" err="1"/>
              <a:t>boolean</a:t>
            </a:r>
            <a:r>
              <a:rPr lang="en-US" sz="1400" b="1" dirty="0"/>
              <a:t> </a:t>
            </a:r>
            <a:r>
              <a:rPr lang="en-US" sz="1400" dirty="0" err="1"/>
              <a:t>isEmpty</a:t>
            </a:r>
            <a:r>
              <a:rPr lang="en-US" sz="1400" dirty="0"/>
              <a:t>( ) </a:t>
            </a:r>
            <a:r>
              <a:rPr lang="en-US" sz="1400" dirty="0" smtClean="0"/>
              <a:t>{</a:t>
            </a:r>
            <a:r>
              <a:rPr lang="en-US" sz="1400" b="1" dirty="0"/>
              <a:t>return </a:t>
            </a:r>
            <a:r>
              <a:rPr lang="en-US" sz="1400" dirty="0" err="1"/>
              <a:t>topOfStack</a:t>
            </a:r>
            <a:r>
              <a:rPr lang="en-US" sz="1400" dirty="0"/>
              <a:t> == -1</a:t>
            </a:r>
            <a:r>
              <a:rPr lang="en-US" sz="1400" dirty="0" smtClean="0"/>
              <a:t>; }</a:t>
            </a:r>
            <a:br>
              <a:rPr lang="en-US" sz="1400" dirty="0" smtClean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</a:t>
            </a:r>
            <a:r>
              <a:rPr lang="en-US" sz="1400" b="1" dirty="0"/>
              <a:t>public void </a:t>
            </a:r>
            <a:r>
              <a:rPr lang="en-US" sz="1400" dirty="0" err="1"/>
              <a:t>makeEmpty</a:t>
            </a:r>
            <a:r>
              <a:rPr lang="en-US" sz="1400" dirty="0"/>
              <a:t>( ) </a:t>
            </a:r>
            <a:r>
              <a:rPr lang="en-US" sz="1400" dirty="0" smtClean="0"/>
              <a:t>{ </a:t>
            </a:r>
            <a:r>
              <a:rPr lang="en-US" sz="1400" dirty="0" err="1" smtClean="0"/>
              <a:t>topOfStack</a:t>
            </a:r>
            <a:r>
              <a:rPr lang="en-US" sz="1400" dirty="0"/>
              <a:t> = -1</a:t>
            </a:r>
            <a:r>
              <a:rPr lang="en-US" sz="1400" dirty="0" smtClean="0"/>
              <a:t>; |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   </a:t>
            </a:r>
            <a:r>
              <a:rPr lang="en-US" sz="1400" b="1" dirty="0"/>
              <a:t>public </a:t>
            </a:r>
            <a:r>
              <a:rPr lang="en-US" sz="1400" dirty="0"/>
              <a:t>Object top( ) {</a:t>
            </a:r>
            <a:br>
              <a:rPr lang="en-US" sz="1400" dirty="0"/>
            </a:br>
            <a:r>
              <a:rPr lang="en-US" sz="1400" dirty="0"/>
              <a:t>        </a:t>
            </a:r>
            <a:r>
              <a:rPr lang="en-US" sz="1400" b="1" dirty="0"/>
              <a:t>if</a:t>
            </a:r>
            <a:r>
              <a:rPr lang="en-US" sz="1400" dirty="0"/>
              <a:t>( </a:t>
            </a:r>
            <a:r>
              <a:rPr lang="en-US" sz="1400" dirty="0" err="1"/>
              <a:t>isEmpty</a:t>
            </a:r>
            <a:r>
              <a:rPr lang="en-US" sz="1400" dirty="0"/>
              <a:t>( ) )</a:t>
            </a:r>
            <a:br>
              <a:rPr lang="en-US" sz="1400" dirty="0"/>
            </a:br>
            <a:r>
              <a:rPr lang="en-US" sz="1400" dirty="0"/>
              <a:t>            </a:t>
            </a:r>
            <a:r>
              <a:rPr lang="en-US" sz="1400" b="1" dirty="0"/>
              <a:t>throw new </a:t>
            </a:r>
            <a:r>
              <a:rPr lang="en-US" sz="1400" dirty="0" err="1"/>
              <a:t>UnderflowException</a:t>
            </a:r>
            <a:r>
              <a:rPr lang="en-US" sz="1400" dirty="0"/>
              <a:t>( "</a:t>
            </a:r>
            <a:r>
              <a:rPr lang="en-US" sz="1400" dirty="0" err="1"/>
              <a:t>ArrayStack</a:t>
            </a:r>
            <a:r>
              <a:rPr lang="en-US" sz="1400" dirty="0"/>
              <a:t> top" );</a:t>
            </a:r>
            <a:br>
              <a:rPr lang="en-US" sz="1400" dirty="0"/>
            </a:br>
            <a:r>
              <a:rPr lang="en-US" sz="1400" dirty="0"/>
              <a:t>        </a:t>
            </a:r>
            <a:r>
              <a:rPr lang="en-US" sz="1400" b="1" dirty="0"/>
              <a:t>return </a:t>
            </a:r>
            <a:r>
              <a:rPr lang="en-US" sz="1400" dirty="0" err="1"/>
              <a:t>theArray</a:t>
            </a:r>
            <a:r>
              <a:rPr lang="en-US" sz="1400" dirty="0"/>
              <a:t>[ </a:t>
            </a:r>
            <a:r>
              <a:rPr lang="en-US" sz="1400" dirty="0" err="1"/>
              <a:t>topOfStack</a:t>
            </a:r>
            <a:r>
              <a:rPr lang="en-US" sz="1400" dirty="0"/>
              <a:t> ];</a:t>
            </a:r>
            <a:br>
              <a:rPr lang="en-US" sz="1400" dirty="0"/>
            </a:br>
            <a:r>
              <a:rPr lang="en-US" sz="1400" dirty="0"/>
              <a:t>    }</a:t>
            </a:r>
            <a:br>
              <a:rPr lang="en-US" sz="1400" dirty="0"/>
            </a:br>
            <a:r>
              <a:rPr lang="en-US" sz="1400" dirty="0"/>
              <a:t>    </a:t>
            </a:r>
            <a:br>
              <a:rPr lang="en-US" sz="1400" dirty="0"/>
            </a:br>
            <a:r>
              <a:rPr lang="en-US" sz="1400" dirty="0"/>
              <a:t>    </a:t>
            </a:r>
            <a:r>
              <a:rPr lang="en-US" sz="1400" b="1" dirty="0"/>
              <a:t>public void </a:t>
            </a:r>
            <a:r>
              <a:rPr lang="en-US" sz="1400" dirty="0"/>
              <a:t>pop( ) {</a:t>
            </a:r>
            <a:br>
              <a:rPr lang="en-US" sz="1400" dirty="0"/>
            </a:br>
            <a:r>
              <a:rPr lang="en-US" sz="1400" dirty="0"/>
              <a:t>        </a:t>
            </a:r>
            <a:r>
              <a:rPr lang="en-US" sz="1400" b="1" dirty="0"/>
              <a:t>if</a:t>
            </a:r>
            <a:r>
              <a:rPr lang="en-US" sz="1400" dirty="0"/>
              <a:t>( </a:t>
            </a:r>
            <a:r>
              <a:rPr lang="en-US" sz="1400" dirty="0" err="1"/>
              <a:t>isEmpty</a:t>
            </a:r>
            <a:r>
              <a:rPr lang="en-US" sz="1400" dirty="0"/>
              <a:t>( ) )</a:t>
            </a:r>
            <a:br>
              <a:rPr lang="en-US" sz="1400" dirty="0"/>
            </a:br>
            <a:r>
              <a:rPr lang="en-US" sz="1400" dirty="0"/>
              <a:t>            </a:t>
            </a:r>
            <a:r>
              <a:rPr lang="en-US" sz="1400" b="1" dirty="0"/>
              <a:t>throw new </a:t>
            </a:r>
            <a:r>
              <a:rPr lang="en-US" sz="1400" dirty="0" err="1"/>
              <a:t>UnderflowException</a:t>
            </a:r>
            <a:r>
              <a:rPr lang="en-US" sz="1400" dirty="0"/>
              <a:t>( "</a:t>
            </a:r>
            <a:r>
              <a:rPr lang="en-US" sz="1400" dirty="0" err="1"/>
              <a:t>ArrayStack</a:t>
            </a:r>
            <a:r>
              <a:rPr lang="en-US" sz="1400" dirty="0"/>
              <a:t> pop" );</a:t>
            </a:r>
            <a:br>
              <a:rPr lang="en-US" sz="1400" dirty="0"/>
            </a:br>
            <a:r>
              <a:rPr lang="en-US" sz="1400" dirty="0"/>
              <a:t>        </a:t>
            </a:r>
            <a:r>
              <a:rPr lang="en-US" sz="1400" dirty="0" err="1"/>
              <a:t>topOfStack</a:t>
            </a:r>
            <a:r>
              <a:rPr lang="en-US" sz="1400" dirty="0"/>
              <a:t>--;</a:t>
            </a:r>
            <a:br>
              <a:rPr lang="en-US" sz="1400" dirty="0"/>
            </a:br>
            <a:r>
              <a:rPr lang="en-US" sz="1400" dirty="0"/>
              <a:t>    }</a:t>
            </a:r>
            <a:r>
              <a:rPr lang="en-US" sz="1050" dirty="0"/>
              <a:t/>
            </a:r>
            <a:br>
              <a:rPr lang="en-US" sz="1050" dirty="0"/>
            </a:b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9209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</a:t>
            </a:r>
            <a:endParaRPr lang="en-US" dirty="0"/>
          </a:p>
        </p:txBody>
      </p:sp>
      <p:pic>
        <p:nvPicPr>
          <p:cNvPr id="4" name="Content Placeholder 3" descr="File:Singly linked list.pn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514600"/>
            <a:ext cx="7086600" cy="205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156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of a Linked List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Listnode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  </a:t>
            </a:r>
          </a:p>
          <a:p>
            <a:pPr marL="0" indent="0">
              <a:buNone/>
            </a:pPr>
            <a:r>
              <a:rPr lang="en-US" dirty="0" smtClean="0"/>
              <a:t>    private </a:t>
            </a:r>
            <a:r>
              <a:rPr lang="en-US" dirty="0"/>
              <a:t>Object data;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private </a:t>
            </a:r>
            <a:r>
              <a:rPr lang="en-US" dirty="0" err="1"/>
              <a:t>Listnode</a:t>
            </a:r>
            <a:r>
              <a:rPr lang="en-US" dirty="0"/>
              <a:t> next;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public </a:t>
            </a:r>
            <a:r>
              <a:rPr lang="en-US" dirty="0" err="1"/>
              <a:t>Listnode</a:t>
            </a:r>
            <a:r>
              <a:rPr lang="en-US" dirty="0"/>
              <a:t>(Object d) { this(d, null); }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public </a:t>
            </a:r>
            <a:r>
              <a:rPr lang="en-US" dirty="0" err="1"/>
              <a:t>Listnode</a:t>
            </a:r>
            <a:r>
              <a:rPr lang="en-US" dirty="0"/>
              <a:t>(Object d, </a:t>
            </a:r>
            <a:r>
              <a:rPr lang="en-US" dirty="0" err="1"/>
              <a:t>Listnode</a:t>
            </a:r>
            <a:r>
              <a:rPr lang="en-US" dirty="0"/>
              <a:t> n</a:t>
            </a:r>
            <a:r>
              <a:rPr lang="en-US" dirty="0" smtClean="0"/>
              <a:t>){ </a:t>
            </a:r>
            <a:r>
              <a:rPr lang="en-US" dirty="0"/>
              <a:t>data = d; next = n; }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public </a:t>
            </a:r>
            <a:r>
              <a:rPr lang="en-US" dirty="0"/>
              <a:t>Object </a:t>
            </a:r>
            <a:r>
              <a:rPr lang="en-US" dirty="0" err="1"/>
              <a:t>getData</a:t>
            </a:r>
            <a:r>
              <a:rPr lang="en-US" dirty="0"/>
              <a:t>() { return data; }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public </a:t>
            </a:r>
            <a:r>
              <a:rPr lang="en-US" dirty="0" err="1"/>
              <a:t>Listnode</a:t>
            </a:r>
            <a:r>
              <a:rPr lang="en-US" dirty="0"/>
              <a:t> </a:t>
            </a:r>
            <a:r>
              <a:rPr lang="en-US" dirty="0" err="1"/>
              <a:t>getNext</a:t>
            </a:r>
            <a:r>
              <a:rPr lang="en-US" dirty="0"/>
              <a:t>() { return next;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public void </a:t>
            </a:r>
            <a:r>
              <a:rPr lang="en-US" dirty="0" err="1"/>
              <a:t>setData</a:t>
            </a:r>
            <a:r>
              <a:rPr lang="en-US" dirty="0"/>
              <a:t>(Object </a:t>
            </a:r>
            <a:r>
              <a:rPr lang="en-US" dirty="0" err="1"/>
              <a:t>ob</a:t>
            </a:r>
            <a:r>
              <a:rPr lang="en-US" dirty="0"/>
              <a:t>) { data = </a:t>
            </a:r>
            <a:r>
              <a:rPr lang="en-US" dirty="0" err="1"/>
              <a:t>ob</a:t>
            </a:r>
            <a:r>
              <a:rPr lang="en-US" dirty="0"/>
              <a:t>; }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public </a:t>
            </a:r>
            <a:r>
              <a:rPr lang="en-US" dirty="0"/>
              <a:t>void </a:t>
            </a:r>
            <a:r>
              <a:rPr lang="en-US" dirty="0" err="1"/>
              <a:t>setNext</a:t>
            </a:r>
            <a:r>
              <a:rPr lang="en-US" dirty="0"/>
              <a:t>(</a:t>
            </a:r>
            <a:r>
              <a:rPr lang="en-US" dirty="0" err="1"/>
              <a:t>Listnode</a:t>
            </a:r>
            <a:r>
              <a:rPr lang="en-US" dirty="0"/>
              <a:t> n) { next = n;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6778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on Linked Lists – </a:t>
            </a:r>
            <a:br>
              <a:rPr lang="en-US" dirty="0" smtClean="0"/>
            </a:br>
            <a:r>
              <a:rPr lang="en-US" dirty="0" smtClean="0"/>
              <a:t>Adding to Beginning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9800"/>
            <a:ext cx="7952370" cy="3352800"/>
          </a:xfrm>
        </p:spPr>
      </p:pic>
    </p:spTree>
    <p:extLst>
      <p:ext uri="{BB962C8B-B14F-4D97-AF65-F5344CB8AC3E}">
        <p14:creationId xmlns:p14="http://schemas.microsoft.com/office/powerpoint/2010/main" val="39150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Operations on Linked Lists – </a:t>
            </a:r>
            <a:br>
              <a:rPr lang="en-US" dirty="0"/>
            </a:br>
            <a:r>
              <a:rPr lang="en-US" dirty="0"/>
              <a:t>Adding to </a:t>
            </a:r>
            <a:r>
              <a:rPr lang="en-US" dirty="0" smtClean="0"/>
              <a:t>End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150" y="2755900"/>
            <a:ext cx="5930900" cy="1955800"/>
          </a:xfrm>
        </p:spPr>
      </p:pic>
    </p:spTree>
    <p:extLst>
      <p:ext uri="{BB962C8B-B14F-4D97-AF65-F5344CB8AC3E}">
        <p14:creationId xmlns:p14="http://schemas.microsoft.com/office/powerpoint/2010/main" val="38437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Operations on Linked Lists – </a:t>
            </a:r>
            <a:br>
              <a:rPr lang="en-US" dirty="0"/>
            </a:br>
            <a:r>
              <a:rPr lang="en-US" dirty="0"/>
              <a:t>Adding to </a:t>
            </a:r>
            <a:r>
              <a:rPr lang="en-US" dirty="0" smtClean="0"/>
              <a:t>a Middle node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95400"/>
            <a:ext cx="5029200" cy="5057775"/>
          </a:xfrm>
        </p:spPr>
      </p:pic>
    </p:spTree>
    <p:extLst>
      <p:ext uri="{BB962C8B-B14F-4D97-AF65-F5344CB8AC3E}">
        <p14:creationId xmlns:p14="http://schemas.microsoft.com/office/powerpoint/2010/main" val="354046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</TotalTime>
  <Words>383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Data Structures</vt:lpstr>
      <vt:lpstr>10 Stack - Overview</vt:lpstr>
      <vt:lpstr>Stack - Prosperities</vt:lpstr>
      <vt:lpstr>Stack Implementation in Java    10</vt:lpstr>
      <vt:lpstr>Linked List</vt:lpstr>
      <vt:lpstr>Implementation of a Linked List in Java</vt:lpstr>
      <vt:lpstr>Operations on Linked Lists –  Adding to Beginning</vt:lpstr>
      <vt:lpstr>Operations on Linked Lists –  Adding to End</vt:lpstr>
      <vt:lpstr>Operations on Linked Lists –  Adding to a Middle node</vt:lpstr>
      <vt:lpstr>Linked List – Prosperities  20</vt:lpstr>
      <vt:lpstr>Binary Search Tree</vt:lpstr>
      <vt:lpstr>Operations on Binary Search Trees</vt:lpstr>
      <vt:lpstr>Implementation of a BST  30</vt:lpstr>
      <vt:lpstr>Heaps – Maxheaps and Min Heaps</vt:lpstr>
      <vt:lpstr>Prosperities of Heaps(Priority Queue)</vt:lpstr>
      <vt:lpstr>Operations on Heaps    35</vt:lpstr>
      <vt:lpstr>Hash tables</vt:lpstr>
      <vt:lpstr>Analysis of hash operations  40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</dc:title>
  <dc:creator/>
  <cp:lastModifiedBy>bbyrne</cp:lastModifiedBy>
  <cp:revision>11</cp:revision>
  <dcterms:created xsi:type="dcterms:W3CDTF">2006-08-16T00:00:00Z</dcterms:created>
  <dcterms:modified xsi:type="dcterms:W3CDTF">2011-07-14T00:33:40Z</dcterms:modified>
</cp:coreProperties>
</file>