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6" r:id="rId21"/>
    <p:sldId id="275" r:id="rId22"/>
    <p:sldId id="277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0BE3C-D189-415E-BBF0-18B291D69182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808B3-8BCA-474D-8FB4-AEECDB6E9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91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808B3-8BCA-474D-8FB4-AEECDB6E99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8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33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5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7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01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8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8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1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5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8C92898-235C-4CBA-85C8-8535F89D34B1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2898-235C-4CBA-85C8-8535F89D34B1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2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8C92898-235C-4CBA-85C8-8535F89D34B1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644242F-B3C2-49F7-8D0F-F549328FE98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05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SQL-DML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Structured Query Language (Data Manipulation Language)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9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 select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distinct </a:t>
            </a:r>
            <a:r>
              <a:rPr lang="en-US" dirty="0">
                <a:solidFill>
                  <a:srgbClr val="FF0000"/>
                </a:solidFill>
              </a:rPr>
              <a:t>Customer-Name</a:t>
            </a: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  Borrower</a:t>
            </a: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order </a:t>
            </a:r>
            <a:r>
              <a:rPr lang="en-US" b="1" dirty="0">
                <a:solidFill>
                  <a:srgbClr val="FF0000"/>
                </a:solidFill>
              </a:rPr>
              <a:t>by </a:t>
            </a:r>
            <a:r>
              <a:rPr lang="en-US" dirty="0">
                <a:solidFill>
                  <a:srgbClr val="FF0000"/>
                </a:solidFill>
              </a:rPr>
              <a:t>Customer-Name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2199" y="3857414"/>
            <a:ext cx="2228391" cy="128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583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outer/inner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rgbClr val="FF0000"/>
                </a:solidFill>
              </a:rPr>
              <a:t> *</a:t>
            </a: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 Loan</a:t>
            </a: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ordered by</a:t>
            </a:r>
            <a:r>
              <a:rPr lang="en-US" dirty="0">
                <a:solidFill>
                  <a:srgbClr val="FF0000"/>
                </a:solidFill>
              </a:rPr>
              <a:t> Branch-name </a:t>
            </a:r>
            <a:r>
              <a:rPr lang="en-US" b="1" dirty="0" err="1">
                <a:solidFill>
                  <a:srgbClr val="FF0000"/>
                </a:solidFill>
              </a:rPr>
              <a:t>desc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Loan-Number </a:t>
            </a:r>
            <a:r>
              <a:rPr lang="en-US" b="1" dirty="0" err="1" smtClean="0">
                <a:solidFill>
                  <a:srgbClr val="FF0000"/>
                </a:solidFill>
              </a:rPr>
              <a:t>asc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2801" y="3684744"/>
            <a:ext cx="4395279" cy="139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917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>
                <a:solidFill>
                  <a:srgbClr val="FF0000"/>
                </a:solidFill>
              </a:rPr>
              <a:t>  (</a:t>
            </a:r>
            <a:r>
              <a:rPr lang="en-US" b="1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rgbClr val="FF0000"/>
                </a:solidFill>
              </a:rPr>
              <a:t> Customer-Name</a:t>
            </a:r>
          </a:p>
          <a:p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  Depositor)</a:t>
            </a:r>
          </a:p>
          <a:p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union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(</a:t>
            </a:r>
            <a:r>
              <a:rPr lang="en-US" b="1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rgbClr val="FF0000"/>
                </a:solidFill>
              </a:rPr>
              <a:t> Customer-Name</a:t>
            </a:r>
          </a:p>
          <a:p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Borrower)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071" y="3788274"/>
            <a:ext cx="2080862" cy="159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4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– Union all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rgbClr val="FF0000"/>
                </a:solidFill>
              </a:rPr>
              <a:t> Customer-Name</a:t>
            </a:r>
          </a:p>
          <a:p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  Depositor)</a:t>
            </a:r>
          </a:p>
          <a:p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union all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(</a:t>
            </a:r>
            <a:r>
              <a:rPr lang="en-US" b="1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rgbClr val="FF0000"/>
                </a:solidFill>
              </a:rPr>
              <a:t> Customer-Name</a:t>
            </a:r>
          </a:p>
          <a:p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Borrower)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79" y="3726686"/>
            <a:ext cx="1675609" cy="19140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3494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– Except </a:t>
            </a:r>
            <a:r>
              <a:rPr lang="en-US" dirty="0" smtClean="0"/>
              <a:t>(set subtraction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rgbClr val="FF0000"/>
                </a:solidFill>
              </a:rPr>
              <a:t> Customer-Name</a:t>
            </a:r>
          </a:p>
          <a:p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  Depositor)</a:t>
            </a:r>
          </a:p>
          <a:p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except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(</a:t>
            </a:r>
            <a:r>
              <a:rPr lang="en-US" b="1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rgbClr val="FF0000"/>
                </a:solidFill>
              </a:rPr>
              <a:t> Customer-Name</a:t>
            </a:r>
          </a:p>
          <a:p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Borrower)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947" y="3968123"/>
            <a:ext cx="1954069" cy="7701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37413" y="49805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By default, except eliminates the duplicates, to leave them in, use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2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– Except, all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rgbClr val="FF0000"/>
                </a:solidFill>
              </a:rPr>
              <a:t> Customer-Name</a:t>
            </a:r>
          </a:p>
          <a:p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  Borrower)</a:t>
            </a:r>
          </a:p>
          <a:p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except all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(</a:t>
            </a:r>
            <a:r>
              <a:rPr lang="en-US" b="1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rgbClr val="FF0000"/>
                </a:solidFill>
              </a:rPr>
              <a:t> Customer-Name</a:t>
            </a:r>
          </a:p>
          <a:p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Depositor</a:t>
            </a:r>
            <a:r>
              <a:rPr lang="en-US" dirty="0" smtClean="0">
                <a:solidFill>
                  <a:srgbClr val="FF0000"/>
                </a:solidFill>
              </a:rPr>
              <a:t>)      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170" y="3983294"/>
            <a:ext cx="1797004" cy="101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047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avg</a:t>
            </a:r>
            <a:r>
              <a:rPr lang="en-US" dirty="0"/>
              <a:t> : Average</a:t>
            </a:r>
          </a:p>
          <a:p>
            <a:r>
              <a:rPr lang="en-US" b="1" dirty="0"/>
              <a:t>min</a:t>
            </a:r>
            <a:r>
              <a:rPr lang="en-US" dirty="0"/>
              <a:t> : Minimum</a:t>
            </a:r>
          </a:p>
          <a:p>
            <a:r>
              <a:rPr lang="en-US" b="1" dirty="0"/>
              <a:t>max</a:t>
            </a:r>
            <a:r>
              <a:rPr lang="en-US" dirty="0"/>
              <a:t>: Maximum</a:t>
            </a:r>
          </a:p>
          <a:p>
            <a:r>
              <a:rPr lang="en-US" b="1" dirty="0"/>
              <a:t>sum</a:t>
            </a:r>
            <a:r>
              <a:rPr lang="en-US" dirty="0"/>
              <a:t> : Total</a:t>
            </a:r>
          </a:p>
          <a:p>
            <a:r>
              <a:rPr lang="en-US" b="1" dirty="0"/>
              <a:t>count</a:t>
            </a:r>
            <a:r>
              <a:rPr lang="en-US" dirty="0"/>
              <a:t> : Count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group by</a:t>
            </a:r>
            <a:r>
              <a:rPr lang="en-US" dirty="0"/>
              <a:t>:  group the output by</a:t>
            </a:r>
          </a:p>
          <a:p>
            <a:r>
              <a:rPr lang="en-US" b="1" dirty="0"/>
              <a:t>having</a:t>
            </a:r>
            <a:r>
              <a:rPr lang="en-US" dirty="0"/>
              <a:t>    : applied after the groups are formed so aggregate functions can be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43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by - having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rgbClr val="FF0000"/>
                </a:solidFill>
              </a:rPr>
              <a:t>  branch-name, </a:t>
            </a:r>
            <a:r>
              <a:rPr lang="en-US" b="1" dirty="0" err="1">
                <a:solidFill>
                  <a:srgbClr val="FF0000"/>
                </a:solidFill>
              </a:rPr>
              <a:t>avg</a:t>
            </a:r>
            <a:r>
              <a:rPr lang="en-US" dirty="0">
                <a:solidFill>
                  <a:srgbClr val="FF0000"/>
                </a:solidFill>
              </a:rPr>
              <a:t>(amount)</a:t>
            </a: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   loan</a:t>
            </a: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group by</a:t>
            </a:r>
            <a:r>
              <a:rPr lang="en-US" dirty="0">
                <a:solidFill>
                  <a:srgbClr val="FF0000"/>
                </a:solidFill>
              </a:rPr>
              <a:t> Branch-Name</a:t>
            </a:r>
          </a:p>
          <a:p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having </a:t>
            </a:r>
            <a:r>
              <a:rPr lang="en-US" b="1" dirty="0" err="1">
                <a:solidFill>
                  <a:srgbClr val="FF0000"/>
                </a:solidFill>
              </a:rPr>
              <a:t>avg</a:t>
            </a:r>
            <a:r>
              <a:rPr lang="en-US" dirty="0">
                <a:solidFill>
                  <a:srgbClr val="FF0000"/>
                </a:solidFill>
              </a:rPr>
              <a:t>(Amount) &lt; 3000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1586" y="3911835"/>
            <a:ext cx="4134823" cy="87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74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>
                <a:solidFill>
                  <a:srgbClr val="FF0000"/>
                </a:solidFill>
              </a:rPr>
              <a:t>loan </a:t>
            </a:r>
            <a:r>
              <a:rPr lang="en-US" b="1" dirty="0">
                <a:solidFill>
                  <a:srgbClr val="FF0000"/>
                </a:solidFill>
              </a:rPr>
              <a:t>inner join</a:t>
            </a:r>
            <a:r>
              <a:rPr lang="en-US" dirty="0">
                <a:solidFill>
                  <a:srgbClr val="FF0000"/>
                </a:solidFill>
              </a:rPr>
              <a:t> borrower </a:t>
            </a:r>
            <a:r>
              <a:rPr lang="en-US" b="1" dirty="0">
                <a:solidFill>
                  <a:srgbClr val="FF0000"/>
                </a:solidFill>
              </a:rPr>
              <a:t>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loan.loan</a:t>
            </a:r>
            <a:r>
              <a:rPr lang="en-US" dirty="0">
                <a:solidFill>
                  <a:srgbClr val="FF0000"/>
                </a:solidFill>
              </a:rPr>
              <a:t>-number = </a:t>
            </a:r>
            <a:r>
              <a:rPr lang="en-US" dirty="0" err="1" smtClean="0">
                <a:solidFill>
                  <a:srgbClr val="FF0000"/>
                </a:solidFill>
              </a:rPr>
              <a:t>borrower.loan</a:t>
            </a:r>
            <a:r>
              <a:rPr lang="en-US" dirty="0" smtClean="0">
                <a:solidFill>
                  <a:srgbClr val="FF0000"/>
                </a:solidFill>
              </a:rPr>
              <a:t>-number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456" y="4332683"/>
            <a:ext cx="8275134" cy="95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50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joins – Left, Right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loan </a:t>
            </a:r>
            <a:r>
              <a:rPr lang="en-US" b="1" dirty="0">
                <a:solidFill>
                  <a:srgbClr val="FF0000"/>
                </a:solidFill>
              </a:rPr>
              <a:t>left outer join</a:t>
            </a:r>
            <a:r>
              <a:rPr lang="en-US" dirty="0">
                <a:solidFill>
                  <a:srgbClr val="FF0000"/>
                </a:solidFill>
              </a:rPr>
              <a:t> borrower </a:t>
            </a:r>
            <a:r>
              <a:rPr lang="en-US" b="1" dirty="0">
                <a:solidFill>
                  <a:srgbClr val="FF0000"/>
                </a:solidFill>
              </a:rPr>
              <a:t>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loan.loan</a:t>
            </a:r>
            <a:r>
              <a:rPr lang="en-US" dirty="0">
                <a:solidFill>
                  <a:srgbClr val="FF0000"/>
                </a:solidFill>
              </a:rPr>
              <a:t>-number = </a:t>
            </a:r>
            <a:r>
              <a:rPr lang="en-US" dirty="0" err="1">
                <a:solidFill>
                  <a:srgbClr val="FF0000"/>
                </a:solidFill>
              </a:rPr>
              <a:t>borrower.loan</a:t>
            </a:r>
            <a:r>
              <a:rPr lang="en-US" dirty="0">
                <a:solidFill>
                  <a:srgbClr val="FF0000"/>
                </a:solidFill>
              </a:rPr>
              <a:t>-number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Left </a:t>
            </a:r>
            <a:r>
              <a:rPr lang="en-US" sz="1200" dirty="0"/>
              <a:t>outer joins return the entire left table with matching entries form the right table.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Right outer joins return the entire right table with matching entries form the left table.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Full outer joins return the entire contents of both tables plus matching entries</a:t>
            </a:r>
            <a:r>
              <a:rPr lang="en-US" dirty="0"/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044" y="4049752"/>
            <a:ext cx="7033449" cy="107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279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Developed by IBM is San Jose CA.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Originally </a:t>
            </a:r>
            <a:r>
              <a:rPr lang="en-US" sz="2800" dirty="0"/>
              <a:t>called (and still commonly referred to as Sequel)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SQL </a:t>
            </a:r>
            <a:r>
              <a:rPr lang="en-US" sz="2800" dirty="0"/>
              <a:t>stands for Structured Query Language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SQL-DML (Data Manipulation Language) is the SQL statements that add, delete and modify data in an already existing database. 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78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joins – Left, Right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loan </a:t>
            </a:r>
            <a:r>
              <a:rPr lang="en-US" b="1" dirty="0" smtClean="0">
                <a:solidFill>
                  <a:srgbClr val="FF0000"/>
                </a:solidFill>
              </a:rPr>
              <a:t>righ</a:t>
            </a:r>
            <a:r>
              <a:rPr lang="en-US" b="1" dirty="0" smtClean="0">
                <a:solidFill>
                  <a:srgbClr val="FF0000"/>
                </a:solidFill>
              </a:rPr>
              <a:t>t </a:t>
            </a:r>
            <a:r>
              <a:rPr lang="en-US" b="1" dirty="0">
                <a:solidFill>
                  <a:srgbClr val="FF0000"/>
                </a:solidFill>
              </a:rPr>
              <a:t>outer join</a:t>
            </a:r>
            <a:r>
              <a:rPr lang="en-US" dirty="0">
                <a:solidFill>
                  <a:srgbClr val="FF0000"/>
                </a:solidFill>
              </a:rPr>
              <a:t> borrower </a:t>
            </a:r>
            <a:r>
              <a:rPr lang="en-US" b="1" dirty="0">
                <a:solidFill>
                  <a:srgbClr val="FF0000"/>
                </a:solidFill>
              </a:rPr>
              <a:t>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loan.loan</a:t>
            </a:r>
            <a:r>
              <a:rPr lang="en-US" dirty="0">
                <a:solidFill>
                  <a:srgbClr val="FF0000"/>
                </a:solidFill>
              </a:rPr>
              <a:t>-number = </a:t>
            </a:r>
            <a:r>
              <a:rPr lang="en-US" dirty="0" err="1">
                <a:solidFill>
                  <a:srgbClr val="FF0000"/>
                </a:solidFill>
              </a:rPr>
              <a:t>borrower.loan</a:t>
            </a:r>
            <a:r>
              <a:rPr lang="en-US" dirty="0">
                <a:solidFill>
                  <a:srgbClr val="FF0000"/>
                </a:solidFill>
              </a:rPr>
              <a:t>-number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Left </a:t>
            </a:r>
            <a:r>
              <a:rPr lang="en-US" sz="1200" dirty="0"/>
              <a:t>outer joins return the entire left table with matching entries form the right table.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Right outer joins return the entire right table with matching entries form the left table.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Full outer joins return the entire contents of both tables plus matching entries</a:t>
            </a:r>
            <a:r>
              <a:rPr lang="en-US" dirty="0"/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7815" y="4035133"/>
            <a:ext cx="7464675" cy="109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3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Join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>
                <a:solidFill>
                  <a:srgbClr val="FF0000"/>
                </a:solidFill>
              </a:rPr>
              <a:t>loan </a:t>
            </a:r>
            <a:r>
              <a:rPr lang="en-US" b="1" dirty="0">
                <a:solidFill>
                  <a:srgbClr val="FF0000"/>
                </a:solidFill>
              </a:rPr>
              <a:t>natural join</a:t>
            </a:r>
            <a:r>
              <a:rPr lang="en-US" dirty="0">
                <a:solidFill>
                  <a:srgbClr val="FF0000"/>
                </a:solidFill>
              </a:rPr>
              <a:t> borrower </a:t>
            </a:r>
            <a:endParaRPr lang="en-US" sz="12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575" y="4240730"/>
            <a:ext cx="6481116" cy="9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770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Row to an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INSERT INTO </a:t>
            </a:r>
            <a:r>
              <a:rPr lang="en-US" dirty="0" err="1" smtClean="0">
                <a:solidFill>
                  <a:srgbClr val="FF0000"/>
                </a:solidFill>
              </a:rPr>
              <a:t>memberChallengeQuestions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memberID</a:t>
            </a:r>
            <a:r>
              <a:rPr lang="en-US" dirty="0" smtClean="0">
                <a:solidFill>
                  <a:srgbClr val="FF0000"/>
                </a:solidFill>
              </a:rPr>
              <a:t>, question,  answer)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VALUES</a:t>
            </a:r>
            <a:r>
              <a:rPr lang="en-US" dirty="0" smtClean="0">
                <a:solidFill>
                  <a:srgbClr val="FF0000"/>
                </a:solidFill>
              </a:rPr>
              <a:t>(‘125’,’What is you favorite </a:t>
            </a:r>
            <a:r>
              <a:rPr lang="en-US" dirty="0" err="1" smtClean="0">
                <a:solidFill>
                  <a:srgbClr val="FF0000"/>
                </a:solidFill>
              </a:rPr>
              <a:t>food?’,’Pizza</a:t>
            </a:r>
            <a:r>
              <a:rPr lang="en-US" dirty="0" smtClean="0">
                <a:solidFill>
                  <a:srgbClr val="FF0000"/>
                </a:solidFill>
              </a:rPr>
              <a:t>’)</a:t>
            </a:r>
          </a:p>
          <a:p>
            <a:endParaRPr lang="en-US" dirty="0"/>
          </a:p>
          <a:p>
            <a:r>
              <a:rPr lang="en-US" dirty="0" smtClean="0"/>
              <a:t>This will add a challenge question in the </a:t>
            </a:r>
            <a:r>
              <a:rPr lang="en-US" dirty="0" err="1" smtClean="0"/>
              <a:t>memberChallengeQuestion</a:t>
            </a:r>
            <a:r>
              <a:rPr lang="en-US" dirty="0" smtClean="0"/>
              <a:t> table as a new row for member with the ID 125.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8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data in a column of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UPDATE  </a:t>
            </a:r>
            <a:r>
              <a:rPr lang="en-US" dirty="0" err="1" smtClean="0">
                <a:solidFill>
                  <a:srgbClr val="FF0000"/>
                </a:solidFill>
              </a:rPr>
              <a:t>memberChallengeQuestions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SET</a:t>
            </a:r>
            <a:r>
              <a:rPr lang="en-US" dirty="0" smtClean="0">
                <a:solidFill>
                  <a:srgbClr val="FF0000"/>
                </a:solidFill>
              </a:rPr>
              <a:t> answer=‘Hot Dogs’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WHERE </a:t>
            </a:r>
            <a:r>
              <a:rPr lang="en-US" dirty="0" err="1" smtClean="0">
                <a:solidFill>
                  <a:srgbClr val="FF0000"/>
                </a:solidFill>
              </a:rPr>
              <a:t>memberID</a:t>
            </a:r>
            <a:r>
              <a:rPr lang="en-US" dirty="0" smtClean="0">
                <a:solidFill>
                  <a:srgbClr val="FF0000"/>
                </a:solidFill>
              </a:rPr>
              <a:t>=‘125’</a:t>
            </a:r>
          </a:p>
          <a:p>
            <a:endParaRPr lang="en-US" dirty="0"/>
          </a:p>
          <a:p>
            <a:r>
              <a:rPr lang="en-US" dirty="0" smtClean="0"/>
              <a:t>This will change the answer field from ‘Pizza’ to ‘Hot dogs’ and leave the question field the same for member with the ID 125.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27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 row from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DELETE FROM  </a:t>
            </a:r>
            <a:r>
              <a:rPr lang="en-US" dirty="0" err="1" smtClean="0">
                <a:solidFill>
                  <a:srgbClr val="FF0000"/>
                </a:solidFill>
              </a:rPr>
              <a:t>memberChallengeQuestions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WHERE </a:t>
            </a:r>
            <a:r>
              <a:rPr lang="en-US" dirty="0" smtClean="0">
                <a:solidFill>
                  <a:srgbClr val="FF0000"/>
                </a:solidFill>
              </a:rPr>
              <a:t>answer=‘Hot Dogs’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will delete every row in the entire table where the answer is ‘Hot Dogs’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60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an entire table into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INSERT INTO </a:t>
            </a:r>
            <a:r>
              <a:rPr lang="en-US" dirty="0" err="1" smtClean="0">
                <a:solidFill>
                  <a:srgbClr val="FF0000"/>
                </a:solidFill>
              </a:rPr>
              <a:t>memberChallengeQuestionsArchive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SELECT * FROM </a:t>
            </a:r>
            <a:r>
              <a:rPr lang="en-US" dirty="0" err="1" smtClean="0">
                <a:solidFill>
                  <a:srgbClr val="FF0000"/>
                </a:solidFill>
              </a:rPr>
              <a:t>memberChallengeQuestions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will copy </a:t>
            </a:r>
            <a:r>
              <a:rPr lang="en-US" smtClean="0"/>
              <a:t>every row (Archive</a:t>
            </a:r>
            <a:r>
              <a:rPr lang="en-US" dirty="0" smtClean="0"/>
              <a:t>) the </a:t>
            </a:r>
            <a:r>
              <a:rPr lang="en-US" dirty="0" err="1" smtClean="0"/>
              <a:t>memberChallengeQuestions</a:t>
            </a:r>
            <a:r>
              <a:rPr lang="en-US" dirty="0" smtClean="0"/>
              <a:t> to a similar structured table.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7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– Select, distinct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  select </a:t>
            </a:r>
            <a:r>
              <a:rPr lang="en-US" b="1" dirty="0">
                <a:solidFill>
                  <a:srgbClr val="FF0000"/>
                </a:solidFill>
              </a:rPr>
              <a:t>distinct</a:t>
            </a:r>
            <a:r>
              <a:rPr lang="en-US" dirty="0">
                <a:solidFill>
                  <a:srgbClr val="FF0000"/>
                </a:solidFill>
              </a:rPr>
              <a:t> Branch-Name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Loan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4048" y="3857414"/>
            <a:ext cx="2290191" cy="132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7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– Select, all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select all</a:t>
            </a:r>
            <a:r>
              <a:rPr lang="en-US" dirty="0">
                <a:solidFill>
                  <a:srgbClr val="FF0000"/>
                </a:solidFill>
              </a:rPr>
              <a:t> Branch-Name</a:t>
            </a: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Loan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8423" y="3857414"/>
            <a:ext cx="1788568" cy="136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35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/>
            <a:r>
              <a:rPr lang="en-US" sz="4800" dirty="0"/>
              <a:t>+, -, </a:t>
            </a:r>
            <a:r>
              <a:rPr lang="en-US" sz="4800" dirty="0" smtClean="0"/>
              <a:t>*,/ operators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rgbClr val="FF0000"/>
                </a:solidFill>
              </a:rPr>
              <a:t> Branch-Name, Loan-Number, Amount * 1.05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from </a:t>
            </a:r>
            <a:r>
              <a:rPr lang="en-US" dirty="0">
                <a:solidFill>
                  <a:srgbClr val="FF0000"/>
                </a:solidFill>
              </a:rPr>
              <a:t>Loan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8126" y="4184549"/>
            <a:ext cx="5156378" cy="138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589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And, Or and Not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select</a:t>
            </a:r>
            <a:r>
              <a:rPr lang="en-US" dirty="0">
                <a:solidFill>
                  <a:srgbClr val="FF0000"/>
                </a:solidFill>
              </a:rPr>
              <a:t> Loan-Number</a:t>
            </a: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  Loan</a:t>
            </a: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Branch-Name = “Midtown” </a:t>
            </a:r>
            <a:r>
              <a:rPr lang="en-US" b="1" dirty="0">
                <a:solidFill>
                  <a:srgbClr val="FF0000"/>
                </a:solidFill>
              </a:rPr>
              <a:t>and</a:t>
            </a:r>
            <a:r>
              <a:rPr lang="en-US" dirty="0">
                <a:solidFill>
                  <a:srgbClr val="FF0000"/>
                </a:solidFill>
              </a:rPr>
              <a:t> Amount &gt; 2000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7218" y="4379638"/>
            <a:ext cx="2483694" cy="96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33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 select  </a:t>
            </a:r>
            <a:r>
              <a:rPr lang="en-US" dirty="0">
                <a:solidFill>
                  <a:srgbClr val="FF0000"/>
                </a:solidFill>
              </a:rPr>
              <a:t>distinct Customer-Name, </a:t>
            </a:r>
            <a:r>
              <a:rPr lang="en-US" dirty="0" err="1">
                <a:solidFill>
                  <a:srgbClr val="FF0000"/>
                </a:solidFill>
              </a:rPr>
              <a:t>Borrower.Loan</a:t>
            </a:r>
            <a:r>
              <a:rPr lang="en-US" dirty="0">
                <a:solidFill>
                  <a:srgbClr val="FF0000"/>
                </a:solidFill>
              </a:rPr>
              <a:t>-Number as Loan-ID</a:t>
            </a:r>
          </a:p>
          <a:p>
            <a:r>
              <a:rPr lang="en-US" b="1" dirty="0">
                <a:solidFill>
                  <a:srgbClr val="FF0000"/>
                </a:solidFill>
              </a:rPr>
              <a:t>  from   </a:t>
            </a:r>
            <a:r>
              <a:rPr lang="en-US" dirty="0">
                <a:solidFill>
                  <a:srgbClr val="FF0000"/>
                </a:solidFill>
              </a:rPr>
              <a:t>Borrower, Loan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 where </a:t>
            </a:r>
            <a:r>
              <a:rPr lang="en-US" dirty="0" err="1">
                <a:solidFill>
                  <a:srgbClr val="FF0000"/>
                </a:solidFill>
              </a:rPr>
              <a:t>Borrower.Loan</a:t>
            </a:r>
            <a:r>
              <a:rPr lang="en-US" dirty="0">
                <a:solidFill>
                  <a:srgbClr val="FF0000"/>
                </a:solidFill>
              </a:rPr>
              <a:t>-Number  = </a:t>
            </a:r>
            <a:r>
              <a:rPr lang="en-US" dirty="0" err="1">
                <a:solidFill>
                  <a:srgbClr val="FF0000"/>
                </a:solidFill>
              </a:rPr>
              <a:t>Loan.Loan</a:t>
            </a:r>
            <a:r>
              <a:rPr lang="en-US" dirty="0">
                <a:solidFill>
                  <a:srgbClr val="FF0000"/>
                </a:solidFill>
              </a:rPr>
              <a:t>-Number and Branch-Name = “Downtown”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4676" y="4958564"/>
            <a:ext cx="3283985" cy="69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07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 by value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 select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distinct </a:t>
            </a:r>
            <a:r>
              <a:rPr lang="en-US" dirty="0">
                <a:solidFill>
                  <a:srgbClr val="FF0000"/>
                </a:solidFill>
              </a:rPr>
              <a:t>Customer-Name, </a:t>
            </a:r>
            <a:r>
              <a:rPr lang="en-US" dirty="0" err="1">
                <a:solidFill>
                  <a:srgbClr val="FF0000"/>
                </a:solidFill>
              </a:rPr>
              <a:t>T.Loan</a:t>
            </a:r>
            <a:r>
              <a:rPr lang="en-US" dirty="0">
                <a:solidFill>
                  <a:srgbClr val="FF0000"/>
                </a:solidFill>
              </a:rPr>
              <a:t>-Number</a:t>
            </a: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  Borrower </a:t>
            </a:r>
            <a:r>
              <a:rPr lang="en-US" b="1" dirty="0">
                <a:solidFill>
                  <a:srgbClr val="FF0000"/>
                </a:solidFill>
              </a:rPr>
              <a:t>as</a:t>
            </a:r>
            <a:r>
              <a:rPr lang="en-US" dirty="0">
                <a:solidFill>
                  <a:srgbClr val="FF0000"/>
                </a:solidFill>
              </a:rPr>
              <a:t> T, Loan </a:t>
            </a:r>
            <a:r>
              <a:rPr lang="en-US" b="1" dirty="0">
                <a:solidFill>
                  <a:srgbClr val="FF0000"/>
                </a:solidFill>
              </a:rPr>
              <a:t>as</a:t>
            </a:r>
            <a:r>
              <a:rPr lang="en-US" dirty="0">
                <a:solidFill>
                  <a:srgbClr val="FF0000"/>
                </a:solidFill>
              </a:rPr>
              <a:t> S</a:t>
            </a: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T.Loan</a:t>
            </a:r>
            <a:r>
              <a:rPr lang="en-US" dirty="0">
                <a:solidFill>
                  <a:srgbClr val="FF0000"/>
                </a:solidFill>
              </a:rPr>
              <a:t>-Number  = </a:t>
            </a:r>
            <a:r>
              <a:rPr lang="en-US" dirty="0" err="1">
                <a:solidFill>
                  <a:srgbClr val="FF0000"/>
                </a:solidFill>
              </a:rPr>
              <a:t>S.Loan</a:t>
            </a:r>
            <a:r>
              <a:rPr lang="en-US" dirty="0">
                <a:solidFill>
                  <a:srgbClr val="FF0000"/>
                </a:solidFill>
              </a:rPr>
              <a:t>-Number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78882" y="52227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 all customers who have a loan from the bank, find their names and loan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numbers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0660" y="3982457"/>
            <a:ext cx="3026163" cy="96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498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 values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 select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distinct </a:t>
            </a:r>
            <a:r>
              <a:rPr lang="en-US" dirty="0" err="1">
                <a:solidFill>
                  <a:srgbClr val="FF0000"/>
                </a:solidFill>
              </a:rPr>
              <a:t>T.Branch</a:t>
            </a:r>
            <a:r>
              <a:rPr lang="en-US" dirty="0">
                <a:solidFill>
                  <a:srgbClr val="FF0000"/>
                </a:solidFill>
              </a:rPr>
              <a:t>-Name</a:t>
            </a: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from</a:t>
            </a:r>
            <a:r>
              <a:rPr lang="en-US" dirty="0">
                <a:solidFill>
                  <a:srgbClr val="FF0000"/>
                </a:solidFill>
              </a:rPr>
              <a:t>   Loan </a:t>
            </a:r>
            <a:r>
              <a:rPr lang="en-US" b="1" dirty="0">
                <a:solidFill>
                  <a:srgbClr val="FF0000"/>
                </a:solidFill>
              </a:rPr>
              <a:t>as</a:t>
            </a:r>
            <a:r>
              <a:rPr lang="en-US" dirty="0">
                <a:solidFill>
                  <a:srgbClr val="FF0000"/>
                </a:solidFill>
              </a:rPr>
              <a:t> T, Loan </a:t>
            </a:r>
            <a:r>
              <a:rPr lang="en-US" b="1" dirty="0">
                <a:solidFill>
                  <a:srgbClr val="FF0000"/>
                </a:solidFill>
              </a:rPr>
              <a:t>as</a:t>
            </a:r>
            <a:r>
              <a:rPr lang="en-US" dirty="0">
                <a:solidFill>
                  <a:srgbClr val="FF0000"/>
                </a:solidFill>
              </a:rPr>
              <a:t> S</a:t>
            </a: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T.Amount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dirty="0" err="1">
                <a:solidFill>
                  <a:srgbClr val="FF0000"/>
                </a:solidFill>
              </a:rPr>
              <a:t>S.Amount</a:t>
            </a:r>
            <a:r>
              <a:rPr lang="en-US" dirty="0">
                <a:solidFill>
                  <a:srgbClr val="FF0000"/>
                </a:solidFill>
              </a:rPr>
              <a:t> and  </a:t>
            </a:r>
            <a:r>
              <a:rPr lang="en-US" dirty="0" err="1">
                <a:solidFill>
                  <a:srgbClr val="FF0000"/>
                </a:solidFill>
              </a:rPr>
              <a:t>S.Branch</a:t>
            </a:r>
            <a:r>
              <a:rPr lang="en-US" dirty="0">
                <a:solidFill>
                  <a:srgbClr val="FF0000"/>
                </a:solidFill>
              </a:rPr>
              <a:t>-Name = “Midtown”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The names of all branches that have loan amount greater than at least one loan at Midtown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879" y="1845734"/>
            <a:ext cx="9763201" cy="14468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9738" y="3684634"/>
            <a:ext cx="2033710" cy="117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8178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717</Words>
  <Application>Microsoft Office PowerPoint</Application>
  <PresentationFormat>Widescreen</PresentationFormat>
  <Paragraphs>211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Calibri</vt:lpstr>
      <vt:lpstr>Calibri Light</vt:lpstr>
      <vt:lpstr>Times New Roman</vt:lpstr>
      <vt:lpstr>Retrospect</vt:lpstr>
      <vt:lpstr>SQL-DML</vt:lpstr>
      <vt:lpstr>SQL</vt:lpstr>
      <vt:lpstr>SQL – Select, distinct</vt:lpstr>
      <vt:lpstr>SQL – Select, all</vt:lpstr>
      <vt:lpstr>+, -, *,/ operators</vt:lpstr>
      <vt:lpstr>And, Or and Not</vt:lpstr>
      <vt:lpstr>Rename</vt:lpstr>
      <vt:lpstr>Tuples by value</vt:lpstr>
      <vt:lpstr>Tuple values</vt:lpstr>
      <vt:lpstr>Ordering </vt:lpstr>
      <vt:lpstr>Ordering outer/inner</vt:lpstr>
      <vt:lpstr>Union</vt:lpstr>
      <vt:lpstr>SQL – Union all</vt:lpstr>
      <vt:lpstr>SQL – Except (set subtraction)</vt:lpstr>
      <vt:lpstr>SQL – Except, all</vt:lpstr>
      <vt:lpstr>Other Keywords</vt:lpstr>
      <vt:lpstr>Group by - having</vt:lpstr>
      <vt:lpstr>Inner join</vt:lpstr>
      <vt:lpstr>Outer joins – Left, Right</vt:lpstr>
      <vt:lpstr>Outer joins – Left, Right</vt:lpstr>
      <vt:lpstr>Natural Join</vt:lpstr>
      <vt:lpstr>Adding a Row to an table</vt:lpstr>
      <vt:lpstr>Changing data in a column of a row</vt:lpstr>
      <vt:lpstr>Deleting a row from a table</vt:lpstr>
      <vt:lpstr>Copy an entire table into another</vt:lpstr>
    </vt:vector>
  </TitlesOfParts>
  <Company>Information Management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Byrne, William</dc:creator>
  <cp:lastModifiedBy>Bill Byrne</cp:lastModifiedBy>
  <cp:revision>44</cp:revision>
  <dcterms:created xsi:type="dcterms:W3CDTF">2015-02-15T18:21:47Z</dcterms:created>
  <dcterms:modified xsi:type="dcterms:W3CDTF">2018-02-06T20:28:50Z</dcterms:modified>
</cp:coreProperties>
</file>