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78" r:id="rId4"/>
    <p:sldId id="279" r:id="rId5"/>
    <p:sldId id="260" r:id="rId6"/>
    <p:sldId id="259" r:id="rId7"/>
    <p:sldId id="261" r:id="rId8"/>
    <p:sldId id="262" r:id="rId9"/>
    <p:sldId id="284" r:id="rId10"/>
    <p:sldId id="264" r:id="rId11"/>
    <p:sldId id="265" r:id="rId12"/>
    <p:sldId id="280" r:id="rId13"/>
    <p:sldId id="267" r:id="rId14"/>
    <p:sldId id="281" r:id="rId15"/>
    <p:sldId id="270" r:id="rId16"/>
    <p:sldId id="271" r:id="rId17"/>
    <p:sldId id="282" r:id="rId18"/>
    <p:sldId id="283" r:id="rId19"/>
    <p:sldId id="274" r:id="rId20"/>
    <p:sldId id="275" r:id="rId21"/>
    <p:sldId id="285" r:id="rId22"/>
    <p:sldId id="25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53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4/26/2015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4/26/2015</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4/26/2015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4/26/2015</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4/26/2015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Subset" TargetMode="External"/><Relationship Id="rId2" Type="http://schemas.openxmlformats.org/officeDocument/2006/relationships/hyperlink" Target="http://en.wikipedia.org/wiki/First_normal_form" TargetMode="External"/><Relationship Id="rId1" Type="http://schemas.openxmlformats.org/officeDocument/2006/relationships/slideLayout" Target="../slideLayouts/slideLayout2.xml"/><Relationship Id="rId4" Type="http://schemas.openxmlformats.org/officeDocument/2006/relationships/hyperlink" Target="http://en.wikipedia.org/wiki/Candidate_key"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Table_(database)" TargetMode="External"/><Relationship Id="rId7" Type="http://schemas.openxmlformats.org/officeDocument/2006/relationships/hyperlink" Target="http://en.wikipedia.org/wiki/Primary_Key" TargetMode="External"/><Relationship Id="rId2" Type="http://schemas.openxmlformats.org/officeDocument/2006/relationships/hyperlink" Target="http://en.wikipedia.org/wiki/Attribute_(computer_science)" TargetMode="External"/><Relationship Id="rId1" Type="http://schemas.openxmlformats.org/officeDocument/2006/relationships/slideLayout" Target="../slideLayouts/slideLayout2.xml"/><Relationship Id="rId6" Type="http://schemas.openxmlformats.org/officeDocument/2006/relationships/hyperlink" Target="http://en.wikipedia.org/wiki/Foreign_Key" TargetMode="External"/><Relationship Id="rId5" Type="http://schemas.openxmlformats.org/officeDocument/2006/relationships/hyperlink" Target="http://en.wikipedia.org/wiki/Data_redundancy" TargetMode="External"/><Relationship Id="rId4" Type="http://schemas.openxmlformats.org/officeDocument/2006/relationships/hyperlink" Target="http://en.wikipedia.org/wiki/Relational_databas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Tuple" TargetMode="External"/><Relationship Id="rId2" Type="http://schemas.openxmlformats.org/officeDocument/2006/relationships/hyperlink" Target="http://en.wikipedia.org/wiki/Set_(mathematic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Column_(database)" TargetMode="External"/><Relationship Id="rId2" Type="http://schemas.openxmlformats.org/officeDocument/2006/relationships/hyperlink" Target="http://en.wikipedia.org/wiki/Data_domain" TargetMode="External"/><Relationship Id="rId1" Type="http://schemas.openxmlformats.org/officeDocument/2006/relationships/slideLayout" Target="../slideLayouts/slideLayout2.xml"/><Relationship Id="rId4" Type="http://schemas.openxmlformats.org/officeDocument/2006/relationships/hyperlink" Target="http://en.wikipedia.org/wiki/First_normal_form#Atomicity"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1</a:t>
            </a:r>
            <a:r>
              <a:rPr lang="en-US" baseline="30000" dirty="0" smtClean="0"/>
              <a:t>st</a:t>
            </a:r>
            <a:r>
              <a:rPr lang="en-US" dirty="0" smtClean="0"/>
              <a:t>, 2</a:t>
            </a:r>
            <a:r>
              <a:rPr lang="en-US" baseline="30000" dirty="0" smtClean="0"/>
              <a:t>nd</a:t>
            </a:r>
            <a:r>
              <a:rPr lang="en-US" dirty="0" smtClean="0"/>
              <a:t>, 3</a:t>
            </a:r>
            <a:r>
              <a:rPr lang="en-US" baseline="30000" dirty="0" smtClean="0"/>
              <a:t>rd</a:t>
            </a:r>
            <a:r>
              <a:rPr lang="en-US" dirty="0"/>
              <a:t> </a:t>
            </a:r>
            <a:r>
              <a:rPr lang="en-US" dirty="0" smtClean="0"/>
              <a:t>Normal Forms</a:t>
            </a:r>
          </a:p>
          <a:p>
            <a:r>
              <a:rPr lang="en-US" dirty="0" smtClean="0"/>
              <a:t>Boyce-</a:t>
            </a:r>
            <a:r>
              <a:rPr lang="en-US" dirty="0" err="1" smtClean="0"/>
              <a:t>Codd</a:t>
            </a:r>
            <a:r>
              <a:rPr lang="en-US" dirty="0" smtClean="0"/>
              <a:t> Normal Form</a:t>
            </a:r>
            <a:endParaRPr lang="en-US" dirty="0"/>
          </a:p>
        </p:txBody>
      </p:sp>
      <p:sp>
        <p:nvSpPr>
          <p:cNvPr id="2" name="Title 1"/>
          <p:cNvSpPr>
            <a:spLocks noGrp="1"/>
          </p:cNvSpPr>
          <p:nvPr>
            <p:ph type="ctrTitle"/>
          </p:nvPr>
        </p:nvSpPr>
        <p:spPr/>
        <p:txBody>
          <a:bodyPr/>
          <a:lstStyle/>
          <a:p>
            <a:r>
              <a:rPr lang="en-US" dirty="0" smtClean="0"/>
              <a:t>Normal Form</a:t>
            </a:r>
            <a:endParaRPr lang="en-US" dirty="0"/>
          </a:p>
        </p:txBody>
      </p:sp>
    </p:spTree>
    <p:extLst>
      <p:ext uri="{BB962C8B-B14F-4D97-AF65-F5344CB8AC3E}">
        <p14:creationId xmlns:p14="http://schemas.microsoft.com/office/powerpoint/2010/main" val="42770159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n-US" baseline="30000" dirty="0" smtClean="0"/>
              <a:t>nd</a:t>
            </a:r>
            <a:r>
              <a:rPr lang="en-US" dirty="0" smtClean="0"/>
              <a:t> Formal Form (</a:t>
            </a:r>
            <a:r>
              <a:rPr lang="en-US" dirty="0" err="1" smtClean="0"/>
              <a:t>Codd</a:t>
            </a:r>
            <a:r>
              <a:rPr lang="en-US" dirty="0" smtClean="0"/>
              <a:t> 1971)</a:t>
            </a:r>
            <a:endParaRPr lang="en-US" dirty="0"/>
          </a:p>
        </p:txBody>
      </p:sp>
      <p:sp>
        <p:nvSpPr>
          <p:cNvPr id="3" name="Content Placeholder 2"/>
          <p:cNvSpPr>
            <a:spLocks noGrp="1"/>
          </p:cNvSpPr>
          <p:nvPr>
            <p:ph sz="quarter" idx="1"/>
          </p:nvPr>
        </p:nvSpPr>
        <p:spPr/>
        <p:txBody>
          <a:bodyPr/>
          <a:lstStyle/>
          <a:p>
            <a:r>
              <a:rPr lang="en-US" dirty="0"/>
              <a:t>A table that is in </a:t>
            </a:r>
            <a:r>
              <a:rPr lang="en-US" dirty="0">
                <a:hlinkClick r:id="rId2" tooltip="First normal form"/>
              </a:rPr>
              <a:t>first normal form</a:t>
            </a:r>
            <a:r>
              <a:rPr lang="en-US" dirty="0"/>
              <a:t> (1NF</a:t>
            </a:r>
            <a:r>
              <a:rPr lang="en-US" dirty="0" smtClean="0"/>
              <a:t>)</a:t>
            </a:r>
          </a:p>
          <a:p>
            <a:pPr marL="0" indent="0">
              <a:buNone/>
            </a:pPr>
            <a:endParaRPr lang="en-US" dirty="0" smtClean="0"/>
          </a:p>
          <a:p>
            <a:r>
              <a:rPr lang="en-US" dirty="0"/>
              <a:t>no non-prime attribute is dependent on any proper </a:t>
            </a:r>
            <a:r>
              <a:rPr lang="en-US" dirty="0">
                <a:hlinkClick r:id="rId3" tooltip="Subset"/>
              </a:rPr>
              <a:t>subset</a:t>
            </a:r>
            <a:r>
              <a:rPr lang="en-US" dirty="0"/>
              <a:t> of any </a:t>
            </a:r>
            <a:r>
              <a:rPr lang="en-US" dirty="0">
                <a:hlinkClick r:id="rId4" tooltip="Candidate key"/>
              </a:rPr>
              <a:t>candidate key</a:t>
            </a:r>
            <a:r>
              <a:rPr lang="en-US" dirty="0"/>
              <a:t> of the table</a:t>
            </a:r>
          </a:p>
        </p:txBody>
      </p:sp>
    </p:spTree>
    <p:extLst>
      <p:ext uri="{BB962C8B-B14F-4D97-AF65-F5344CB8AC3E}">
        <p14:creationId xmlns:p14="http://schemas.microsoft.com/office/powerpoint/2010/main" val="15043350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2</a:t>
            </a:r>
            <a:r>
              <a:rPr lang="en-US" baseline="30000" dirty="0" smtClean="0"/>
              <a:t>nd</a:t>
            </a:r>
            <a:r>
              <a:rPr lang="en-US" dirty="0" smtClean="0"/>
              <a:t> NF</a:t>
            </a:r>
            <a:endParaRPr lang="en-US"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870751525"/>
              </p:ext>
            </p:extLst>
          </p:nvPr>
        </p:nvGraphicFramePr>
        <p:xfrm>
          <a:off x="1600200" y="2133604"/>
          <a:ext cx="6324600" cy="2743195"/>
        </p:xfrm>
        <a:graphic>
          <a:graphicData uri="http://schemas.openxmlformats.org/drawingml/2006/table">
            <a:tbl>
              <a:tblPr/>
              <a:tblGrid>
                <a:gridCol w="1686330"/>
                <a:gridCol w="2141536"/>
                <a:gridCol w="2496734"/>
              </a:tblGrid>
              <a:tr h="391885">
                <a:tc>
                  <a:txBody>
                    <a:bodyPr/>
                    <a:lstStyle/>
                    <a:p>
                      <a:pPr algn="ctr" rtl="0" fontAlgn="ctr"/>
                      <a:r>
                        <a:rPr lang="en-US" sz="1800" b="0" i="0" u="none" strike="noStrike" dirty="0">
                          <a:solidFill>
                            <a:srgbClr val="000000"/>
                          </a:solidFill>
                          <a:effectLst/>
                          <a:latin typeface="Perpetua"/>
                        </a:rPr>
                        <a:t>Person</a:t>
                      </a:r>
                    </a:p>
                  </a:txBody>
                  <a:tcPr marL="95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92D050"/>
                    </a:solidFill>
                  </a:tcPr>
                </a:tc>
                <a:tc>
                  <a:txBody>
                    <a:bodyPr/>
                    <a:lstStyle/>
                    <a:p>
                      <a:pPr algn="ctr" rtl="0" fontAlgn="ctr"/>
                      <a:r>
                        <a:rPr lang="en-US" sz="1800" b="0" i="0" u="none" strike="noStrike">
                          <a:solidFill>
                            <a:srgbClr val="000000"/>
                          </a:solidFill>
                          <a:effectLst/>
                          <a:latin typeface="Perpetua"/>
                        </a:rPr>
                        <a:t>Task</a:t>
                      </a:r>
                    </a:p>
                  </a:txBody>
                  <a:tcPr marL="95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92D050"/>
                    </a:solidFill>
                  </a:tcPr>
                </a:tc>
                <a:tc>
                  <a:txBody>
                    <a:bodyPr/>
                    <a:lstStyle/>
                    <a:p>
                      <a:pPr algn="ctr" rtl="0" fontAlgn="ctr"/>
                      <a:r>
                        <a:rPr lang="en-US" sz="1800" b="0" i="0" u="none" strike="noStrike">
                          <a:solidFill>
                            <a:srgbClr val="000000"/>
                          </a:solidFill>
                          <a:effectLst/>
                          <a:latin typeface="Perpetua"/>
                        </a:rPr>
                        <a:t>Home Location</a:t>
                      </a:r>
                    </a:p>
                  </a:txBody>
                  <a:tcPr marL="95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92D050"/>
                    </a:solidFill>
                  </a:tcPr>
                </a:tc>
              </a:tr>
              <a:tr h="391885">
                <a:tc>
                  <a:txBody>
                    <a:bodyPr/>
                    <a:lstStyle/>
                    <a:p>
                      <a:pPr algn="l" rtl="0" fontAlgn="ctr"/>
                      <a:r>
                        <a:rPr lang="en-US" sz="1800" b="0" i="0" u="none" strike="noStrike" dirty="0" err="1">
                          <a:solidFill>
                            <a:srgbClr val="000000"/>
                          </a:solidFill>
                          <a:effectLst/>
                          <a:latin typeface="Perpetua"/>
                        </a:rPr>
                        <a:t>Polizzi</a:t>
                      </a:r>
                      <a:endParaRPr lang="en-US" sz="1800" b="0" i="0" u="none" strike="noStrike" dirty="0">
                        <a:solidFill>
                          <a:srgbClr val="000000"/>
                        </a:solidFill>
                        <a:effectLst/>
                        <a:latin typeface="Perpetua"/>
                      </a:endParaRP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a:rPr>
                        <a:t>Gym</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a:rPr>
                        <a:t>Seaside Heights</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391885">
                <a:tc>
                  <a:txBody>
                    <a:bodyPr/>
                    <a:lstStyle/>
                    <a:p>
                      <a:pPr algn="l" rtl="0" fontAlgn="ctr"/>
                      <a:r>
                        <a:rPr lang="en-US" sz="1800" b="0" i="0" u="none" strike="noStrike" dirty="0" err="1" smtClean="0">
                          <a:solidFill>
                            <a:srgbClr val="000000"/>
                          </a:solidFill>
                          <a:effectLst/>
                          <a:latin typeface="Perpetua"/>
                        </a:rPr>
                        <a:t>Polizzi</a:t>
                      </a:r>
                      <a:endParaRPr lang="en-US" sz="1800" b="0" i="0" u="none" strike="noStrike" dirty="0">
                        <a:solidFill>
                          <a:srgbClr val="000000"/>
                        </a:solidFill>
                        <a:effectLst/>
                        <a:latin typeface="Perpetua"/>
                      </a:endParaRP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a:rPr>
                        <a:t>Laundry</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a:rPr>
                        <a:t>Seaside Heights</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391885">
                <a:tc>
                  <a:txBody>
                    <a:bodyPr/>
                    <a:lstStyle/>
                    <a:p>
                      <a:pPr algn="l" rtl="0" fontAlgn="ctr"/>
                      <a:r>
                        <a:rPr lang="en-US" sz="1800" b="0" i="0" u="none" strike="noStrike">
                          <a:solidFill>
                            <a:srgbClr val="000000"/>
                          </a:solidFill>
                          <a:effectLst/>
                          <a:latin typeface="Perpetua"/>
                        </a:rPr>
                        <a:t>Farley</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a:rPr>
                        <a:t>Gym</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a:rPr>
                        <a:t>Seaside Heights</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391885">
                <a:tc>
                  <a:txBody>
                    <a:bodyPr/>
                    <a:lstStyle/>
                    <a:p>
                      <a:pPr algn="l" rtl="0" fontAlgn="ctr"/>
                      <a:r>
                        <a:rPr lang="en-US" sz="1800" b="0" i="0" u="none" strike="noStrike">
                          <a:solidFill>
                            <a:srgbClr val="000000"/>
                          </a:solidFill>
                          <a:effectLst/>
                          <a:latin typeface="Perpetua"/>
                        </a:rPr>
                        <a:t>Sorrentino</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a:rPr>
                        <a:t>Gym</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a:rPr>
                        <a:t>Middletown</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391885">
                <a:tc>
                  <a:txBody>
                    <a:bodyPr/>
                    <a:lstStyle/>
                    <a:p>
                      <a:pPr algn="l" rtl="0" fontAlgn="ctr"/>
                      <a:r>
                        <a:rPr lang="en-US" sz="1800" b="0" i="0" u="none" strike="noStrike">
                          <a:solidFill>
                            <a:srgbClr val="000000"/>
                          </a:solidFill>
                          <a:effectLst/>
                          <a:latin typeface="Perpetua"/>
                        </a:rPr>
                        <a:t>Sorrentino</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a:rPr>
                        <a:t>Tan</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a:rPr>
                        <a:t>Middletown</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391885">
                <a:tc>
                  <a:txBody>
                    <a:bodyPr/>
                    <a:lstStyle/>
                    <a:p>
                      <a:pPr algn="l" rtl="0" fontAlgn="ctr"/>
                      <a:r>
                        <a:rPr lang="en-US" sz="1800" b="0" i="0" u="none" strike="noStrike">
                          <a:solidFill>
                            <a:srgbClr val="000000"/>
                          </a:solidFill>
                          <a:effectLst/>
                          <a:latin typeface="Perpetua"/>
                        </a:rPr>
                        <a:t>Sorrentino</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a:rPr>
                        <a:t>Laundry</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dirty="0">
                          <a:solidFill>
                            <a:srgbClr val="000000"/>
                          </a:solidFill>
                          <a:effectLst/>
                          <a:latin typeface="Perpetua"/>
                        </a:rPr>
                        <a:t>Middletown</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bl>
          </a:graphicData>
        </a:graphic>
      </p:graphicFrame>
    </p:spTree>
    <p:extLst>
      <p:ext uri="{BB962C8B-B14F-4D97-AF65-F5344CB8AC3E}">
        <p14:creationId xmlns:p14="http://schemas.microsoft.com/office/powerpoint/2010/main" val="14405503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2NF</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908011250"/>
              </p:ext>
            </p:extLst>
          </p:nvPr>
        </p:nvGraphicFramePr>
        <p:xfrm>
          <a:off x="990600" y="2057400"/>
          <a:ext cx="3517900" cy="2066925"/>
        </p:xfrm>
        <a:graphic>
          <a:graphicData uri="http://schemas.openxmlformats.org/drawingml/2006/table">
            <a:tbl>
              <a:tblPr/>
              <a:tblGrid>
                <a:gridCol w="1549778"/>
                <a:gridCol w="1968122"/>
              </a:tblGrid>
              <a:tr h="295275">
                <a:tc>
                  <a:txBody>
                    <a:bodyPr/>
                    <a:lstStyle/>
                    <a:p>
                      <a:pPr algn="ctr" rtl="0" fontAlgn="ctr"/>
                      <a:r>
                        <a:rPr lang="en-US" sz="1800" b="0" i="0" u="none" strike="noStrike">
                          <a:solidFill>
                            <a:srgbClr val="000000"/>
                          </a:solidFill>
                          <a:effectLst/>
                          <a:latin typeface="Perpetua"/>
                        </a:rPr>
                        <a:t>Person</a:t>
                      </a:r>
                    </a:p>
                  </a:txBody>
                  <a:tcPr marL="95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92D050"/>
                    </a:solidFill>
                  </a:tcPr>
                </a:tc>
                <a:tc>
                  <a:txBody>
                    <a:bodyPr/>
                    <a:lstStyle/>
                    <a:p>
                      <a:pPr algn="ctr" rtl="0" fontAlgn="ctr"/>
                      <a:r>
                        <a:rPr lang="en-US" sz="1800" b="0" i="0" u="none" strike="noStrike">
                          <a:solidFill>
                            <a:srgbClr val="000000"/>
                          </a:solidFill>
                          <a:effectLst/>
                          <a:latin typeface="Perpetua"/>
                        </a:rPr>
                        <a:t>Task</a:t>
                      </a:r>
                    </a:p>
                  </a:txBody>
                  <a:tcPr marL="95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92D050"/>
                    </a:solidFill>
                  </a:tcPr>
                </a:tc>
              </a:tr>
              <a:tr h="295275">
                <a:tc>
                  <a:txBody>
                    <a:bodyPr/>
                    <a:lstStyle/>
                    <a:p>
                      <a:pPr algn="l" rtl="0" fontAlgn="ctr"/>
                      <a:r>
                        <a:rPr lang="en-US" sz="1800" b="0" i="0" u="none" strike="noStrike">
                          <a:solidFill>
                            <a:srgbClr val="000000"/>
                          </a:solidFill>
                          <a:effectLst/>
                          <a:latin typeface="Perpetua"/>
                        </a:rPr>
                        <a:t>Polizzi</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a:rPr>
                        <a:t>Gym</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295275">
                <a:tc>
                  <a:txBody>
                    <a:bodyPr/>
                    <a:lstStyle/>
                    <a:p>
                      <a:pPr algn="l" rtl="0" fontAlgn="ctr"/>
                      <a:r>
                        <a:rPr lang="en-US" sz="1800" b="0" i="0" u="none" strike="noStrike">
                          <a:solidFill>
                            <a:srgbClr val="000000"/>
                          </a:solidFill>
                          <a:effectLst/>
                          <a:latin typeface="Perpetua"/>
                        </a:rPr>
                        <a:t>Polizzi</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a:rPr>
                        <a:t>Laundry</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295275">
                <a:tc>
                  <a:txBody>
                    <a:bodyPr/>
                    <a:lstStyle/>
                    <a:p>
                      <a:pPr algn="l" rtl="0" fontAlgn="ctr"/>
                      <a:r>
                        <a:rPr lang="en-US" sz="1800" b="0" i="0" u="none" strike="noStrike">
                          <a:solidFill>
                            <a:srgbClr val="000000"/>
                          </a:solidFill>
                          <a:effectLst/>
                          <a:latin typeface="Perpetua"/>
                        </a:rPr>
                        <a:t>Farley</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a:rPr>
                        <a:t>Gym</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295275">
                <a:tc>
                  <a:txBody>
                    <a:bodyPr/>
                    <a:lstStyle/>
                    <a:p>
                      <a:pPr algn="l" rtl="0" fontAlgn="ctr"/>
                      <a:r>
                        <a:rPr lang="en-US" sz="1800" b="0" i="0" u="none" strike="noStrike">
                          <a:solidFill>
                            <a:srgbClr val="000000"/>
                          </a:solidFill>
                          <a:effectLst/>
                          <a:latin typeface="Perpetua"/>
                        </a:rPr>
                        <a:t>Sorrentino</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a:rPr>
                        <a:t>Gym</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295275">
                <a:tc>
                  <a:txBody>
                    <a:bodyPr/>
                    <a:lstStyle/>
                    <a:p>
                      <a:pPr algn="l" rtl="0" fontAlgn="ctr"/>
                      <a:r>
                        <a:rPr lang="en-US" sz="1800" b="0" i="0" u="none" strike="noStrike">
                          <a:solidFill>
                            <a:srgbClr val="000000"/>
                          </a:solidFill>
                          <a:effectLst/>
                          <a:latin typeface="Perpetua"/>
                        </a:rPr>
                        <a:t>Sorrentino</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a:rPr>
                        <a:t>Tan</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295275">
                <a:tc>
                  <a:txBody>
                    <a:bodyPr/>
                    <a:lstStyle/>
                    <a:p>
                      <a:pPr algn="l" rtl="0" fontAlgn="ctr"/>
                      <a:r>
                        <a:rPr lang="en-US" sz="1800" b="0" i="0" u="none" strike="noStrike">
                          <a:solidFill>
                            <a:srgbClr val="000000"/>
                          </a:solidFill>
                          <a:effectLst/>
                          <a:latin typeface="Perpetua"/>
                        </a:rPr>
                        <a:t>Sorrentino</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dirty="0">
                          <a:solidFill>
                            <a:srgbClr val="000000"/>
                          </a:solidFill>
                          <a:effectLst/>
                          <a:latin typeface="Perpetua"/>
                        </a:rPr>
                        <a:t>Laundry</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228768552"/>
              </p:ext>
            </p:extLst>
          </p:nvPr>
        </p:nvGraphicFramePr>
        <p:xfrm>
          <a:off x="4800600" y="2057400"/>
          <a:ext cx="3517900" cy="1181100"/>
        </p:xfrm>
        <a:graphic>
          <a:graphicData uri="http://schemas.openxmlformats.org/drawingml/2006/table">
            <a:tbl>
              <a:tblPr/>
              <a:tblGrid>
                <a:gridCol w="1549778"/>
                <a:gridCol w="1968122"/>
              </a:tblGrid>
              <a:tr h="295275">
                <a:tc>
                  <a:txBody>
                    <a:bodyPr/>
                    <a:lstStyle/>
                    <a:p>
                      <a:pPr algn="ctr" rtl="0" fontAlgn="ctr"/>
                      <a:r>
                        <a:rPr lang="en-US" sz="1800" b="0" i="0" u="none" strike="noStrike" dirty="0">
                          <a:solidFill>
                            <a:srgbClr val="000000"/>
                          </a:solidFill>
                          <a:effectLst/>
                          <a:latin typeface="Perpetua"/>
                        </a:rPr>
                        <a:t>Person</a:t>
                      </a:r>
                    </a:p>
                  </a:txBody>
                  <a:tcPr marL="95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92D050"/>
                    </a:solidFill>
                  </a:tcPr>
                </a:tc>
                <a:tc>
                  <a:txBody>
                    <a:bodyPr/>
                    <a:lstStyle/>
                    <a:p>
                      <a:pPr algn="ctr" rtl="0" fontAlgn="ctr"/>
                      <a:r>
                        <a:rPr lang="en-US" sz="1800" b="0" i="0" u="none" strike="noStrike" dirty="0">
                          <a:solidFill>
                            <a:srgbClr val="000000"/>
                          </a:solidFill>
                          <a:effectLst/>
                          <a:latin typeface="Perpetua"/>
                        </a:rPr>
                        <a:t>Home Location</a:t>
                      </a:r>
                    </a:p>
                  </a:txBody>
                  <a:tcPr marL="95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92D050"/>
                    </a:solidFill>
                  </a:tcPr>
                </a:tc>
              </a:tr>
              <a:tr h="295275">
                <a:tc>
                  <a:txBody>
                    <a:bodyPr/>
                    <a:lstStyle/>
                    <a:p>
                      <a:pPr algn="l" rtl="0" fontAlgn="ctr"/>
                      <a:r>
                        <a:rPr lang="en-US" sz="1800" b="0" i="0" u="none" strike="noStrike">
                          <a:solidFill>
                            <a:srgbClr val="000000"/>
                          </a:solidFill>
                          <a:effectLst/>
                          <a:latin typeface="Perpetua"/>
                        </a:rPr>
                        <a:t>Polizzi</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a:rPr>
                        <a:t>Seaside Heights</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295275">
                <a:tc>
                  <a:txBody>
                    <a:bodyPr/>
                    <a:lstStyle/>
                    <a:p>
                      <a:pPr algn="l" rtl="0" fontAlgn="ctr"/>
                      <a:r>
                        <a:rPr lang="en-US" sz="1800" b="0" i="0" u="none" strike="noStrike">
                          <a:solidFill>
                            <a:srgbClr val="000000"/>
                          </a:solidFill>
                          <a:effectLst/>
                          <a:latin typeface="Perpetua"/>
                        </a:rPr>
                        <a:t>Farley</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a:rPr>
                        <a:t>Seaside Heights</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295275">
                <a:tc>
                  <a:txBody>
                    <a:bodyPr/>
                    <a:lstStyle/>
                    <a:p>
                      <a:pPr algn="l" rtl="0" fontAlgn="ctr"/>
                      <a:r>
                        <a:rPr lang="en-US" sz="1800" b="0" i="0" u="none" strike="noStrike">
                          <a:solidFill>
                            <a:srgbClr val="000000"/>
                          </a:solidFill>
                          <a:effectLst/>
                          <a:latin typeface="Perpetua"/>
                        </a:rPr>
                        <a:t>Sorrentino</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dirty="0">
                          <a:solidFill>
                            <a:srgbClr val="000000"/>
                          </a:solidFill>
                          <a:effectLst/>
                          <a:latin typeface="Perpetua"/>
                        </a:rPr>
                        <a:t>Middletown</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bl>
          </a:graphicData>
        </a:graphic>
      </p:graphicFrame>
    </p:spTree>
    <p:extLst>
      <p:ext uri="{BB962C8B-B14F-4D97-AF65-F5344CB8AC3E}">
        <p14:creationId xmlns:p14="http://schemas.microsoft.com/office/powerpoint/2010/main" val="36572819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in 2</a:t>
            </a:r>
            <a:r>
              <a:rPr lang="en-US" baseline="30000" dirty="0" smtClean="0"/>
              <a:t>nd</a:t>
            </a:r>
            <a:r>
              <a:rPr lang="en-US" dirty="0" smtClean="0"/>
              <a:t> </a:t>
            </a:r>
            <a:r>
              <a:rPr lang="en-US" dirty="0"/>
              <a:t>NF</a:t>
            </a:r>
          </a:p>
        </p:txBody>
      </p:sp>
      <p:sp>
        <p:nvSpPr>
          <p:cNvPr id="6" name="Title 1"/>
          <p:cNvSpPr txBox="1">
            <a:spLocks/>
          </p:cNvSpPr>
          <p:nvPr/>
        </p:nvSpPr>
        <p:spPr>
          <a:xfrm>
            <a:off x="838200" y="4343400"/>
            <a:ext cx="7772400" cy="1143000"/>
          </a:xfrm>
          <a:prstGeom prst="rect">
            <a:avLst/>
          </a:prstGeom>
        </p:spPr>
        <p:txBody>
          <a:bodyPr bIns="91440" anchor="b" anchorCtr="0">
            <a:normAutofit fontScale="85000" lnSpcReduction="20000"/>
          </a:bodyPr>
          <a:lstStyle>
            <a:lvl1pPr algn="l" rtl="0" eaLnBrk="1" latinLnBrk="0" hangingPunct="1">
              <a:spcBef>
                <a:spcPct val="0"/>
              </a:spcBef>
              <a:buNone/>
              <a:defRPr kumimoji="0" sz="4000" kern="1200">
                <a:solidFill>
                  <a:schemeClr val="tx2"/>
                </a:solidFill>
                <a:latin typeface="+mj-lt"/>
                <a:ea typeface="+mj-ea"/>
                <a:cs typeface="+mj-cs"/>
              </a:defRPr>
            </a:lvl1pPr>
          </a:lstStyle>
          <a:p>
            <a:endParaRPr lang="en-US" baseline="30000" dirty="0" smtClean="0"/>
          </a:p>
          <a:p>
            <a:r>
              <a:rPr lang="en-US" baseline="30000" dirty="0" smtClean="0"/>
              <a:t>Candidate Key = &lt;</a:t>
            </a:r>
            <a:r>
              <a:rPr lang="en-US" baseline="30000" dirty="0" err="1" smtClean="0"/>
              <a:t>Season,Best</a:t>
            </a:r>
            <a:r>
              <a:rPr lang="en-US" baseline="30000" dirty="0" smtClean="0"/>
              <a:t> Episode&gt;</a:t>
            </a:r>
            <a:endParaRPr lang="en-US" baseline="30000" dirty="0"/>
          </a:p>
          <a:p>
            <a:r>
              <a:rPr lang="en-US" baseline="30000" dirty="0" smtClean="0"/>
              <a:t>Not in 2NF because </a:t>
            </a:r>
            <a:r>
              <a:rPr lang="en-US" baseline="30000" dirty="0" err="1"/>
              <a:t>S</a:t>
            </a:r>
            <a:r>
              <a:rPr lang="en-US" baseline="30000" dirty="0" err="1" smtClean="0"/>
              <a:t>eason</a:t>
            </a:r>
            <a:r>
              <a:rPr lang="en-US" baseline="30000" dirty="0" err="1" smtClean="0">
                <a:sym typeface="Wingdings" panose="05000000000000000000" pitchFamily="2" charset="2"/>
              </a:rPr>
              <a:t>Finale</a:t>
            </a:r>
            <a:r>
              <a:rPr lang="en-US" baseline="30000" dirty="0" smtClean="0">
                <a:sym typeface="Wingdings" panose="05000000000000000000" pitchFamily="2" charset="2"/>
              </a:rPr>
              <a:t> Date</a:t>
            </a:r>
            <a:endParaRPr lang="en-US" dirty="0"/>
          </a:p>
        </p:txBody>
      </p:sp>
      <p:graphicFrame>
        <p:nvGraphicFramePr>
          <p:cNvPr id="12" name="Content Placeholder 11"/>
          <p:cNvGraphicFramePr>
            <a:graphicFrameLocks noGrp="1"/>
          </p:cNvGraphicFramePr>
          <p:nvPr>
            <p:ph sz="quarter" idx="1"/>
            <p:extLst>
              <p:ext uri="{D42A27DB-BD31-4B8C-83A1-F6EECF244321}">
                <p14:modId xmlns:p14="http://schemas.microsoft.com/office/powerpoint/2010/main" val="3466328925"/>
              </p:ext>
            </p:extLst>
          </p:nvPr>
        </p:nvGraphicFramePr>
        <p:xfrm>
          <a:off x="838200" y="2009802"/>
          <a:ext cx="7772400" cy="1647798"/>
        </p:xfrm>
        <a:graphic>
          <a:graphicData uri="http://schemas.openxmlformats.org/drawingml/2006/table">
            <a:tbl>
              <a:tblPr/>
              <a:tblGrid>
                <a:gridCol w="1442940"/>
                <a:gridCol w="1832445"/>
                <a:gridCol w="2136378"/>
                <a:gridCol w="2360637"/>
              </a:tblGrid>
              <a:tr h="274633">
                <a:tc>
                  <a:txBody>
                    <a:bodyPr/>
                    <a:lstStyle/>
                    <a:p>
                      <a:pPr algn="ctr" rtl="0" fontAlgn="ctr"/>
                      <a:r>
                        <a:rPr lang="en-US" sz="1700" b="0" i="0" u="sng" strike="noStrike">
                          <a:solidFill>
                            <a:srgbClr val="000000"/>
                          </a:solidFill>
                          <a:effectLst/>
                          <a:latin typeface="Perpetua"/>
                        </a:rPr>
                        <a:t>Season</a:t>
                      </a:r>
                    </a:p>
                  </a:txBody>
                  <a:tcPr marL="8859"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92CDDC"/>
                    </a:solidFill>
                  </a:tcPr>
                </a:tc>
                <a:tc>
                  <a:txBody>
                    <a:bodyPr/>
                    <a:lstStyle/>
                    <a:p>
                      <a:pPr algn="ctr" rtl="0" fontAlgn="ctr"/>
                      <a:r>
                        <a:rPr lang="en-US" sz="1700" b="0" i="0" u="sng" strike="noStrike">
                          <a:solidFill>
                            <a:srgbClr val="000000"/>
                          </a:solidFill>
                          <a:effectLst/>
                          <a:latin typeface="Perpetua"/>
                        </a:rPr>
                        <a:t>Best Episode</a:t>
                      </a:r>
                    </a:p>
                  </a:txBody>
                  <a:tcPr marL="8859"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92CDDC"/>
                    </a:solidFill>
                  </a:tcPr>
                </a:tc>
                <a:tc>
                  <a:txBody>
                    <a:bodyPr/>
                    <a:lstStyle/>
                    <a:p>
                      <a:pPr algn="ctr" rtl="0" fontAlgn="ctr"/>
                      <a:r>
                        <a:rPr lang="en-US" sz="1700" b="0" i="0" u="none" strike="noStrike">
                          <a:solidFill>
                            <a:srgbClr val="000000"/>
                          </a:solidFill>
                          <a:effectLst/>
                          <a:latin typeface="Perpetua"/>
                        </a:rPr>
                        <a:t>Main Actor</a:t>
                      </a:r>
                    </a:p>
                  </a:txBody>
                  <a:tcPr marL="8859"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92CDDC"/>
                    </a:solidFill>
                  </a:tcPr>
                </a:tc>
                <a:tc>
                  <a:txBody>
                    <a:bodyPr/>
                    <a:lstStyle/>
                    <a:p>
                      <a:pPr algn="ctr" rtl="0" fontAlgn="ctr"/>
                      <a:r>
                        <a:rPr lang="en-US" sz="1700" b="0" i="0" u="none" strike="noStrike">
                          <a:solidFill>
                            <a:srgbClr val="000000"/>
                          </a:solidFill>
                          <a:effectLst/>
                          <a:latin typeface="Perpetua"/>
                        </a:rPr>
                        <a:t>Finale Date</a:t>
                      </a:r>
                    </a:p>
                  </a:txBody>
                  <a:tcPr marL="8859"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92CDDC"/>
                    </a:solidFill>
                  </a:tcPr>
                </a:tc>
              </a:tr>
              <a:tr h="274633">
                <a:tc>
                  <a:txBody>
                    <a:bodyPr/>
                    <a:lstStyle/>
                    <a:p>
                      <a:pPr algn="l" rtl="0" fontAlgn="ctr"/>
                      <a:r>
                        <a:rPr lang="en-US" sz="1700" b="0" i="0" u="none" strike="noStrike">
                          <a:solidFill>
                            <a:srgbClr val="000000"/>
                          </a:solidFill>
                          <a:effectLst/>
                          <a:latin typeface="Perpetua"/>
                        </a:rPr>
                        <a:t>Season 1</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a:rPr>
                        <a:t>9</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a:rPr>
                        <a:t>Jennifer Farley</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a:rPr>
                        <a:t>3-Dec-09</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274633">
                <a:tc>
                  <a:txBody>
                    <a:bodyPr/>
                    <a:lstStyle/>
                    <a:p>
                      <a:pPr algn="l" rtl="0" fontAlgn="ctr"/>
                      <a:r>
                        <a:rPr lang="en-US" sz="1700" b="0" i="0" u="none" strike="noStrike">
                          <a:solidFill>
                            <a:srgbClr val="000000"/>
                          </a:solidFill>
                          <a:effectLst/>
                          <a:latin typeface="Perpetua"/>
                        </a:rPr>
                        <a:t>Season 2</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a:rPr>
                        <a:t>13</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a:rPr>
                        <a:t>Nicole Polizzi</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a:rPr>
                        <a:t>29-Jul-10</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274633">
                <a:tc>
                  <a:txBody>
                    <a:bodyPr/>
                    <a:lstStyle/>
                    <a:p>
                      <a:pPr algn="l" rtl="0" fontAlgn="ctr"/>
                      <a:r>
                        <a:rPr lang="en-US" sz="1700" b="0" i="0" u="none" strike="noStrike">
                          <a:solidFill>
                            <a:srgbClr val="000000"/>
                          </a:solidFill>
                          <a:effectLst/>
                          <a:latin typeface="Perpetua"/>
                        </a:rPr>
                        <a:t>Season 3</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a:rPr>
                        <a:t>13</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a:rPr>
                        <a:t>Jennifer Farley</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a:rPr>
                        <a:t>6-Jan-11</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274633">
                <a:tc>
                  <a:txBody>
                    <a:bodyPr/>
                    <a:lstStyle/>
                    <a:p>
                      <a:pPr algn="l" rtl="0" fontAlgn="ctr"/>
                      <a:r>
                        <a:rPr lang="en-US" sz="1700" b="0" i="0" u="none" strike="noStrike">
                          <a:solidFill>
                            <a:srgbClr val="000000"/>
                          </a:solidFill>
                          <a:effectLst/>
                          <a:latin typeface="Perpetua"/>
                        </a:rPr>
                        <a:t>Season 4</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a:rPr>
                        <a:t>12</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a:rPr>
                        <a:t>Michael Sorrentino</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a:rPr>
                        <a:t>4-Aug-11</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274633">
                <a:tc>
                  <a:txBody>
                    <a:bodyPr/>
                    <a:lstStyle/>
                    <a:p>
                      <a:pPr algn="l" rtl="0" fontAlgn="ctr"/>
                      <a:r>
                        <a:rPr lang="en-US" sz="1700" b="0" i="0" u="none" strike="noStrike">
                          <a:solidFill>
                            <a:srgbClr val="000000"/>
                          </a:solidFill>
                          <a:effectLst/>
                          <a:latin typeface="Perpetua"/>
                        </a:rPr>
                        <a:t>Season 5</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a:rPr>
                        <a:t>11</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a:rPr>
                        <a:t>Nicole Polizzi</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dirty="0">
                          <a:solidFill>
                            <a:srgbClr val="000000"/>
                          </a:solidFill>
                          <a:effectLst/>
                          <a:latin typeface="Perpetua"/>
                        </a:rPr>
                        <a:t>5-Jan-12</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bl>
          </a:graphicData>
        </a:graphic>
      </p:graphicFrame>
    </p:spTree>
    <p:extLst>
      <p:ext uri="{BB962C8B-B14F-4D97-AF65-F5344CB8AC3E}">
        <p14:creationId xmlns:p14="http://schemas.microsoft.com/office/powerpoint/2010/main" val="39060757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2</a:t>
            </a:r>
            <a:r>
              <a:rPr lang="en-US" baseline="30000" dirty="0" smtClean="0"/>
              <a:t>nd</a:t>
            </a:r>
            <a:r>
              <a:rPr lang="en-US" dirty="0" smtClean="0"/>
              <a:t> NF</a:t>
            </a:r>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453702848"/>
              </p:ext>
            </p:extLst>
          </p:nvPr>
        </p:nvGraphicFramePr>
        <p:xfrm>
          <a:off x="1600200" y="1676400"/>
          <a:ext cx="5816600" cy="1771650"/>
        </p:xfrm>
        <a:graphic>
          <a:graphicData uri="http://schemas.openxmlformats.org/drawingml/2006/table">
            <a:tbl>
              <a:tblPr/>
              <a:tblGrid>
                <a:gridCol w="1550882"/>
                <a:gridCol w="1969525"/>
                <a:gridCol w="2296193"/>
              </a:tblGrid>
              <a:tr h="295275">
                <a:tc>
                  <a:txBody>
                    <a:bodyPr/>
                    <a:lstStyle/>
                    <a:p>
                      <a:pPr algn="ctr" rtl="0" fontAlgn="ctr"/>
                      <a:r>
                        <a:rPr lang="en-US" sz="1800" b="0" i="0" u="sng" strike="noStrike">
                          <a:solidFill>
                            <a:srgbClr val="000000"/>
                          </a:solidFill>
                          <a:effectLst/>
                          <a:latin typeface="Perpetua"/>
                        </a:rPr>
                        <a:t>Season</a:t>
                      </a:r>
                    </a:p>
                  </a:txBody>
                  <a:tcPr marL="95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92CDDC"/>
                    </a:solidFill>
                  </a:tcPr>
                </a:tc>
                <a:tc>
                  <a:txBody>
                    <a:bodyPr/>
                    <a:lstStyle/>
                    <a:p>
                      <a:pPr algn="ctr" rtl="0" fontAlgn="ctr"/>
                      <a:r>
                        <a:rPr lang="en-US" sz="1800" b="0" i="0" u="sng" strike="noStrike">
                          <a:solidFill>
                            <a:srgbClr val="000000"/>
                          </a:solidFill>
                          <a:effectLst/>
                          <a:latin typeface="Perpetua"/>
                        </a:rPr>
                        <a:t>Best Episode</a:t>
                      </a:r>
                    </a:p>
                  </a:txBody>
                  <a:tcPr marL="95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92CDDC"/>
                    </a:solidFill>
                  </a:tcPr>
                </a:tc>
                <a:tc>
                  <a:txBody>
                    <a:bodyPr/>
                    <a:lstStyle/>
                    <a:p>
                      <a:pPr algn="ctr" rtl="0" fontAlgn="ctr"/>
                      <a:r>
                        <a:rPr lang="en-US" sz="1800" b="0" i="0" u="none" strike="noStrike">
                          <a:solidFill>
                            <a:srgbClr val="000000"/>
                          </a:solidFill>
                          <a:effectLst/>
                          <a:latin typeface="Perpetua"/>
                        </a:rPr>
                        <a:t>Main Actor</a:t>
                      </a:r>
                    </a:p>
                  </a:txBody>
                  <a:tcPr marL="95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92CDDC"/>
                    </a:solidFill>
                  </a:tcPr>
                </a:tc>
              </a:tr>
              <a:tr h="295275">
                <a:tc>
                  <a:txBody>
                    <a:bodyPr/>
                    <a:lstStyle/>
                    <a:p>
                      <a:pPr algn="l" rtl="0" fontAlgn="ctr"/>
                      <a:r>
                        <a:rPr lang="en-US" sz="1800" b="0" i="0" u="none" strike="noStrike">
                          <a:solidFill>
                            <a:srgbClr val="000000"/>
                          </a:solidFill>
                          <a:effectLst/>
                          <a:latin typeface="Perpetua"/>
                        </a:rPr>
                        <a:t>Season 1</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a:rPr>
                        <a:t>1</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a:rPr>
                        <a:t>Jennifer Farley</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295275">
                <a:tc>
                  <a:txBody>
                    <a:bodyPr/>
                    <a:lstStyle/>
                    <a:p>
                      <a:pPr algn="l" rtl="0" fontAlgn="ctr"/>
                      <a:r>
                        <a:rPr lang="en-US" sz="1800" b="0" i="0" u="none" strike="noStrike">
                          <a:solidFill>
                            <a:srgbClr val="000000"/>
                          </a:solidFill>
                          <a:effectLst/>
                          <a:latin typeface="Perpetua"/>
                        </a:rPr>
                        <a:t>Season 2</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a:rPr>
                        <a:t>3</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a:rPr>
                        <a:t>Nicole Polizzi</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295275">
                <a:tc>
                  <a:txBody>
                    <a:bodyPr/>
                    <a:lstStyle/>
                    <a:p>
                      <a:pPr algn="l" rtl="0" fontAlgn="ctr"/>
                      <a:r>
                        <a:rPr lang="en-US" sz="1800" b="0" i="0" u="none" strike="noStrike">
                          <a:solidFill>
                            <a:srgbClr val="000000"/>
                          </a:solidFill>
                          <a:effectLst/>
                          <a:latin typeface="Perpetua"/>
                        </a:rPr>
                        <a:t>Season 3</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a:rPr>
                        <a:t>1</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a:rPr>
                        <a:t>Jennifer Farley</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295275">
                <a:tc>
                  <a:txBody>
                    <a:bodyPr/>
                    <a:lstStyle/>
                    <a:p>
                      <a:pPr algn="l" rtl="0" fontAlgn="ctr"/>
                      <a:r>
                        <a:rPr lang="en-US" sz="1800" b="0" i="0" u="none" strike="noStrike">
                          <a:solidFill>
                            <a:srgbClr val="000000"/>
                          </a:solidFill>
                          <a:effectLst/>
                          <a:latin typeface="Perpetua"/>
                        </a:rPr>
                        <a:t>Season 4</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a:rPr>
                        <a:t>2</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a:rPr>
                        <a:t>Michael Sorrentino</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295275">
                <a:tc>
                  <a:txBody>
                    <a:bodyPr/>
                    <a:lstStyle/>
                    <a:p>
                      <a:pPr algn="l" rtl="0" fontAlgn="ctr"/>
                      <a:r>
                        <a:rPr lang="en-US" sz="1800" b="0" i="0" u="none" strike="noStrike">
                          <a:solidFill>
                            <a:srgbClr val="000000"/>
                          </a:solidFill>
                          <a:effectLst/>
                          <a:latin typeface="Perpetua"/>
                        </a:rPr>
                        <a:t>Season 5</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a:rPr>
                        <a:t>5</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dirty="0">
                          <a:solidFill>
                            <a:srgbClr val="000000"/>
                          </a:solidFill>
                          <a:effectLst/>
                          <a:latin typeface="Perpetua"/>
                        </a:rPr>
                        <a:t>Nicole </a:t>
                      </a:r>
                      <a:r>
                        <a:rPr lang="en-US" sz="1800" b="0" i="0" u="none" strike="noStrike" dirty="0" err="1">
                          <a:solidFill>
                            <a:srgbClr val="000000"/>
                          </a:solidFill>
                          <a:effectLst/>
                          <a:latin typeface="Perpetua"/>
                        </a:rPr>
                        <a:t>Polizzi</a:t>
                      </a:r>
                      <a:endParaRPr lang="en-US" sz="1800" b="0" i="0" u="none" strike="noStrike" dirty="0">
                        <a:solidFill>
                          <a:srgbClr val="000000"/>
                        </a:solidFill>
                        <a:effectLst/>
                        <a:latin typeface="Perpetua"/>
                      </a:endParaRP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277923139"/>
              </p:ext>
            </p:extLst>
          </p:nvPr>
        </p:nvGraphicFramePr>
        <p:xfrm>
          <a:off x="2819400" y="3810000"/>
          <a:ext cx="3517900" cy="1771650"/>
        </p:xfrm>
        <a:graphic>
          <a:graphicData uri="http://schemas.openxmlformats.org/drawingml/2006/table">
            <a:tbl>
              <a:tblPr/>
              <a:tblGrid>
                <a:gridCol w="1549778"/>
                <a:gridCol w="1968122"/>
              </a:tblGrid>
              <a:tr h="295275">
                <a:tc>
                  <a:txBody>
                    <a:bodyPr/>
                    <a:lstStyle/>
                    <a:p>
                      <a:pPr algn="ctr" rtl="0" fontAlgn="ctr"/>
                      <a:r>
                        <a:rPr lang="en-US" sz="1800" b="0" i="0" u="sng" strike="noStrike">
                          <a:solidFill>
                            <a:srgbClr val="000000"/>
                          </a:solidFill>
                          <a:effectLst/>
                          <a:latin typeface="Perpetua"/>
                        </a:rPr>
                        <a:t>Season</a:t>
                      </a:r>
                    </a:p>
                  </a:txBody>
                  <a:tcPr marL="95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92CDDC"/>
                    </a:solidFill>
                  </a:tcPr>
                </a:tc>
                <a:tc>
                  <a:txBody>
                    <a:bodyPr/>
                    <a:lstStyle/>
                    <a:p>
                      <a:pPr algn="ctr" rtl="0" fontAlgn="ctr"/>
                      <a:r>
                        <a:rPr lang="en-US" sz="1800" b="0" i="0" u="none" strike="noStrike">
                          <a:solidFill>
                            <a:srgbClr val="000000"/>
                          </a:solidFill>
                          <a:effectLst/>
                          <a:latin typeface="Perpetua"/>
                        </a:rPr>
                        <a:t>Finale Date</a:t>
                      </a:r>
                    </a:p>
                  </a:txBody>
                  <a:tcPr marL="95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92CDDC"/>
                    </a:solidFill>
                  </a:tcPr>
                </a:tc>
              </a:tr>
              <a:tr h="295275">
                <a:tc>
                  <a:txBody>
                    <a:bodyPr/>
                    <a:lstStyle/>
                    <a:p>
                      <a:pPr algn="l" rtl="0" fontAlgn="ctr"/>
                      <a:r>
                        <a:rPr lang="en-US" sz="1800" b="0" i="0" u="none" strike="noStrike">
                          <a:solidFill>
                            <a:srgbClr val="000000"/>
                          </a:solidFill>
                          <a:effectLst/>
                          <a:latin typeface="Perpetua"/>
                        </a:rPr>
                        <a:t>Season 1</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a:rPr>
                        <a:t>3-Dec-09</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295275">
                <a:tc>
                  <a:txBody>
                    <a:bodyPr/>
                    <a:lstStyle/>
                    <a:p>
                      <a:pPr algn="l" rtl="0" fontAlgn="ctr"/>
                      <a:r>
                        <a:rPr lang="en-US" sz="1800" b="0" i="0" u="none" strike="noStrike">
                          <a:solidFill>
                            <a:srgbClr val="000000"/>
                          </a:solidFill>
                          <a:effectLst/>
                          <a:latin typeface="Perpetua"/>
                        </a:rPr>
                        <a:t>Season 2</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a:rPr>
                        <a:t>29-Jul-10</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295275">
                <a:tc>
                  <a:txBody>
                    <a:bodyPr/>
                    <a:lstStyle/>
                    <a:p>
                      <a:pPr algn="l" rtl="0" fontAlgn="ctr"/>
                      <a:r>
                        <a:rPr lang="en-US" sz="1800" b="0" i="0" u="none" strike="noStrike">
                          <a:solidFill>
                            <a:srgbClr val="000000"/>
                          </a:solidFill>
                          <a:effectLst/>
                          <a:latin typeface="Perpetua"/>
                        </a:rPr>
                        <a:t>Season 3</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a:rPr>
                        <a:t>6-Jan-11</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295275">
                <a:tc>
                  <a:txBody>
                    <a:bodyPr/>
                    <a:lstStyle/>
                    <a:p>
                      <a:pPr algn="l" rtl="0" fontAlgn="ctr"/>
                      <a:r>
                        <a:rPr lang="en-US" sz="1800" b="0" i="0" u="none" strike="noStrike">
                          <a:solidFill>
                            <a:srgbClr val="000000"/>
                          </a:solidFill>
                          <a:effectLst/>
                          <a:latin typeface="Perpetua"/>
                        </a:rPr>
                        <a:t>Season 4</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a:rPr>
                        <a:t>4-Aug-11</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295275">
                <a:tc>
                  <a:txBody>
                    <a:bodyPr/>
                    <a:lstStyle/>
                    <a:p>
                      <a:pPr algn="l" rtl="0" fontAlgn="ctr"/>
                      <a:r>
                        <a:rPr lang="en-US" sz="1800" b="0" i="0" u="none" strike="noStrike">
                          <a:solidFill>
                            <a:srgbClr val="000000"/>
                          </a:solidFill>
                          <a:effectLst/>
                          <a:latin typeface="Perpetua"/>
                        </a:rPr>
                        <a:t>Season 5</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dirty="0">
                          <a:solidFill>
                            <a:srgbClr val="000000"/>
                          </a:solidFill>
                          <a:effectLst/>
                          <a:latin typeface="Perpetua"/>
                        </a:rPr>
                        <a:t>5-Jan-12</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bl>
          </a:graphicData>
        </a:graphic>
      </p:graphicFrame>
    </p:spTree>
    <p:extLst>
      <p:ext uri="{BB962C8B-B14F-4D97-AF65-F5344CB8AC3E}">
        <p14:creationId xmlns:p14="http://schemas.microsoft.com/office/powerpoint/2010/main" val="42640700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3nd NF</a:t>
            </a:r>
            <a:endParaRPr lang="en-US" dirty="0"/>
          </a:p>
        </p:txBody>
      </p:sp>
      <p:sp>
        <p:nvSpPr>
          <p:cNvPr id="3" name="Content Placeholder 2"/>
          <p:cNvSpPr>
            <a:spLocks noGrp="1"/>
          </p:cNvSpPr>
          <p:nvPr>
            <p:ph sz="quarter" idx="1"/>
          </p:nvPr>
        </p:nvSpPr>
        <p:spPr/>
        <p:txBody>
          <a:bodyPr/>
          <a:lstStyle/>
          <a:p>
            <a:r>
              <a:rPr lang="en-US" dirty="0"/>
              <a:t>The </a:t>
            </a:r>
            <a:r>
              <a:rPr lang="en-US" u="sng" dirty="0"/>
              <a:t>relation</a:t>
            </a:r>
            <a:r>
              <a:rPr lang="en-US" dirty="0"/>
              <a:t> R (table) is in second normal form (</a:t>
            </a:r>
            <a:r>
              <a:rPr lang="en-US" b="1" dirty="0"/>
              <a:t>2NF</a:t>
            </a:r>
            <a:r>
              <a:rPr lang="en-US" dirty="0"/>
              <a:t>)</a:t>
            </a:r>
          </a:p>
          <a:p>
            <a:endParaRPr lang="en-US" dirty="0" smtClean="0"/>
          </a:p>
          <a:p>
            <a:r>
              <a:rPr lang="en-US" dirty="0" smtClean="0"/>
              <a:t>Every </a:t>
            </a:r>
            <a:r>
              <a:rPr lang="en-US" dirty="0"/>
              <a:t>non-prime attribute of R is non-transitively dependent on </a:t>
            </a:r>
            <a:r>
              <a:rPr lang="en-US" dirty="0" smtClean="0"/>
              <a:t>every </a:t>
            </a:r>
            <a:r>
              <a:rPr lang="en-US" dirty="0" err="1" smtClean="0"/>
              <a:t>superkey</a:t>
            </a:r>
            <a:r>
              <a:rPr lang="en-US" dirty="0"/>
              <a:t>  of R.</a:t>
            </a:r>
          </a:p>
          <a:p>
            <a:endParaRPr lang="en-US" dirty="0"/>
          </a:p>
        </p:txBody>
      </p:sp>
    </p:spTree>
    <p:extLst>
      <p:ext uri="{BB962C8B-B14F-4D97-AF65-F5344CB8AC3E}">
        <p14:creationId xmlns:p14="http://schemas.microsoft.com/office/powerpoint/2010/main" val="42118559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r>
              <a:rPr lang="en-US" baseline="30000" dirty="0" smtClean="0"/>
              <a:t>rd</a:t>
            </a:r>
            <a:r>
              <a:rPr lang="en-US" dirty="0" smtClean="0"/>
              <a:t> Normal Form</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a:t>This definition states that a table is in 3NF if and only if, for each of its functional dependencies </a:t>
            </a:r>
            <a:r>
              <a:rPr lang="en-US" i="1" dirty="0"/>
              <a:t>X</a:t>
            </a:r>
            <a:r>
              <a:rPr lang="en-US" dirty="0"/>
              <a:t> → </a:t>
            </a:r>
            <a:r>
              <a:rPr lang="en-US" i="1" dirty="0"/>
              <a:t>A</a:t>
            </a:r>
            <a:r>
              <a:rPr lang="en-US" dirty="0"/>
              <a:t>, </a:t>
            </a:r>
            <a:r>
              <a:rPr lang="en-US" b="1" dirty="0"/>
              <a:t>at least one</a:t>
            </a:r>
            <a:r>
              <a:rPr lang="en-US" dirty="0"/>
              <a:t> of the following conditions holds:</a:t>
            </a:r>
          </a:p>
          <a:p>
            <a:r>
              <a:rPr lang="en-US" i="1" dirty="0"/>
              <a:t>X</a:t>
            </a:r>
            <a:r>
              <a:rPr lang="en-US" dirty="0"/>
              <a:t> contains </a:t>
            </a:r>
            <a:r>
              <a:rPr lang="en-US" i="1" dirty="0"/>
              <a:t>A</a:t>
            </a:r>
            <a:r>
              <a:rPr lang="en-US" dirty="0"/>
              <a:t> (that is, </a:t>
            </a:r>
            <a:r>
              <a:rPr lang="en-US" i="1" dirty="0"/>
              <a:t>X</a:t>
            </a:r>
            <a:r>
              <a:rPr lang="en-US" dirty="0"/>
              <a:t> → </a:t>
            </a:r>
            <a:r>
              <a:rPr lang="en-US" i="1" dirty="0"/>
              <a:t>A</a:t>
            </a:r>
            <a:r>
              <a:rPr lang="en-US" dirty="0"/>
              <a:t> is trivial functional dependency), or</a:t>
            </a:r>
          </a:p>
          <a:p>
            <a:r>
              <a:rPr lang="en-US" i="1" dirty="0"/>
              <a:t>X</a:t>
            </a:r>
            <a:r>
              <a:rPr lang="en-US" dirty="0"/>
              <a:t> is </a:t>
            </a:r>
            <a:r>
              <a:rPr lang="en-US" dirty="0" smtClean="0"/>
              <a:t>a </a:t>
            </a:r>
            <a:r>
              <a:rPr lang="en-US" dirty="0" err="1" smtClean="0"/>
              <a:t>superkey</a:t>
            </a:r>
            <a:r>
              <a:rPr lang="en-US" dirty="0" smtClean="0"/>
              <a:t>, </a:t>
            </a:r>
            <a:r>
              <a:rPr lang="en-US" dirty="0"/>
              <a:t>or</a:t>
            </a:r>
          </a:p>
          <a:p>
            <a:r>
              <a:rPr lang="en-US" dirty="0"/>
              <a:t>Every element of </a:t>
            </a:r>
            <a:r>
              <a:rPr lang="en-US" i="1" dirty="0"/>
              <a:t>A</a:t>
            </a:r>
            <a:r>
              <a:rPr lang="en-US" dirty="0"/>
              <a:t>-</a:t>
            </a:r>
            <a:r>
              <a:rPr lang="en-US" i="1" dirty="0"/>
              <a:t>X</a:t>
            </a:r>
            <a:r>
              <a:rPr lang="en-US" dirty="0"/>
              <a:t>, the set difference between A and X, is a </a:t>
            </a:r>
            <a:r>
              <a:rPr lang="en-US" b="1" dirty="0"/>
              <a:t>prime attribute</a:t>
            </a:r>
            <a:r>
              <a:rPr lang="en-US" dirty="0"/>
              <a:t> (i.e., each attribute in </a:t>
            </a:r>
            <a:r>
              <a:rPr lang="en-US" i="1" dirty="0"/>
              <a:t>A</a:t>
            </a:r>
            <a:r>
              <a:rPr lang="en-US" dirty="0"/>
              <a:t>-</a:t>
            </a:r>
            <a:r>
              <a:rPr lang="en-US" i="1" dirty="0"/>
              <a:t>X</a:t>
            </a:r>
            <a:r>
              <a:rPr lang="en-US" dirty="0"/>
              <a:t> is contained in some </a:t>
            </a:r>
            <a:r>
              <a:rPr lang="en-US" dirty="0" smtClean="0"/>
              <a:t>candidate key</a:t>
            </a:r>
            <a:endParaRPr lang="en-US" dirty="0"/>
          </a:p>
        </p:txBody>
      </p:sp>
    </p:spTree>
    <p:extLst>
      <p:ext uri="{BB962C8B-B14F-4D97-AF65-F5344CB8AC3E}">
        <p14:creationId xmlns:p14="http://schemas.microsoft.com/office/powerpoint/2010/main" val="34474916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in 3NF  (</a:t>
            </a:r>
            <a:r>
              <a:rPr lang="en-US" dirty="0" err="1" smtClean="0"/>
              <a:t>Actor</a:t>
            </a:r>
            <a:r>
              <a:rPr lang="en-US" dirty="0" err="1" smtClean="0">
                <a:sym typeface="Wingdings" panose="05000000000000000000" pitchFamily="2" charset="2"/>
              </a:rPr>
              <a:t>DOB</a:t>
            </a:r>
            <a:r>
              <a:rPr lang="en-US" dirty="0" smtClean="0">
                <a:sym typeface="Wingdings" panose="05000000000000000000" pitchFamily="2" charset="2"/>
              </a:rPr>
              <a:t>)</a:t>
            </a:r>
            <a:endParaRPr lang="en-US" dirty="0"/>
          </a:p>
        </p:txBody>
      </p:sp>
      <p:graphicFrame>
        <p:nvGraphicFramePr>
          <p:cNvPr id="4" name="Content Placeholder 3"/>
          <p:cNvGraphicFramePr>
            <a:graphicFrameLocks noGrp="1"/>
          </p:cNvGraphicFramePr>
          <p:nvPr>
            <p:ph sz="quarter" idx="1"/>
          </p:nvPr>
        </p:nvGraphicFramePr>
        <p:xfrm>
          <a:off x="914400" y="2909901"/>
          <a:ext cx="7772400" cy="1666222"/>
        </p:xfrm>
        <a:graphic>
          <a:graphicData uri="http://schemas.openxmlformats.org/drawingml/2006/table">
            <a:tbl>
              <a:tblPr/>
              <a:tblGrid>
                <a:gridCol w="1442940"/>
                <a:gridCol w="1832445"/>
                <a:gridCol w="2136378"/>
                <a:gridCol w="2360637"/>
              </a:tblGrid>
              <a:tr h="274633">
                <a:tc>
                  <a:txBody>
                    <a:bodyPr/>
                    <a:lstStyle/>
                    <a:p>
                      <a:pPr algn="ctr" rtl="0" fontAlgn="ctr"/>
                      <a:r>
                        <a:rPr lang="en-US" sz="1700" b="0" i="0" u="sng" strike="noStrike" dirty="0">
                          <a:solidFill>
                            <a:srgbClr val="000000"/>
                          </a:solidFill>
                          <a:effectLst/>
                          <a:latin typeface="Perpetua"/>
                        </a:rPr>
                        <a:t>Season</a:t>
                      </a:r>
                    </a:p>
                  </a:txBody>
                  <a:tcPr marL="8859"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ABF8F"/>
                    </a:solidFill>
                  </a:tcPr>
                </a:tc>
                <a:tc>
                  <a:txBody>
                    <a:bodyPr/>
                    <a:lstStyle/>
                    <a:p>
                      <a:pPr algn="ctr" rtl="0" fontAlgn="ctr"/>
                      <a:r>
                        <a:rPr lang="en-US" sz="1700" b="0" i="0" u="sng" strike="noStrike">
                          <a:solidFill>
                            <a:srgbClr val="000000"/>
                          </a:solidFill>
                          <a:effectLst/>
                          <a:latin typeface="Perpetua"/>
                        </a:rPr>
                        <a:t>Best Episode</a:t>
                      </a:r>
                    </a:p>
                  </a:txBody>
                  <a:tcPr marL="8859"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ABF8F"/>
                    </a:solidFill>
                  </a:tcPr>
                </a:tc>
                <a:tc>
                  <a:txBody>
                    <a:bodyPr/>
                    <a:lstStyle/>
                    <a:p>
                      <a:pPr algn="ctr" rtl="0" fontAlgn="ctr"/>
                      <a:r>
                        <a:rPr lang="en-US" sz="1700" b="0" i="0" u="none" strike="noStrike">
                          <a:solidFill>
                            <a:srgbClr val="000000"/>
                          </a:solidFill>
                          <a:effectLst/>
                          <a:latin typeface="Perpetua"/>
                        </a:rPr>
                        <a:t>Main Actor</a:t>
                      </a:r>
                    </a:p>
                  </a:txBody>
                  <a:tcPr marL="8859"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ABF8F"/>
                    </a:solidFill>
                  </a:tcPr>
                </a:tc>
                <a:tc>
                  <a:txBody>
                    <a:bodyPr/>
                    <a:lstStyle/>
                    <a:p>
                      <a:pPr algn="ctr" rtl="0" fontAlgn="ctr"/>
                      <a:r>
                        <a:rPr lang="en-US" sz="1700" b="0" i="0" u="none" strike="noStrike">
                          <a:solidFill>
                            <a:srgbClr val="000000"/>
                          </a:solidFill>
                          <a:effectLst/>
                          <a:latin typeface="Perpetua"/>
                        </a:rPr>
                        <a:t>Actor DOB</a:t>
                      </a:r>
                    </a:p>
                  </a:txBody>
                  <a:tcPr marL="8859"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ABF8F"/>
                    </a:solidFill>
                  </a:tcPr>
                </a:tc>
              </a:tr>
              <a:tr h="274633">
                <a:tc>
                  <a:txBody>
                    <a:bodyPr/>
                    <a:lstStyle/>
                    <a:p>
                      <a:pPr algn="l" rtl="0" fontAlgn="ctr"/>
                      <a:r>
                        <a:rPr lang="en-US" sz="1700" b="0" i="0" u="none" strike="noStrike">
                          <a:solidFill>
                            <a:srgbClr val="000000"/>
                          </a:solidFill>
                          <a:effectLst/>
                          <a:latin typeface="Perpetua"/>
                        </a:rPr>
                        <a:t>Season 1</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a:rPr>
                        <a:t>9</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a:rPr>
                        <a:t>Jennifer Farley</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dirty="0">
                          <a:solidFill>
                            <a:srgbClr val="000000"/>
                          </a:solidFill>
                          <a:effectLst/>
                          <a:latin typeface="Perpetua"/>
                        </a:rPr>
                        <a:t>27-Feb-86</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274633">
                <a:tc>
                  <a:txBody>
                    <a:bodyPr/>
                    <a:lstStyle/>
                    <a:p>
                      <a:pPr algn="l" rtl="0" fontAlgn="ctr"/>
                      <a:r>
                        <a:rPr lang="en-US" sz="1700" b="0" i="0" u="none" strike="noStrike">
                          <a:solidFill>
                            <a:srgbClr val="000000"/>
                          </a:solidFill>
                          <a:effectLst/>
                          <a:latin typeface="Perpetua"/>
                        </a:rPr>
                        <a:t>Season 2</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a:rPr>
                        <a:t>13</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a:rPr>
                        <a:t>Nicole Polizzi</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a:rPr>
                        <a:t>23-Nov-87</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274633">
                <a:tc>
                  <a:txBody>
                    <a:bodyPr/>
                    <a:lstStyle/>
                    <a:p>
                      <a:pPr algn="l" rtl="0" fontAlgn="ctr"/>
                      <a:r>
                        <a:rPr lang="en-US" sz="1700" b="0" i="0" u="none" strike="noStrike">
                          <a:solidFill>
                            <a:srgbClr val="000000"/>
                          </a:solidFill>
                          <a:effectLst/>
                          <a:latin typeface="Perpetua"/>
                        </a:rPr>
                        <a:t>Season 3</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a:rPr>
                        <a:t>13</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a:rPr>
                        <a:t>Jennifer Farley</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dirty="0">
                          <a:solidFill>
                            <a:srgbClr val="000000"/>
                          </a:solidFill>
                          <a:effectLst/>
                          <a:latin typeface="Perpetua"/>
                        </a:rPr>
                        <a:t>27-Feb-86</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274633">
                <a:tc>
                  <a:txBody>
                    <a:bodyPr/>
                    <a:lstStyle/>
                    <a:p>
                      <a:pPr algn="l" rtl="0" fontAlgn="ctr"/>
                      <a:r>
                        <a:rPr lang="en-US" sz="1700" b="0" i="0" u="none" strike="noStrike">
                          <a:solidFill>
                            <a:srgbClr val="000000"/>
                          </a:solidFill>
                          <a:effectLst/>
                          <a:latin typeface="Perpetua"/>
                        </a:rPr>
                        <a:t>Season 4</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a:rPr>
                        <a:t>12</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a:rPr>
                        <a:t>Michael Sorrentino</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a:rPr>
                        <a:t>4-Jul-82</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274633">
                <a:tc>
                  <a:txBody>
                    <a:bodyPr/>
                    <a:lstStyle/>
                    <a:p>
                      <a:pPr algn="l" rtl="0" fontAlgn="ctr"/>
                      <a:r>
                        <a:rPr lang="en-US" sz="1700" b="0" i="0" u="none" strike="noStrike">
                          <a:solidFill>
                            <a:srgbClr val="000000"/>
                          </a:solidFill>
                          <a:effectLst/>
                          <a:latin typeface="Perpetua"/>
                        </a:rPr>
                        <a:t>Season 5</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a:rPr>
                        <a:t>11</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a:rPr>
                        <a:t>Nicole Polizzi</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dirty="0">
                          <a:solidFill>
                            <a:srgbClr val="000000"/>
                          </a:solidFill>
                          <a:effectLst/>
                          <a:latin typeface="Perpetua"/>
                        </a:rPr>
                        <a:t>23-Nov-87</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bl>
          </a:graphicData>
        </a:graphic>
      </p:graphicFrame>
    </p:spTree>
    <p:extLst>
      <p:ext uri="{BB962C8B-B14F-4D97-AF65-F5344CB8AC3E}">
        <p14:creationId xmlns:p14="http://schemas.microsoft.com/office/powerpoint/2010/main" val="36807636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3NF</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088973135"/>
              </p:ext>
            </p:extLst>
          </p:nvPr>
        </p:nvGraphicFramePr>
        <p:xfrm>
          <a:off x="1371600" y="1676400"/>
          <a:ext cx="5816600" cy="1771650"/>
        </p:xfrm>
        <a:graphic>
          <a:graphicData uri="http://schemas.openxmlformats.org/drawingml/2006/table">
            <a:tbl>
              <a:tblPr/>
              <a:tblGrid>
                <a:gridCol w="1550882"/>
                <a:gridCol w="1969525"/>
                <a:gridCol w="2296193"/>
              </a:tblGrid>
              <a:tr h="295275">
                <a:tc>
                  <a:txBody>
                    <a:bodyPr/>
                    <a:lstStyle/>
                    <a:p>
                      <a:pPr algn="ctr" rtl="0" fontAlgn="ctr"/>
                      <a:r>
                        <a:rPr lang="en-US" sz="1800" b="0" i="0" u="sng" strike="noStrike">
                          <a:solidFill>
                            <a:srgbClr val="000000"/>
                          </a:solidFill>
                          <a:effectLst/>
                          <a:latin typeface="Perpetua"/>
                        </a:rPr>
                        <a:t>Season</a:t>
                      </a:r>
                    </a:p>
                  </a:txBody>
                  <a:tcPr marL="95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ABF8F"/>
                    </a:solidFill>
                  </a:tcPr>
                </a:tc>
                <a:tc>
                  <a:txBody>
                    <a:bodyPr/>
                    <a:lstStyle/>
                    <a:p>
                      <a:pPr algn="ctr" rtl="0" fontAlgn="ctr"/>
                      <a:r>
                        <a:rPr lang="en-US" sz="1800" b="0" i="0" u="sng" strike="noStrike">
                          <a:solidFill>
                            <a:srgbClr val="000000"/>
                          </a:solidFill>
                          <a:effectLst/>
                          <a:latin typeface="Perpetua"/>
                        </a:rPr>
                        <a:t>Best Episode</a:t>
                      </a:r>
                    </a:p>
                  </a:txBody>
                  <a:tcPr marL="95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ABF8F"/>
                    </a:solidFill>
                  </a:tcPr>
                </a:tc>
                <a:tc>
                  <a:txBody>
                    <a:bodyPr/>
                    <a:lstStyle/>
                    <a:p>
                      <a:pPr algn="ctr" rtl="0" fontAlgn="ctr"/>
                      <a:r>
                        <a:rPr lang="en-US" sz="1800" b="0" i="0" u="none" strike="noStrike">
                          <a:solidFill>
                            <a:srgbClr val="000000"/>
                          </a:solidFill>
                          <a:effectLst/>
                          <a:latin typeface="Perpetua"/>
                        </a:rPr>
                        <a:t>Main Actor</a:t>
                      </a:r>
                    </a:p>
                  </a:txBody>
                  <a:tcPr marL="95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ABF8F"/>
                    </a:solidFill>
                  </a:tcPr>
                </a:tc>
              </a:tr>
              <a:tr h="295275">
                <a:tc>
                  <a:txBody>
                    <a:bodyPr/>
                    <a:lstStyle/>
                    <a:p>
                      <a:pPr algn="l" rtl="0" fontAlgn="ctr"/>
                      <a:r>
                        <a:rPr lang="en-US" sz="1800" b="0" i="0" u="none" strike="noStrike">
                          <a:solidFill>
                            <a:srgbClr val="000000"/>
                          </a:solidFill>
                          <a:effectLst/>
                          <a:latin typeface="Perpetua"/>
                        </a:rPr>
                        <a:t>Season 1</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a:rPr>
                        <a:t>9</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a:rPr>
                        <a:t>Jennifer Farley</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295275">
                <a:tc>
                  <a:txBody>
                    <a:bodyPr/>
                    <a:lstStyle/>
                    <a:p>
                      <a:pPr algn="l" rtl="0" fontAlgn="ctr"/>
                      <a:r>
                        <a:rPr lang="en-US" sz="1800" b="0" i="0" u="none" strike="noStrike">
                          <a:solidFill>
                            <a:srgbClr val="000000"/>
                          </a:solidFill>
                          <a:effectLst/>
                          <a:latin typeface="Perpetua"/>
                        </a:rPr>
                        <a:t>Season 2</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a:rPr>
                        <a:t>13</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a:rPr>
                        <a:t>Nicole Polizzi</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295275">
                <a:tc>
                  <a:txBody>
                    <a:bodyPr/>
                    <a:lstStyle/>
                    <a:p>
                      <a:pPr algn="l" rtl="0" fontAlgn="ctr"/>
                      <a:r>
                        <a:rPr lang="en-US" sz="1800" b="0" i="0" u="none" strike="noStrike">
                          <a:solidFill>
                            <a:srgbClr val="000000"/>
                          </a:solidFill>
                          <a:effectLst/>
                          <a:latin typeface="Perpetua"/>
                        </a:rPr>
                        <a:t>Season 3</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a:rPr>
                        <a:t>13</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a:rPr>
                        <a:t>Jennifer Farley</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295275">
                <a:tc>
                  <a:txBody>
                    <a:bodyPr/>
                    <a:lstStyle/>
                    <a:p>
                      <a:pPr algn="l" rtl="0" fontAlgn="ctr"/>
                      <a:r>
                        <a:rPr lang="en-US" sz="1800" b="0" i="0" u="none" strike="noStrike">
                          <a:solidFill>
                            <a:srgbClr val="000000"/>
                          </a:solidFill>
                          <a:effectLst/>
                          <a:latin typeface="Perpetua"/>
                        </a:rPr>
                        <a:t>Season 4</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a:rPr>
                        <a:t>12</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a:rPr>
                        <a:t>Michael Sorrentino</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295275">
                <a:tc>
                  <a:txBody>
                    <a:bodyPr/>
                    <a:lstStyle/>
                    <a:p>
                      <a:pPr algn="l" rtl="0" fontAlgn="ctr"/>
                      <a:r>
                        <a:rPr lang="en-US" sz="1800" b="0" i="0" u="none" strike="noStrike">
                          <a:solidFill>
                            <a:srgbClr val="000000"/>
                          </a:solidFill>
                          <a:effectLst/>
                          <a:latin typeface="Perpetua"/>
                        </a:rPr>
                        <a:t>Season 5</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a:rPr>
                        <a:t>11</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dirty="0">
                          <a:solidFill>
                            <a:srgbClr val="000000"/>
                          </a:solidFill>
                          <a:effectLst/>
                          <a:latin typeface="Perpetua"/>
                        </a:rPr>
                        <a:t>Nicole </a:t>
                      </a:r>
                      <a:r>
                        <a:rPr lang="en-US" sz="1800" b="0" i="0" u="none" strike="noStrike" dirty="0" err="1">
                          <a:solidFill>
                            <a:srgbClr val="000000"/>
                          </a:solidFill>
                          <a:effectLst/>
                          <a:latin typeface="Perpetua"/>
                        </a:rPr>
                        <a:t>Polizzi</a:t>
                      </a:r>
                      <a:endParaRPr lang="en-US" sz="1800" b="0" i="0" u="none" strike="noStrike" dirty="0">
                        <a:solidFill>
                          <a:srgbClr val="000000"/>
                        </a:solidFill>
                        <a:effectLst/>
                        <a:latin typeface="Perpetua"/>
                      </a:endParaRP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65035649"/>
              </p:ext>
            </p:extLst>
          </p:nvPr>
        </p:nvGraphicFramePr>
        <p:xfrm>
          <a:off x="1828800" y="4191000"/>
          <a:ext cx="4838700" cy="1257300"/>
        </p:xfrm>
        <a:graphic>
          <a:graphicData uri="http://schemas.openxmlformats.org/drawingml/2006/table">
            <a:tbl>
              <a:tblPr/>
              <a:tblGrid>
                <a:gridCol w="2298700"/>
                <a:gridCol w="2540000"/>
              </a:tblGrid>
              <a:tr h="314325">
                <a:tc>
                  <a:txBody>
                    <a:bodyPr/>
                    <a:lstStyle/>
                    <a:p>
                      <a:pPr algn="ctr" rtl="0" fontAlgn="ctr"/>
                      <a:r>
                        <a:rPr lang="en-US" sz="1800" b="0" i="0" u="none" strike="noStrike">
                          <a:solidFill>
                            <a:srgbClr val="000000"/>
                          </a:solidFill>
                          <a:effectLst/>
                          <a:latin typeface="Perpetua" panose="02020502060401020303" pitchFamily="18" charset="0"/>
                        </a:rPr>
                        <a:t>Main Actor</a:t>
                      </a:r>
                    </a:p>
                  </a:txBody>
                  <a:tcPr marL="95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ABF8F"/>
                    </a:solidFill>
                  </a:tcPr>
                </a:tc>
                <a:tc>
                  <a:txBody>
                    <a:bodyPr/>
                    <a:lstStyle/>
                    <a:p>
                      <a:pPr algn="ctr" rtl="0" fontAlgn="ctr"/>
                      <a:r>
                        <a:rPr lang="en-US" sz="1800" b="0" i="0" u="none" strike="noStrike">
                          <a:solidFill>
                            <a:srgbClr val="000000"/>
                          </a:solidFill>
                          <a:effectLst/>
                          <a:latin typeface="Perpetua" panose="02020502060401020303" pitchFamily="18" charset="0"/>
                        </a:rPr>
                        <a:t>Actor DOB</a:t>
                      </a:r>
                    </a:p>
                  </a:txBody>
                  <a:tcPr marL="95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ABF8F"/>
                    </a:solidFill>
                  </a:tcPr>
                </a:tc>
              </a:tr>
              <a:tr h="314325">
                <a:tc>
                  <a:txBody>
                    <a:bodyPr/>
                    <a:lstStyle/>
                    <a:p>
                      <a:pPr algn="l" rtl="0" fontAlgn="ctr"/>
                      <a:r>
                        <a:rPr lang="en-US" sz="1800" b="0" i="0" u="none" strike="noStrike">
                          <a:solidFill>
                            <a:srgbClr val="000000"/>
                          </a:solidFill>
                          <a:effectLst/>
                          <a:latin typeface="Perpetua" panose="02020502060401020303" pitchFamily="18" charset="0"/>
                        </a:rPr>
                        <a:t>Jennifer Farley</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panose="02020502060401020303" pitchFamily="18" charset="0"/>
                        </a:rPr>
                        <a:t>27-Feb-86</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314325">
                <a:tc>
                  <a:txBody>
                    <a:bodyPr/>
                    <a:lstStyle/>
                    <a:p>
                      <a:pPr algn="l" rtl="0" fontAlgn="ctr"/>
                      <a:r>
                        <a:rPr lang="en-US" sz="1800" b="0" i="0" u="none" strike="noStrike">
                          <a:solidFill>
                            <a:srgbClr val="000000"/>
                          </a:solidFill>
                          <a:effectLst/>
                          <a:latin typeface="Perpetua" panose="02020502060401020303" pitchFamily="18" charset="0"/>
                        </a:rPr>
                        <a:t>Nicole Polizzi</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panose="02020502060401020303" pitchFamily="18" charset="0"/>
                        </a:rPr>
                        <a:t>23-Nov-87</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314325">
                <a:tc>
                  <a:txBody>
                    <a:bodyPr/>
                    <a:lstStyle/>
                    <a:p>
                      <a:pPr algn="l" rtl="0" fontAlgn="ctr"/>
                      <a:r>
                        <a:rPr lang="en-US" sz="1800" b="0" i="0" u="none" strike="noStrike">
                          <a:solidFill>
                            <a:srgbClr val="000000"/>
                          </a:solidFill>
                          <a:effectLst/>
                          <a:latin typeface="Perpetua" panose="02020502060401020303" pitchFamily="18" charset="0"/>
                        </a:rPr>
                        <a:t>Michael Sorrentino</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dirty="0">
                          <a:solidFill>
                            <a:srgbClr val="000000"/>
                          </a:solidFill>
                          <a:effectLst/>
                          <a:latin typeface="Perpetua" panose="02020502060401020303" pitchFamily="18" charset="0"/>
                        </a:rPr>
                        <a:t>4-Jul-82</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bl>
          </a:graphicData>
        </a:graphic>
      </p:graphicFrame>
    </p:spTree>
    <p:extLst>
      <p:ext uri="{BB962C8B-B14F-4D97-AF65-F5344CB8AC3E}">
        <p14:creationId xmlns:p14="http://schemas.microsoft.com/office/powerpoint/2010/main" val="5778002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Boyce-Codd Normal Form</a:t>
            </a:r>
            <a:endParaRPr lang="en-US" dirty="0"/>
          </a:p>
        </p:txBody>
      </p:sp>
      <p:sp>
        <p:nvSpPr>
          <p:cNvPr id="3" name="Content Placeholder 2"/>
          <p:cNvSpPr>
            <a:spLocks noGrp="1"/>
          </p:cNvSpPr>
          <p:nvPr>
            <p:ph sz="quarter" idx="1"/>
          </p:nvPr>
        </p:nvSpPr>
        <p:spPr/>
        <p:txBody>
          <a:bodyPr/>
          <a:lstStyle/>
          <a:p>
            <a:pPr marL="0" indent="0">
              <a:buNone/>
            </a:pPr>
            <a:r>
              <a:rPr lang="en-US" dirty="0" smtClean="0"/>
              <a:t>All redundancy based on functional dependency </a:t>
            </a:r>
          </a:p>
          <a:p>
            <a:pPr marL="0" indent="0">
              <a:buNone/>
            </a:pPr>
            <a:r>
              <a:rPr lang="en-US" dirty="0" smtClean="0"/>
              <a:t>has been removed, although other types of redundancy may still exist. A relational schema </a:t>
            </a:r>
            <a:r>
              <a:rPr lang="en-US" i="1" dirty="0" smtClean="0"/>
              <a:t>R</a:t>
            </a:r>
            <a:r>
              <a:rPr lang="en-US" dirty="0" smtClean="0"/>
              <a:t> is in Boyce–</a:t>
            </a:r>
            <a:r>
              <a:rPr lang="en-US" dirty="0" err="1" smtClean="0"/>
              <a:t>Codd</a:t>
            </a:r>
            <a:r>
              <a:rPr lang="en-US" dirty="0" smtClean="0"/>
              <a:t> normal form if and only if for every one of its dependencies </a:t>
            </a:r>
            <a:r>
              <a:rPr lang="en-US" i="1" dirty="0" smtClean="0"/>
              <a:t>X → Y</a:t>
            </a:r>
            <a:r>
              <a:rPr lang="en-US" dirty="0" smtClean="0"/>
              <a:t>, at least one of the following conditions hold</a:t>
            </a:r>
          </a:p>
          <a:p>
            <a:pPr marL="0" indent="0">
              <a:buNone/>
            </a:pPr>
            <a:endParaRPr lang="en-US" dirty="0" smtClean="0"/>
          </a:p>
          <a:p>
            <a:r>
              <a:rPr lang="en-US" i="1" dirty="0" smtClean="0"/>
              <a:t>X → Y</a:t>
            </a:r>
            <a:r>
              <a:rPr lang="en-US" dirty="0" smtClean="0"/>
              <a:t> is a trivial functional dependency (Y ⊆ X)</a:t>
            </a:r>
          </a:p>
          <a:p>
            <a:r>
              <a:rPr lang="en-US" i="1" dirty="0" smtClean="0"/>
              <a:t>X</a:t>
            </a:r>
            <a:r>
              <a:rPr lang="en-US" dirty="0" smtClean="0"/>
              <a:t> is a super key for schema </a:t>
            </a:r>
            <a:r>
              <a:rPr lang="en-US" i="1" dirty="0" smtClean="0"/>
              <a:t>R</a:t>
            </a:r>
            <a:endParaRPr lang="en-US" dirty="0" smtClean="0"/>
          </a:p>
          <a:p>
            <a:endParaRPr lang="en-US" dirty="0"/>
          </a:p>
        </p:txBody>
      </p:sp>
    </p:spTree>
    <p:extLst>
      <p:ext uri="{BB962C8B-B14F-4D97-AF65-F5344CB8AC3E}">
        <p14:creationId xmlns:p14="http://schemas.microsoft.com/office/powerpoint/2010/main" val="21946818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Normalization</a:t>
            </a:r>
            <a:endParaRPr lang="en-US" dirty="0"/>
          </a:p>
        </p:txBody>
      </p:sp>
      <p:sp>
        <p:nvSpPr>
          <p:cNvPr id="3" name="Content Placeholder 2"/>
          <p:cNvSpPr>
            <a:spLocks noGrp="1"/>
          </p:cNvSpPr>
          <p:nvPr>
            <p:ph sz="quarter" idx="1"/>
          </p:nvPr>
        </p:nvSpPr>
        <p:spPr/>
        <p:txBody>
          <a:bodyPr>
            <a:normAutofit lnSpcReduction="10000"/>
          </a:bodyPr>
          <a:lstStyle/>
          <a:p>
            <a:r>
              <a:rPr lang="en-US" b="1" dirty="0"/>
              <a:t>Database normalization</a:t>
            </a:r>
            <a:r>
              <a:rPr lang="en-US" dirty="0"/>
              <a:t> is the process of organizing the </a:t>
            </a:r>
            <a:r>
              <a:rPr lang="en-US" dirty="0">
                <a:hlinkClick r:id="rId2" tooltip="Attribute (computer science)"/>
              </a:rPr>
              <a:t>attributes</a:t>
            </a:r>
            <a:r>
              <a:rPr lang="en-US" dirty="0"/>
              <a:t> and </a:t>
            </a:r>
            <a:r>
              <a:rPr lang="en-US" dirty="0">
                <a:hlinkClick r:id="rId3" tooltip="Table (database)"/>
              </a:rPr>
              <a:t>tables</a:t>
            </a:r>
            <a:r>
              <a:rPr lang="en-US" dirty="0"/>
              <a:t> of a </a:t>
            </a:r>
            <a:r>
              <a:rPr lang="en-US" dirty="0">
                <a:hlinkClick r:id="rId4" tooltip="Relational database"/>
              </a:rPr>
              <a:t>relational </a:t>
            </a:r>
            <a:r>
              <a:rPr lang="en-US" dirty="0" smtClean="0">
                <a:hlinkClick r:id="rId4" tooltip="Relational database"/>
              </a:rPr>
              <a:t>database</a:t>
            </a:r>
            <a:r>
              <a:rPr lang="en-US" dirty="0"/>
              <a:t> to minimize </a:t>
            </a:r>
            <a:r>
              <a:rPr lang="en-US" u="sng" dirty="0">
                <a:hlinkClick r:id="rId5" tooltip="Data redundancy"/>
              </a:rPr>
              <a:t>data redundancy</a:t>
            </a:r>
            <a:r>
              <a:rPr lang="en-US" dirty="0" smtClean="0"/>
              <a:t>.</a:t>
            </a:r>
          </a:p>
          <a:p>
            <a:endParaRPr lang="en-US" dirty="0"/>
          </a:p>
          <a:p>
            <a:r>
              <a:rPr lang="en-US" dirty="0"/>
              <a:t>Normalization involves refactoring a table into smaller (and less redundant) tables but without losing information; defining </a:t>
            </a:r>
            <a:r>
              <a:rPr lang="en-US" dirty="0">
                <a:hlinkClick r:id="rId6" tooltip="Foreign Key"/>
              </a:rPr>
              <a:t>foreign keys</a:t>
            </a:r>
            <a:r>
              <a:rPr lang="en-US" dirty="0"/>
              <a:t> in the old table referencing the </a:t>
            </a:r>
            <a:r>
              <a:rPr lang="en-US" dirty="0">
                <a:hlinkClick r:id="rId7" tooltip="Primary Key"/>
              </a:rPr>
              <a:t>primary keys</a:t>
            </a:r>
            <a:r>
              <a:rPr lang="en-US" dirty="0"/>
              <a:t> of the new ones. The objective is to isolate data so that additions, deletions, and modifications of an attribute can be made in just one table and then propagated through the rest of the database using the defined foreign keys</a:t>
            </a:r>
          </a:p>
        </p:txBody>
      </p:sp>
    </p:spTree>
    <p:extLst>
      <p:ext uri="{BB962C8B-B14F-4D97-AF65-F5344CB8AC3E}">
        <p14:creationId xmlns:p14="http://schemas.microsoft.com/office/powerpoint/2010/main" val="37703462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3NF but not BCNF</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&lt;student, course&gt; </a:t>
            </a:r>
            <a:r>
              <a:rPr lang="en-US" dirty="0" smtClean="0">
                <a:sym typeface="Wingdings" panose="05000000000000000000" pitchFamily="2" charset="2"/>
              </a:rPr>
              <a:t> &lt;teacher&gt;</a:t>
            </a:r>
          </a:p>
          <a:p>
            <a:pPr marL="0" indent="0">
              <a:buNone/>
            </a:pPr>
            <a:r>
              <a:rPr lang="en-US" dirty="0" smtClean="0">
                <a:sym typeface="Wingdings" panose="05000000000000000000" pitchFamily="2" charset="2"/>
              </a:rPr>
              <a:t>&lt;teacher&gt;  &lt;course&gt;</a:t>
            </a:r>
          </a:p>
          <a:p>
            <a:pPr marL="0" indent="0">
              <a:buNone/>
            </a:pPr>
            <a:endParaRPr lang="en-US" dirty="0">
              <a:sym typeface="Wingdings" panose="05000000000000000000" pitchFamily="2" charset="2"/>
            </a:endParaRPr>
          </a:p>
          <a:p>
            <a:pPr marL="0" indent="0">
              <a:buNone/>
            </a:pPr>
            <a:endParaRPr lang="en-US" dirty="0" smtClean="0">
              <a:sym typeface="Wingdings" panose="05000000000000000000" pitchFamily="2" charset="2"/>
            </a:endParaRPr>
          </a:p>
          <a:p>
            <a:pPr marL="0" indent="0">
              <a:buNone/>
            </a:pPr>
            <a:endParaRPr lang="en-US" dirty="0">
              <a:sym typeface="Wingdings" panose="05000000000000000000" pitchFamily="2" charset="2"/>
            </a:endParaRPr>
          </a:p>
          <a:p>
            <a:pPr marL="0" indent="0">
              <a:buNone/>
            </a:pPr>
            <a:endParaRPr lang="en-US" dirty="0" smtClean="0">
              <a:sym typeface="Wingdings" panose="05000000000000000000" pitchFamily="2" charset="2"/>
            </a:endParaRPr>
          </a:p>
          <a:p>
            <a:pPr marL="0" indent="0">
              <a:buNone/>
            </a:pPr>
            <a:endParaRPr lang="en-US" dirty="0">
              <a:sym typeface="Wingdings" panose="05000000000000000000" pitchFamily="2" charset="2"/>
            </a:endParaRPr>
          </a:p>
          <a:p>
            <a:pPr marL="0" indent="0">
              <a:buNone/>
            </a:pPr>
            <a:endParaRPr lang="en-US" dirty="0">
              <a:sym typeface="Wingdings" panose="05000000000000000000" pitchFamily="2" charset="2"/>
            </a:endParaRPr>
          </a:p>
          <a:p>
            <a:pPr marL="0" indent="0">
              <a:buNone/>
            </a:pPr>
            <a:endParaRPr lang="en-US" dirty="0" smtClean="0">
              <a:sym typeface="Wingdings" panose="05000000000000000000" pitchFamily="2" charset="2"/>
            </a:endParaRPr>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62576832"/>
              </p:ext>
            </p:extLst>
          </p:nvPr>
        </p:nvGraphicFramePr>
        <p:xfrm>
          <a:off x="1371600" y="3048000"/>
          <a:ext cx="6299200" cy="1990725"/>
        </p:xfrm>
        <a:graphic>
          <a:graphicData uri="http://schemas.openxmlformats.org/drawingml/2006/table">
            <a:tbl>
              <a:tblPr/>
              <a:tblGrid>
                <a:gridCol w="2146300"/>
                <a:gridCol w="2146300"/>
                <a:gridCol w="2006600"/>
              </a:tblGrid>
              <a:tr h="295275">
                <a:tc>
                  <a:txBody>
                    <a:bodyPr/>
                    <a:lstStyle/>
                    <a:p>
                      <a:pPr algn="ctr" rtl="0" fontAlgn="ctr"/>
                      <a:r>
                        <a:rPr lang="en-US" sz="1800" b="0" i="0" u="sng" strike="noStrike" dirty="0">
                          <a:solidFill>
                            <a:srgbClr val="000000"/>
                          </a:solidFill>
                          <a:effectLst/>
                          <a:latin typeface="Perpetua" panose="02020502060401020303" pitchFamily="18" charset="0"/>
                        </a:rPr>
                        <a:t>Student</a:t>
                      </a:r>
                    </a:p>
                  </a:txBody>
                  <a:tcPr marL="95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ABF8F"/>
                    </a:solidFill>
                  </a:tcPr>
                </a:tc>
                <a:tc>
                  <a:txBody>
                    <a:bodyPr/>
                    <a:lstStyle/>
                    <a:p>
                      <a:pPr algn="ctr" rtl="0" fontAlgn="ctr"/>
                      <a:r>
                        <a:rPr lang="en-US" sz="1800" b="0" i="0" u="sng" strike="noStrike" dirty="0">
                          <a:solidFill>
                            <a:srgbClr val="000000"/>
                          </a:solidFill>
                          <a:effectLst/>
                          <a:latin typeface="Perpetua" panose="02020502060401020303" pitchFamily="18" charset="0"/>
                        </a:rPr>
                        <a:t>Course</a:t>
                      </a:r>
                    </a:p>
                  </a:txBody>
                  <a:tcPr marL="95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ABF8F"/>
                    </a:solidFill>
                  </a:tcPr>
                </a:tc>
                <a:tc>
                  <a:txBody>
                    <a:bodyPr/>
                    <a:lstStyle/>
                    <a:p>
                      <a:pPr algn="ctr" rtl="0" fontAlgn="ctr"/>
                      <a:r>
                        <a:rPr lang="en-US" sz="1800" b="0" i="0" u="none" strike="noStrike">
                          <a:solidFill>
                            <a:srgbClr val="000000"/>
                          </a:solidFill>
                          <a:effectLst/>
                          <a:latin typeface="Perpetua" panose="02020502060401020303" pitchFamily="18" charset="0"/>
                        </a:rPr>
                        <a:t>Teacher</a:t>
                      </a:r>
                    </a:p>
                  </a:txBody>
                  <a:tcPr marL="95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ABF8F"/>
                    </a:solidFill>
                  </a:tcPr>
                </a:tc>
              </a:tr>
              <a:tr h="409575">
                <a:tc>
                  <a:txBody>
                    <a:bodyPr/>
                    <a:lstStyle/>
                    <a:p>
                      <a:pPr algn="l" rtl="0" fontAlgn="ctr"/>
                      <a:r>
                        <a:rPr lang="en-US" sz="1800" b="0" i="0" u="none" strike="noStrike">
                          <a:solidFill>
                            <a:srgbClr val="000000"/>
                          </a:solidFill>
                          <a:effectLst/>
                          <a:latin typeface="Perpetua" panose="02020502060401020303" pitchFamily="18" charset="0"/>
                        </a:rPr>
                        <a:t>Jennifer Farley</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panose="02020502060401020303" pitchFamily="18" charset="0"/>
                        </a:rPr>
                        <a:t>Operating Systems</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panose="02020502060401020303" pitchFamily="18" charset="0"/>
                        </a:rPr>
                        <a:t>Clayton</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295275">
                <a:tc>
                  <a:txBody>
                    <a:bodyPr/>
                    <a:lstStyle/>
                    <a:p>
                      <a:pPr algn="l" rtl="0" fontAlgn="ctr"/>
                      <a:r>
                        <a:rPr lang="en-US" sz="1800" b="0" i="0" u="none" strike="noStrike">
                          <a:solidFill>
                            <a:srgbClr val="000000"/>
                          </a:solidFill>
                          <a:effectLst/>
                          <a:latin typeface="Perpetua" panose="02020502060401020303" pitchFamily="18" charset="0"/>
                        </a:rPr>
                        <a:t>Nicole Polizzi</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panose="02020502060401020303" pitchFamily="18" charset="0"/>
                        </a:rPr>
                        <a:t>Database</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panose="02020502060401020303" pitchFamily="18" charset="0"/>
                        </a:rPr>
                        <a:t>Byrne</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295275">
                <a:tc>
                  <a:txBody>
                    <a:bodyPr/>
                    <a:lstStyle/>
                    <a:p>
                      <a:pPr algn="l" rtl="0" fontAlgn="ctr"/>
                      <a:r>
                        <a:rPr lang="en-US" sz="1800" b="0" i="0" u="none" strike="noStrike">
                          <a:solidFill>
                            <a:srgbClr val="000000"/>
                          </a:solidFill>
                          <a:effectLst/>
                          <a:latin typeface="Perpetua" panose="02020502060401020303" pitchFamily="18" charset="0"/>
                        </a:rPr>
                        <a:t>Jennifer Farley</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panose="02020502060401020303" pitchFamily="18" charset="0"/>
                        </a:rPr>
                        <a:t>Database</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panose="02020502060401020303" pitchFamily="18" charset="0"/>
                        </a:rPr>
                        <a:t>Byrne</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400050">
                <a:tc>
                  <a:txBody>
                    <a:bodyPr/>
                    <a:lstStyle/>
                    <a:p>
                      <a:pPr algn="l" rtl="0" fontAlgn="ctr"/>
                      <a:r>
                        <a:rPr lang="en-US" sz="1800" b="0" i="0" u="none" strike="noStrike">
                          <a:solidFill>
                            <a:srgbClr val="000000"/>
                          </a:solidFill>
                          <a:effectLst/>
                          <a:latin typeface="Perpetua" panose="02020502060401020303" pitchFamily="18" charset="0"/>
                        </a:rPr>
                        <a:t>Michael Sorrentino</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panose="02020502060401020303" pitchFamily="18" charset="0"/>
                        </a:rPr>
                        <a:t>Operating Systems</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panose="02020502060401020303" pitchFamily="18" charset="0"/>
                        </a:rPr>
                        <a:t>Clayton</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295275">
                <a:tc>
                  <a:txBody>
                    <a:bodyPr/>
                    <a:lstStyle/>
                    <a:p>
                      <a:pPr algn="l" rtl="0" fontAlgn="ctr"/>
                      <a:r>
                        <a:rPr lang="en-US" sz="1800" b="0" i="0" u="none" strike="noStrike">
                          <a:solidFill>
                            <a:srgbClr val="000000"/>
                          </a:solidFill>
                          <a:effectLst/>
                          <a:latin typeface="Perpetua" panose="02020502060401020303" pitchFamily="18" charset="0"/>
                        </a:rPr>
                        <a:t>Michael Sorrentino</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panose="02020502060401020303" pitchFamily="18" charset="0"/>
                        </a:rPr>
                        <a:t>Database</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dirty="0">
                          <a:solidFill>
                            <a:srgbClr val="000000"/>
                          </a:solidFill>
                          <a:effectLst/>
                          <a:latin typeface="Perpetua" panose="02020502060401020303" pitchFamily="18" charset="0"/>
                        </a:rPr>
                        <a:t>Wang</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bl>
          </a:graphicData>
        </a:graphic>
      </p:graphicFrame>
    </p:spTree>
    <p:extLst>
      <p:ext uri="{BB962C8B-B14F-4D97-AF65-F5344CB8AC3E}">
        <p14:creationId xmlns:p14="http://schemas.microsoft.com/office/powerpoint/2010/main" val="36144437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3NF but not BCNF</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dirty="0" smtClean="0"/>
              <a:t>&lt;student, course&gt; </a:t>
            </a:r>
            <a:r>
              <a:rPr lang="en-US" dirty="0" smtClean="0">
                <a:sym typeface="Wingdings" panose="05000000000000000000" pitchFamily="2" charset="2"/>
              </a:rPr>
              <a:t> &lt;teacher&gt;</a:t>
            </a:r>
          </a:p>
          <a:p>
            <a:pPr marL="0" indent="0">
              <a:buNone/>
            </a:pPr>
            <a:r>
              <a:rPr lang="en-US" dirty="0" smtClean="0">
                <a:sym typeface="Wingdings" panose="05000000000000000000" pitchFamily="2" charset="2"/>
              </a:rPr>
              <a:t>&lt;teacher&gt;  &lt;course&gt;</a:t>
            </a:r>
          </a:p>
          <a:p>
            <a:pPr marL="0" indent="0">
              <a:buNone/>
            </a:pPr>
            <a:endParaRPr lang="en-US" dirty="0">
              <a:sym typeface="Wingdings" panose="05000000000000000000" pitchFamily="2" charset="2"/>
            </a:endParaRPr>
          </a:p>
          <a:p>
            <a:pPr marL="0" indent="0">
              <a:buNone/>
            </a:pPr>
            <a:endParaRPr lang="en-US" dirty="0" smtClean="0">
              <a:sym typeface="Wingdings" panose="05000000000000000000" pitchFamily="2" charset="2"/>
            </a:endParaRPr>
          </a:p>
          <a:p>
            <a:pPr marL="0" indent="0">
              <a:buNone/>
            </a:pPr>
            <a:endParaRPr lang="en-US" dirty="0">
              <a:sym typeface="Wingdings" panose="05000000000000000000" pitchFamily="2" charset="2"/>
            </a:endParaRPr>
          </a:p>
          <a:p>
            <a:pPr marL="0" indent="0">
              <a:buNone/>
            </a:pPr>
            <a:endParaRPr lang="en-US" dirty="0" smtClean="0">
              <a:sym typeface="Wingdings" panose="05000000000000000000" pitchFamily="2" charset="2"/>
            </a:endParaRPr>
          </a:p>
          <a:p>
            <a:pPr marL="0" indent="0">
              <a:buNone/>
            </a:pPr>
            <a:endParaRPr lang="en-US" dirty="0">
              <a:sym typeface="Wingdings" panose="05000000000000000000" pitchFamily="2" charset="2"/>
            </a:endParaRPr>
          </a:p>
          <a:p>
            <a:pPr marL="0" indent="0">
              <a:buNone/>
            </a:pPr>
            <a:r>
              <a:rPr lang="en-US" dirty="0" smtClean="0">
                <a:sym typeface="Wingdings" panose="05000000000000000000" pitchFamily="2" charset="2"/>
              </a:rPr>
              <a:t>&lt;</a:t>
            </a:r>
            <a:r>
              <a:rPr lang="en-US" u="sng" dirty="0" smtClean="0">
                <a:sym typeface="Wingdings" panose="05000000000000000000" pitchFamily="2" charset="2"/>
              </a:rPr>
              <a:t>Student</a:t>
            </a:r>
            <a:r>
              <a:rPr lang="en-US" dirty="0" smtClean="0">
                <a:sym typeface="Wingdings" panose="05000000000000000000" pitchFamily="2" charset="2"/>
              </a:rPr>
              <a:t>, </a:t>
            </a:r>
            <a:r>
              <a:rPr lang="en-US" u="sng" dirty="0" smtClean="0">
                <a:sym typeface="Wingdings" panose="05000000000000000000" pitchFamily="2" charset="2"/>
              </a:rPr>
              <a:t>Instructor</a:t>
            </a:r>
            <a:r>
              <a:rPr lang="en-US" dirty="0" smtClean="0">
                <a:sym typeface="Wingdings" panose="05000000000000000000" pitchFamily="2" charset="2"/>
              </a:rPr>
              <a:t>&gt; and &lt;</a:t>
            </a:r>
            <a:r>
              <a:rPr lang="en-US" u="sng" dirty="0" err="1">
                <a:sym typeface="Wingdings" panose="05000000000000000000" pitchFamily="2" charset="2"/>
              </a:rPr>
              <a:t>S</a:t>
            </a:r>
            <a:r>
              <a:rPr lang="en-US" u="sng" dirty="0" err="1" smtClean="0">
                <a:sym typeface="Wingdings" panose="05000000000000000000" pitchFamily="2" charset="2"/>
              </a:rPr>
              <a:t>tudent</a:t>
            </a:r>
            <a:r>
              <a:rPr lang="en-US" dirty="0" err="1" smtClean="0">
                <a:sym typeface="Wingdings" panose="05000000000000000000" pitchFamily="2" charset="2"/>
              </a:rPr>
              <a:t>,Course</a:t>
            </a:r>
            <a:r>
              <a:rPr lang="en-US" dirty="0" smtClean="0">
                <a:sym typeface="Wingdings" panose="05000000000000000000" pitchFamily="2" charset="2"/>
              </a:rPr>
              <a:t>&gt;</a:t>
            </a:r>
          </a:p>
          <a:p>
            <a:pPr marL="0" indent="0">
              <a:buNone/>
            </a:pPr>
            <a:r>
              <a:rPr lang="en-US" dirty="0" smtClean="0">
                <a:sym typeface="Wingdings" panose="05000000000000000000" pitchFamily="2" charset="2"/>
              </a:rPr>
              <a:t>&lt;Course, </a:t>
            </a:r>
            <a:r>
              <a:rPr lang="en-US" dirty="0">
                <a:sym typeface="Wingdings" panose="05000000000000000000" pitchFamily="2" charset="2"/>
              </a:rPr>
              <a:t>Instructor&gt; and &lt;</a:t>
            </a:r>
            <a:r>
              <a:rPr lang="en-US" u="sng" dirty="0" err="1">
                <a:sym typeface="Wingdings" panose="05000000000000000000" pitchFamily="2" charset="2"/>
              </a:rPr>
              <a:t>Student</a:t>
            </a:r>
            <a:r>
              <a:rPr lang="en-US" dirty="0" err="1">
                <a:sym typeface="Wingdings" panose="05000000000000000000" pitchFamily="2" charset="2"/>
              </a:rPr>
              <a:t>,</a:t>
            </a:r>
            <a:r>
              <a:rPr lang="en-US" u="sng" dirty="0" err="1">
                <a:sym typeface="Wingdings" panose="05000000000000000000" pitchFamily="2" charset="2"/>
              </a:rPr>
              <a:t>Course</a:t>
            </a:r>
            <a:r>
              <a:rPr lang="en-US" dirty="0" smtClean="0">
                <a:sym typeface="Wingdings" panose="05000000000000000000" pitchFamily="2" charset="2"/>
              </a:rPr>
              <a:t>&gt;</a:t>
            </a:r>
          </a:p>
          <a:p>
            <a:pPr marL="0" indent="0">
              <a:buNone/>
            </a:pPr>
            <a:r>
              <a:rPr lang="en-US" dirty="0">
                <a:sym typeface="Wingdings" panose="05000000000000000000" pitchFamily="2" charset="2"/>
              </a:rPr>
              <a:t>&lt;Course, </a:t>
            </a:r>
            <a:r>
              <a:rPr lang="en-US" u="sng" dirty="0">
                <a:sym typeface="Wingdings" panose="05000000000000000000" pitchFamily="2" charset="2"/>
              </a:rPr>
              <a:t>Instructor</a:t>
            </a:r>
            <a:r>
              <a:rPr lang="en-US" dirty="0">
                <a:sym typeface="Wingdings" panose="05000000000000000000" pitchFamily="2" charset="2"/>
              </a:rPr>
              <a:t>&gt; and &lt;</a:t>
            </a:r>
            <a:r>
              <a:rPr lang="en-US" u="sng" dirty="0" err="1" smtClean="0">
                <a:sym typeface="Wingdings" panose="05000000000000000000" pitchFamily="2" charset="2"/>
              </a:rPr>
              <a:t>Student</a:t>
            </a:r>
            <a:r>
              <a:rPr lang="en-US" dirty="0" err="1" smtClean="0">
                <a:sym typeface="Wingdings" panose="05000000000000000000" pitchFamily="2" charset="2"/>
              </a:rPr>
              <a:t>,</a:t>
            </a:r>
            <a:r>
              <a:rPr lang="en-US" u="sng" dirty="0" err="1" smtClean="0">
                <a:sym typeface="Wingdings" panose="05000000000000000000" pitchFamily="2" charset="2"/>
              </a:rPr>
              <a:t>Instructo</a:t>
            </a:r>
            <a:r>
              <a:rPr lang="en-US" dirty="0" err="1" smtClean="0">
                <a:sym typeface="Wingdings" panose="05000000000000000000" pitchFamily="2" charset="2"/>
              </a:rPr>
              <a:t>r</a:t>
            </a:r>
            <a:r>
              <a:rPr lang="en-US" dirty="0" smtClean="0">
                <a:sym typeface="Wingdings" panose="05000000000000000000" pitchFamily="2" charset="2"/>
              </a:rPr>
              <a:t>&gt;</a:t>
            </a:r>
            <a:endParaRPr lang="en-US" dirty="0">
              <a:sym typeface="Wingdings" panose="05000000000000000000" pitchFamily="2" charset="2"/>
            </a:endParaRPr>
          </a:p>
          <a:p>
            <a:pPr marL="0" indent="0">
              <a:buNone/>
            </a:pPr>
            <a:endParaRPr lang="en-US" dirty="0">
              <a:sym typeface="Wingdings" panose="05000000000000000000" pitchFamily="2" charset="2"/>
            </a:endParaRPr>
          </a:p>
          <a:p>
            <a:pPr marL="0" indent="0">
              <a:buNone/>
            </a:pPr>
            <a:endParaRPr lang="en-US" dirty="0" smtClean="0">
              <a:sym typeface="Wingdings" panose="05000000000000000000" pitchFamily="2" charset="2"/>
            </a:endParaRPr>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587553668"/>
              </p:ext>
            </p:extLst>
          </p:nvPr>
        </p:nvGraphicFramePr>
        <p:xfrm>
          <a:off x="1447800" y="2362200"/>
          <a:ext cx="6299200" cy="1990725"/>
        </p:xfrm>
        <a:graphic>
          <a:graphicData uri="http://schemas.openxmlformats.org/drawingml/2006/table">
            <a:tbl>
              <a:tblPr/>
              <a:tblGrid>
                <a:gridCol w="2146300"/>
                <a:gridCol w="2146300"/>
                <a:gridCol w="2006600"/>
              </a:tblGrid>
              <a:tr h="295275">
                <a:tc>
                  <a:txBody>
                    <a:bodyPr/>
                    <a:lstStyle/>
                    <a:p>
                      <a:pPr algn="ctr" rtl="0" fontAlgn="ctr"/>
                      <a:r>
                        <a:rPr lang="en-US" sz="1800" b="0" i="0" u="sng" strike="noStrike">
                          <a:solidFill>
                            <a:srgbClr val="000000"/>
                          </a:solidFill>
                          <a:effectLst/>
                          <a:latin typeface="Perpetua" panose="02020502060401020303" pitchFamily="18" charset="0"/>
                        </a:rPr>
                        <a:t>Student</a:t>
                      </a:r>
                    </a:p>
                  </a:txBody>
                  <a:tcPr marL="95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ABF8F"/>
                    </a:solidFill>
                  </a:tcPr>
                </a:tc>
                <a:tc>
                  <a:txBody>
                    <a:bodyPr/>
                    <a:lstStyle/>
                    <a:p>
                      <a:pPr algn="ctr" rtl="0" fontAlgn="ctr"/>
                      <a:r>
                        <a:rPr lang="en-US" sz="1800" b="0" i="0" u="sng" strike="noStrike">
                          <a:solidFill>
                            <a:srgbClr val="000000"/>
                          </a:solidFill>
                          <a:effectLst/>
                          <a:latin typeface="Perpetua" panose="02020502060401020303" pitchFamily="18" charset="0"/>
                        </a:rPr>
                        <a:t>Course</a:t>
                      </a:r>
                    </a:p>
                  </a:txBody>
                  <a:tcPr marL="95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ABF8F"/>
                    </a:solidFill>
                  </a:tcPr>
                </a:tc>
                <a:tc>
                  <a:txBody>
                    <a:bodyPr/>
                    <a:lstStyle/>
                    <a:p>
                      <a:pPr algn="ctr" rtl="0" fontAlgn="ctr"/>
                      <a:r>
                        <a:rPr lang="en-US" sz="1800" b="0" i="0" u="none" strike="noStrike">
                          <a:solidFill>
                            <a:srgbClr val="000000"/>
                          </a:solidFill>
                          <a:effectLst/>
                          <a:latin typeface="Perpetua" panose="02020502060401020303" pitchFamily="18" charset="0"/>
                        </a:rPr>
                        <a:t>Teacher</a:t>
                      </a:r>
                    </a:p>
                  </a:txBody>
                  <a:tcPr marL="95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ABF8F"/>
                    </a:solidFill>
                  </a:tcPr>
                </a:tc>
              </a:tr>
              <a:tr h="409575">
                <a:tc>
                  <a:txBody>
                    <a:bodyPr/>
                    <a:lstStyle/>
                    <a:p>
                      <a:pPr algn="l" rtl="0" fontAlgn="ctr"/>
                      <a:r>
                        <a:rPr lang="en-US" sz="1800" b="0" i="0" u="none" strike="noStrike">
                          <a:solidFill>
                            <a:srgbClr val="000000"/>
                          </a:solidFill>
                          <a:effectLst/>
                          <a:latin typeface="Perpetua" panose="02020502060401020303" pitchFamily="18" charset="0"/>
                        </a:rPr>
                        <a:t>Jennifer Farley</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panose="02020502060401020303" pitchFamily="18" charset="0"/>
                        </a:rPr>
                        <a:t>Operating Systems</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panose="02020502060401020303" pitchFamily="18" charset="0"/>
                        </a:rPr>
                        <a:t>Clayton</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295275">
                <a:tc>
                  <a:txBody>
                    <a:bodyPr/>
                    <a:lstStyle/>
                    <a:p>
                      <a:pPr algn="l" rtl="0" fontAlgn="ctr"/>
                      <a:r>
                        <a:rPr lang="en-US" sz="1800" b="0" i="0" u="none" strike="noStrike">
                          <a:solidFill>
                            <a:srgbClr val="000000"/>
                          </a:solidFill>
                          <a:effectLst/>
                          <a:latin typeface="Perpetua" panose="02020502060401020303" pitchFamily="18" charset="0"/>
                        </a:rPr>
                        <a:t>Nicole Polizzi</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panose="02020502060401020303" pitchFamily="18" charset="0"/>
                        </a:rPr>
                        <a:t>Database</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panose="02020502060401020303" pitchFamily="18" charset="0"/>
                        </a:rPr>
                        <a:t>Byrne</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295275">
                <a:tc>
                  <a:txBody>
                    <a:bodyPr/>
                    <a:lstStyle/>
                    <a:p>
                      <a:pPr algn="l" rtl="0" fontAlgn="ctr"/>
                      <a:r>
                        <a:rPr lang="en-US" sz="1800" b="0" i="0" u="none" strike="noStrike">
                          <a:solidFill>
                            <a:srgbClr val="000000"/>
                          </a:solidFill>
                          <a:effectLst/>
                          <a:latin typeface="Perpetua" panose="02020502060401020303" pitchFamily="18" charset="0"/>
                        </a:rPr>
                        <a:t>Jennifer Farley</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panose="02020502060401020303" pitchFamily="18" charset="0"/>
                        </a:rPr>
                        <a:t>Database</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panose="02020502060401020303" pitchFamily="18" charset="0"/>
                        </a:rPr>
                        <a:t>Byrne</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400050">
                <a:tc>
                  <a:txBody>
                    <a:bodyPr/>
                    <a:lstStyle/>
                    <a:p>
                      <a:pPr algn="l" rtl="0" fontAlgn="ctr"/>
                      <a:r>
                        <a:rPr lang="en-US" sz="1800" b="0" i="0" u="none" strike="noStrike">
                          <a:solidFill>
                            <a:srgbClr val="000000"/>
                          </a:solidFill>
                          <a:effectLst/>
                          <a:latin typeface="Perpetua" panose="02020502060401020303" pitchFamily="18" charset="0"/>
                        </a:rPr>
                        <a:t>Michael Sorrentino</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panose="02020502060401020303" pitchFamily="18" charset="0"/>
                        </a:rPr>
                        <a:t>Operating Systems</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panose="02020502060401020303" pitchFamily="18" charset="0"/>
                        </a:rPr>
                        <a:t>Clayton</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295275">
                <a:tc>
                  <a:txBody>
                    <a:bodyPr/>
                    <a:lstStyle/>
                    <a:p>
                      <a:pPr algn="l" rtl="0" fontAlgn="ctr"/>
                      <a:r>
                        <a:rPr lang="en-US" sz="1800" b="0" i="0" u="none" strike="noStrike">
                          <a:solidFill>
                            <a:srgbClr val="000000"/>
                          </a:solidFill>
                          <a:effectLst/>
                          <a:latin typeface="Perpetua" panose="02020502060401020303" pitchFamily="18" charset="0"/>
                        </a:rPr>
                        <a:t>Michael Sorrentino</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panose="02020502060401020303" pitchFamily="18" charset="0"/>
                        </a:rPr>
                        <a:t>Database</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dirty="0">
                          <a:solidFill>
                            <a:srgbClr val="000000"/>
                          </a:solidFill>
                          <a:effectLst/>
                          <a:latin typeface="Perpetua" panose="02020502060401020303" pitchFamily="18" charset="0"/>
                        </a:rPr>
                        <a:t>Wang</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bl>
          </a:graphicData>
        </a:graphic>
      </p:graphicFrame>
    </p:spTree>
    <p:extLst>
      <p:ext uri="{BB962C8B-B14F-4D97-AF65-F5344CB8AC3E}">
        <p14:creationId xmlns:p14="http://schemas.microsoft.com/office/powerpoint/2010/main" val="18738159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Boyce-</a:t>
            </a:r>
            <a:r>
              <a:rPr lang="en-US" dirty="0" err="1" smtClean="0"/>
              <a:t>Codd</a:t>
            </a:r>
            <a:r>
              <a:rPr lang="en-US" dirty="0" smtClean="0"/>
              <a:t> Normal Form</a:t>
            </a:r>
            <a:endParaRPr lang="en-US" dirty="0"/>
          </a:p>
        </p:txBody>
      </p:sp>
      <p:sp>
        <p:nvSpPr>
          <p:cNvPr id="3" name="Content Placeholder 2"/>
          <p:cNvSpPr>
            <a:spLocks noGrp="1"/>
          </p:cNvSpPr>
          <p:nvPr>
            <p:ph sz="quarter" idx="1"/>
          </p:nvPr>
        </p:nvSpPr>
        <p:spPr/>
        <p:txBody>
          <a:bodyPr/>
          <a:lstStyle/>
          <a:p>
            <a:pPr marL="0" indent="0">
              <a:buNone/>
            </a:pPr>
            <a:r>
              <a:rPr lang="en-US" sz="2000" dirty="0"/>
              <a:t>A relation is in Boyce-</a:t>
            </a:r>
            <a:r>
              <a:rPr lang="en-US" sz="2000" dirty="0" err="1"/>
              <a:t>Codd</a:t>
            </a:r>
            <a:r>
              <a:rPr lang="en-US" sz="2000" dirty="0"/>
              <a:t> Normal Form if whenever a functional dependency X</a:t>
            </a:r>
            <a:r>
              <a:rPr lang="en-US" sz="2000" dirty="0">
                <a:sym typeface="Wingdings"/>
              </a:rPr>
              <a:t></a:t>
            </a:r>
            <a:r>
              <a:rPr lang="en-US" sz="2000" dirty="0"/>
              <a:t>A in R then X is a </a:t>
            </a:r>
            <a:r>
              <a:rPr lang="en-US" sz="2000" dirty="0" err="1"/>
              <a:t>superkey</a:t>
            </a:r>
            <a:r>
              <a:rPr lang="en-US" sz="2000" dirty="0"/>
              <a:t> of R (or A is a proper subset of X)</a:t>
            </a:r>
          </a:p>
          <a:p>
            <a:pPr marL="0" lvl="0" indent="0">
              <a:buNone/>
            </a:pPr>
            <a:endParaRPr lang="en-US" sz="2000" dirty="0" smtClean="0"/>
          </a:p>
          <a:p>
            <a:pPr marL="0" lvl="0" indent="0">
              <a:buNone/>
            </a:pPr>
            <a:endParaRPr lang="en-US" sz="2000" dirty="0"/>
          </a:p>
          <a:p>
            <a:pPr marL="0" lvl="0" indent="0">
              <a:buNone/>
            </a:pPr>
            <a:r>
              <a:rPr lang="en-US" sz="2000" dirty="0" smtClean="0"/>
              <a:t>Algorithm for getting into BCNF</a:t>
            </a:r>
          </a:p>
          <a:p>
            <a:pPr marL="0" lvl="0" indent="0">
              <a:buNone/>
            </a:pPr>
            <a:endParaRPr lang="en-US" sz="2000" dirty="0"/>
          </a:p>
          <a:p>
            <a:pPr marL="0" lvl="0" indent="0">
              <a:buNone/>
            </a:pPr>
            <a:r>
              <a:rPr lang="en-US" sz="2000" dirty="0" smtClean="0"/>
              <a:t>Set </a:t>
            </a:r>
            <a:r>
              <a:rPr lang="en-US" sz="2000" dirty="0"/>
              <a:t>D </a:t>
            </a:r>
            <a:r>
              <a:rPr lang="en-US" sz="2000" dirty="0">
                <a:sym typeface="Wingdings"/>
              </a:rPr>
              <a:t></a:t>
            </a:r>
            <a:r>
              <a:rPr lang="en-US" sz="2000" dirty="0"/>
              <a:t> {R};</a:t>
            </a:r>
          </a:p>
          <a:p>
            <a:pPr marL="0" lvl="0" indent="0">
              <a:buNone/>
            </a:pPr>
            <a:r>
              <a:rPr lang="en-US" sz="2000" dirty="0"/>
              <a:t>while there is a relation schema Q in D that is not in BCNF do</a:t>
            </a:r>
          </a:p>
          <a:p>
            <a:pPr marL="0" lvl="0" indent="0">
              <a:buNone/>
            </a:pPr>
            <a:r>
              <a:rPr lang="en-US" sz="1800" dirty="0" smtClean="0"/>
              <a:t>	choose </a:t>
            </a:r>
            <a:r>
              <a:rPr lang="en-US" sz="1800" dirty="0"/>
              <a:t>a relation schema Q in D that is not in BCNF;</a:t>
            </a:r>
          </a:p>
          <a:p>
            <a:pPr marL="0" lvl="0" indent="0">
              <a:buNone/>
            </a:pPr>
            <a:r>
              <a:rPr lang="en-US" sz="1800" dirty="0" smtClean="0"/>
              <a:t>	find </a:t>
            </a:r>
            <a:r>
              <a:rPr lang="en-US" sz="1800" dirty="0"/>
              <a:t>a functional dependency X </a:t>
            </a:r>
            <a:r>
              <a:rPr lang="en-US" sz="1800" dirty="0">
                <a:sym typeface="Wingdings"/>
              </a:rPr>
              <a:t></a:t>
            </a:r>
            <a:r>
              <a:rPr lang="en-US" sz="1800" dirty="0"/>
              <a:t> Y in Q that violates BCNF;</a:t>
            </a:r>
          </a:p>
          <a:p>
            <a:pPr marL="0" lvl="0" indent="0">
              <a:buNone/>
            </a:pPr>
            <a:r>
              <a:rPr lang="en-US" sz="1800" dirty="0" smtClean="0"/>
              <a:t>	replace </a:t>
            </a:r>
            <a:r>
              <a:rPr lang="en-US" sz="1800" dirty="0"/>
              <a:t>Q in D by two schemas (Q – Y) and (X </a:t>
            </a:r>
            <a:r>
              <a:rPr lang="en-US" sz="1800" dirty="0">
                <a:sym typeface="Symbol"/>
              </a:rPr>
              <a:t></a:t>
            </a:r>
            <a:r>
              <a:rPr lang="en-US" sz="1800" dirty="0"/>
              <a:t> Y)</a:t>
            </a:r>
          </a:p>
          <a:p>
            <a:pPr marL="0" indent="0">
              <a:buNone/>
            </a:pPr>
            <a:endParaRPr lang="en-US" dirty="0"/>
          </a:p>
        </p:txBody>
      </p:sp>
    </p:spTree>
    <p:extLst>
      <p:ext uri="{BB962C8B-B14F-4D97-AF65-F5344CB8AC3E}">
        <p14:creationId xmlns:p14="http://schemas.microsoft.com/office/powerpoint/2010/main" val="41212052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Boyce and </a:t>
            </a:r>
            <a:r>
              <a:rPr lang="en-US" dirty="0" err="1" smtClean="0"/>
              <a:t>Codd</a:t>
            </a:r>
            <a:endParaRPr lang="en-US" dirty="0"/>
          </a:p>
        </p:txBody>
      </p:sp>
      <p:sp>
        <p:nvSpPr>
          <p:cNvPr id="3" name="Content Placeholder 2"/>
          <p:cNvSpPr>
            <a:spLocks noGrp="1"/>
          </p:cNvSpPr>
          <p:nvPr>
            <p:ph sz="quarter" idx="1"/>
          </p:nvPr>
        </p:nvSpPr>
        <p:spPr/>
        <p:txBody>
          <a:bodyPr>
            <a:normAutofit/>
          </a:bodyPr>
          <a:lstStyle/>
          <a:p>
            <a:pPr marL="0" indent="0">
              <a:buNone/>
            </a:pPr>
            <a:r>
              <a:rPr lang="en-US" b="1" dirty="0"/>
              <a:t>Raymond 'Ray' Boyce</a:t>
            </a:r>
            <a:r>
              <a:rPr lang="en-US" dirty="0"/>
              <a:t> </a:t>
            </a:r>
            <a:r>
              <a:rPr lang="en-US" dirty="0" smtClean="0"/>
              <a:t>was </a:t>
            </a:r>
            <a:r>
              <a:rPr lang="en-US" dirty="0"/>
              <a:t>an American computer scientist who was known for his research in relational databases. </a:t>
            </a:r>
            <a:endParaRPr lang="en-US" dirty="0" smtClean="0"/>
          </a:p>
          <a:p>
            <a:pPr marL="0" indent="0">
              <a:buNone/>
            </a:pPr>
            <a:endParaRPr lang="en-US" dirty="0"/>
          </a:p>
          <a:p>
            <a:pPr marL="0" indent="0">
              <a:buNone/>
            </a:pPr>
            <a:r>
              <a:rPr lang="en-US" dirty="0" smtClean="0"/>
              <a:t>He </a:t>
            </a:r>
            <a:r>
              <a:rPr lang="en-US" dirty="0"/>
              <a:t>is most known for his work co-developing the SQL database language and Boyce-</a:t>
            </a:r>
            <a:r>
              <a:rPr lang="en-US" dirty="0" err="1"/>
              <a:t>Codd</a:t>
            </a:r>
            <a:r>
              <a:rPr lang="en-US" dirty="0"/>
              <a:t> normal form.</a:t>
            </a:r>
          </a:p>
        </p:txBody>
      </p:sp>
    </p:spTree>
    <p:extLst>
      <p:ext uri="{BB962C8B-B14F-4D97-AF65-F5344CB8AC3E}">
        <p14:creationId xmlns:p14="http://schemas.microsoft.com/office/powerpoint/2010/main" val="3172682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Boyce and </a:t>
            </a:r>
            <a:r>
              <a:rPr lang="en-US" dirty="0" err="1" smtClean="0"/>
              <a:t>Codd</a:t>
            </a:r>
            <a:endParaRPr lang="en-US" dirty="0"/>
          </a:p>
        </p:txBody>
      </p:sp>
      <p:sp>
        <p:nvSpPr>
          <p:cNvPr id="3" name="Content Placeholder 2"/>
          <p:cNvSpPr>
            <a:spLocks noGrp="1"/>
          </p:cNvSpPr>
          <p:nvPr>
            <p:ph sz="quarter" idx="1"/>
          </p:nvPr>
        </p:nvSpPr>
        <p:spPr/>
        <p:txBody>
          <a:bodyPr>
            <a:normAutofit/>
          </a:bodyPr>
          <a:lstStyle/>
          <a:p>
            <a:pPr marL="0" indent="0">
              <a:buNone/>
            </a:pPr>
            <a:r>
              <a:rPr lang="en-US" b="1" dirty="0"/>
              <a:t>Edgar Frank "Ted" </a:t>
            </a:r>
            <a:r>
              <a:rPr lang="en-US" b="1" dirty="0" err="1"/>
              <a:t>Codd</a:t>
            </a:r>
            <a:r>
              <a:rPr lang="en-US" dirty="0"/>
              <a:t> </a:t>
            </a:r>
            <a:r>
              <a:rPr lang="en-US" dirty="0" smtClean="0"/>
              <a:t>was </a:t>
            </a:r>
            <a:r>
              <a:rPr lang="en-US" dirty="0"/>
              <a:t>an </a:t>
            </a:r>
            <a:r>
              <a:rPr lang="en-US" dirty="0" smtClean="0"/>
              <a:t>English computer </a:t>
            </a:r>
            <a:r>
              <a:rPr lang="en-US" dirty="0"/>
              <a:t>scientist who, while working </a:t>
            </a:r>
            <a:r>
              <a:rPr lang="en-US" dirty="0" smtClean="0"/>
              <a:t>for IBM</a:t>
            </a:r>
            <a:r>
              <a:rPr lang="en-US" dirty="0"/>
              <a:t>, invented the </a:t>
            </a:r>
            <a:r>
              <a:rPr lang="en-US" dirty="0" smtClean="0"/>
              <a:t>relational model for database management</a:t>
            </a:r>
            <a:r>
              <a:rPr lang="en-US" dirty="0"/>
              <a:t>, the theoretical basis for relational databases. </a:t>
            </a:r>
            <a:endParaRPr lang="en-US" dirty="0" smtClean="0"/>
          </a:p>
          <a:p>
            <a:pPr marL="0" indent="0">
              <a:buNone/>
            </a:pPr>
            <a:endParaRPr lang="en-US" dirty="0"/>
          </a:p>
          <a:p>
            <a:pPr marL="0" indent="0">
              <a:buNone/>
            </a:pPr>
            <a:r>
              <a:rPr lang="en-US" dirty="0" smtClean="0"/>
              <a:t>He </a:t>
            </a:r>
            <a:r>
              <a:rPr lang="en-US" dirty="0"/>
              <a:t>made other valuable contributions to computer science, but the relational model, a very influential general theory of data management, remains his most mentioned achievement.</a:t>
            </a:r>
          </a:p>
        </p:txBody>
      </p:sp>
    </p:spTree>
    <p:extLst>
      <p:ext uri="{BB962C8B-B14F-4D97-AF65-F5344CB8AC3E}">
        <p14:creationId xmlns:p14="http://schemas.microsoft.com/office/powerpoint/2010/main" val="5350878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a </a:t>
            </a:r>
            <a:r>
              <a:rPr lang="en-US" b="1" dirty="0"/>
              <a:t>data domain</a:t>
            </a:r>
            <a:r>
              <a:rPr lang="en-US" dirty="0"/>
              <a:t> refers to all the values which a </a:t>
            </a:r>
            <a:r>
              <a:rPr lang="en-US" u="sng" dirty="0"/>
              <a:t>data element</a:t>
            </a:r>
            <a:r>
              <a:rPr lang="en-US" dirty="0"/>
              <a:t> may </a:t>
            </a:r>
            <a:r>
              <a:rPr lang="en-US" dirty="0" smtClean="0"/>
              <a:t>contain</a:t>
            </a:r>
          </a:p>
          <a:p>
            <a:r>
              <a:rPr lang="en-US" dirty="0" smtClean="0"/>
              <a:t>An </a:t>
            </a:r>
            <a:r>
              <a:rPr lang="en-US" b="1" dirty="0" smtClean="0"/>
              <a:t>Atomic</a:t>
            </a:r>
            <a:r>
              <a:rPr lang="en-US" dirty="0" smtClean="0"/>
              <a:t> value cannot </a:t>
            </a:r>
            <a:r>
              <a:rPr lang="en-US" dirty="0"/>
              <a:t>be decomposed into smaller pieces by the </a:t>
            </a:r>
            <a:r>
              <a:rPr lang="en-US" dirty="0" smtClean="0"/>
              <a:t>DBMS</a:t>
            </a:r>
          </a:p>
          <a:p>
            <a:r>
              <a:rPr lang="en-US" dirty="0" smtClean="0"/>
              <a:t>A</a:t>
            </a:r>
            <a:r>
              <a:rPr lang="en-US" dirty="0"/>
              <a:t> </a:t>
            </a:r>
            <a:r>
              <a:rPr lang="en-US" b="1" dirty="0"/>
              <a:t>transitive dependency</a:t>
            </a:r>
            <a:r>
              <a:rPr lang="en-US" dirty="0"/>
              <a:t> is a functional dependency in which </a:t>
            </a:r>
            <a:r>
              <a:rPr lang="en-US" i="1" dirty="0"/>
              <a:t>X</a:t>
            </a:r>
            <a:r>
              <a:rPr lang="en-US" dirty="0"/>
              <a:t> →</a:t>
            </a:r>
            <a:r>
              <a:rPr lang="en-US" i="1" dirty="0"/>
              <a:t>Z</a:t>
            </a:r>
            <a:r>
              <a:rPr lang="en-US" dirty="0"/>
              <a:t> (</a:t>
            </a:r>
            <a:r>
              <a:rPr lang="en-US" i="1" dirty="0"/>
              <a:t>X</a:t>
            </a:r>
            <a:r>
              <a:rPr lang="en-US" dirty="0"/>
              <a:t> determines </a:t>
            </a:r>
            <a:r>
              <a:rPr lang="en-US" i="1" dirty="0"/>
              <a:t>Z</a:t>
            </a:r>
            <a:r>
              <a:rPr lang="en-US" dirty="0"/>
              <a:t>) indirectly, by virtue of </a:t>
            </a:r>
            <a:r>
              <a:rPr lang="en-US" i="1" dirty="0"/>
              <a:t>X</a:t>
            </a:r>
            <a:r>
              <a:rPr lang="en-US" dirty="0"/>
              <a:t> → </a:t>
            </a:r>
            <a:r>
              <a:rPr lang="en-US" i="1" dirty="0"/>
              <a:t>Y</a:t>
            </a:r>
            <a:r>
              <a:rPr lang="en-US" dirty="0"/>
              <a:t> and </a:t>
            </a:r>
            <a:r>
              <a:rPr lang="en-US" i="1" dirty="0"/>
              <a:t>Y</a:t>
            </a:r>
            <a:r>
              <a:rPr lang="en-US" dirty="0"/>
              <a:t> → </a:t>
            </a:r>
            <a:r>
              <a:rPr lang="en-US" i="1" dirty="0"/>
              <a:t>Z</a:t>
            </a:r>
            <a:r>
              <a:rPr lang="en-US" dirty="0"/>
              <a:t> (where it is not the case that </a:t>
            </a:r>
            <a:r>
              <a:rPr lang="en-US" i="1" dirty="0"/>
              <a:t>Y</a:t>
            </a:r>
            <a:r>
              <a:rPr lang="en-US" dirty="0"/>
              <a:t> → </a:t>
            </a:r>
            <a:r>
              <a:rPr lang="en-US" i="1" dirty="0"/>
              <a:t>X</a:t>
            </a:r>
            <a:r>
              <a:rPr lang="en-US" dirty="0" smtClean="0"/>
              <a:t>)</a:t>
            </a:r>
          </a:p>
          <a:p>
            <a:r>
              <a:rPr lang="en-US" dirty="0"/>
              <a:t>A </a:t>
            </a:r>
            <a:r>
              <a:rPr lang="en-US" b="1" dirty="0" err="1"/>
              <a:t>superkey</a:t>
            </a:r>
            <a:r>
              <a:rPr lang="en-US" dirty="0"/>
              <a:t> is a </a:t>
            </a:r>
            <a:r>
              <a:rPr lang="en-US" dirty="0">
                <a:hlinkClick r:id="rId2" tooltip="Set (mathematics)"/>
              </a:rPr>
              <a:t>set</a:t>
            </a:r>
            <a:r>
              <a:rPr lang="en-US" dirty="0"/>
              <a:t> of attributes so that no two distinct </a:t>
            </a:r>
            <a:r>
              <a:rPr lang="en-US" dirty="0">
                <a:hlinkClick r:id="rId3" tooltip="Tuple"/>
              </a:rPr>
              <a:t>tuples</a:t>
            </a:r>
            <a:r>
              <a:rPr lang="en-US" dirty="0"/>
              <a:t> (rows) that have the same values for the attributes in this set</a:t>
            </a:r>
          </a:p>
          <a:p>
            <a:r>
              <a:rPr lang="en-US" dirty="0" smtClean="0"/>
              <a:t>A</a:t>
            </a:r>
            <a:r>
              <a:rPr lang="en-US" b="1" dirty="0" smtClean="0"/>
              <a:t> candidate </a:t>
            </a:r>
            <a:r>
              <a:rPr lang="en-US" b="1" dirty="0"/>
              <a:t>key</a:t>
            </a:r>
            <a:r>
              <a:rPr lang="en-US" dirty="0"/>
              <a:t> of a relation is a </a:t>
            </a:r>
            <a:r>
              <a:rPr lang="en-US" dirty="0" smtClean="0"/>
              <a:t>minimal </a:t>
            </a:r>
            <a:r>
              <a:rPr lang="en-US" dirty="0" err="1" smtClean="0"/>
              <a:t>superkey</a:t>
            </a:r>
            <a:endParaRPr lang="en-US" dirty="0" smtClean="0"/>
          </a:p>
          <a:p>
            <a:r>
              <a:rPr lang="en-US" dirty="0"/>
              <a:t>A </a:t>
            </a:r>
            <a:r>
              <a:rPr lang="en-US" b="1" dirty="0"/>
              <a:t>non-prime attribute</a:t>
            </a:r>
            <a:r>
              <a:rPr lang="en-US" dirty="0"/>
              <a:t> of R is an attribute that does not belong to any other candidate key of R</a:t>
            </a:r>
          </a:p>
          <a:p>
            <a:endParaRPr lang="en-US" dirty="0"/>
          </a:p>
        </p:txBody>
      </p:sp>
    </p:spTree>
    <p:extLst>
      <p:ext uri="{BB962C8B-B14F-4D97-AF65-F5344CB8AC3E}">
        <p14:creationId xmlns:p14="http://schemas.microsoft.com/office/powerpoint/2010/main" val="42176129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normal form (</a:t>
            </a:r>
            <a:r>
              <a:rPr lang="en-US" dirty="0" err="1" smtClean="0"/>
              <a:t>Codd</a:t>
            </a:r>
            <a:r>
              <a:rPr lang="en-US" dirty="0"/>
              <a:t>)</a:t>
            </a:r>
          </a:p>
        </p:txBody>
      </p:sp>
      <p:sp>
        <p:nvSpPr>
          <p:cNvPr id="3" name="Content Placeholder 2"/>
          <p:cNvSpPr>
            <a:spLocks noGrp="1"/>
          </p:cNvSpPr>
          <p:nvPr>
            <p:ph sz="quarter" idx="1"/>
          </p:nvPr>
        </p:nvSpPr>
        <p:spPr/>
        <p:txBody>
          <a:bodyPr/>
          <a:lstStyle/>
          <a:p>
            <a:r>
              <a:rPr lang="en-US" dirty="0"/>
              <a:t>A relation is in first normal form if the </a:t>
            </a:r>
            <a:r>
              <a:rPr lang="en-US" dirty="0">
                <a:hlinkClick r:id="rId2" tooltip="Data domain"/>
              </a:rPr>
              <a:t>domain</a:t>
            </a:r>
            <a:r>
              <a:rPr lang="en-US" dirty="0"/>
              <a:t> of each </a:t>
            </a:r>
            <a:r>
              <a:rPr lang="en-US" dirty="0">
                <a:hlinkClick r:id="rId3" tooltip="Column (database)"/>
              </a:rPr>
              <a:t>attribute</a:t>
            </a:r>
            <a:r>
              <a:rPr lang="en-US" dirty="0"/>
              <a:t> contains only </a:t>
            </a:r>
            <a:r>
              <a:rPr lang="en-US" dirty="0" smtClean="0">
                <a:hlinkClick r:id="rId4"/>
              </a:rPr>
              <a:t>atomic</a:t>
            </a:r>
            <a:r>
              <a:rPr lang="en-US" dirty="0" smtClean="0"/>
              <a:t> values</a:t>
            </a:r>
            <a:r>
              <a:rPr lang="en-US" dirty="0"/>
              <a:t>, and the value of each attribute contains only a single value from that </a:t>
            </a:r>
            <a:r>
              <a:rPr lang="en-US" dirty="0" smtClean="0"/>
              <a:t>domain</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62247847"/>
              </p:ext>
            </p:extLst>
          </p:nvPr>
        </p:nvGraphicFramePr>
        <p:xfrm>
          <a:off x="914400" y="3429000"/>
          <a:ext cx="7772400" cy="1087309"/>
        </p:xfrm>
        <a:graphic>
          <a:graphicData uri="http://schemas.openxmlformats.org/drawingml/2006/table">
            <a:tbl>
              <a:tblPr/>
              <a:tblGrid>
                <a:gridCol w="1442940"/>
                <a:gridCol w="1832445"/>
                <a:gridCol w="2136378"/>
                <a:gridCol w="2360637"/>
              </a:tblGrid>
              <a:tr h="283492">
                <a:tc>
                  <a:txBody>
                    <a:bodyPr/>
                    <a:lstStyle/>
                    <a:p>
                      <a:pPr algn="ctr" rtl="0" fontAlgn="ctr"/>
                      <a:r>
                        <a:rPr lang="en-US" sz="1700" b="0" i="0" u="none" strike="noStrike">
                          <a:solidFill>
                            <a:srgbClr val="000000"/>
                          </a:solidFill>
                          <a:effectLst/>
                          <a:latin typeface="Perpetua" panose="02020502060401020303" pitchFamily="18" charset="0"/>
                        </a:rPr>
                        <a:t>ID</a:t>
                      </a:r>
                    </a:p>
                  </a:txBody>
                  <a:tcPr marL="8859"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FFF00"/>
                    </a:solidFill>
                  </a:tcPr>
                </a:tc>
                <a:tc>
                  <a:txBody>
                    <a:bodyPr/>
                    <a:lstStyle/>
                    <a:p>
                      <a:pPr algn="ctr" rtl="0" fontAlgn="ctr"/>
                      <a:r>
                        <a:rPr lang="en-US" sz="1700" b="0" i="0" u="none" strike="noStrike">
                          <a:solidFill>
                            <a:srgbClr val="000000"/>
                          </a:solidFill>
                          <a:effectLst/>
                          <a:latin typeface="Perpetua" panose="02020502060401020303" pitchFamily="18" charset="0"/>
                        </a:rPr>
                        <a:t>First Name</a:t>
                      </a:r>
                    </a:p>
                  </a:txBody>
                  <a:tcPr marL="8859"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FFF00"/>
                    </a:solidFill>
                  </a:tcPr>
                </a:tc>
                <a:tc>
                  <a:txBody>
                    <a:bodyPr/>
                    <a:lstStyle/>
                    <a:p>
                      <a:pPr algn="ctr" rtl="0" fontAlgn="ctr"/>
                      <a:r>
                        <a:rPr lang="en-US" sz="1700" b="0" i="0" u="none" strike="noStrike">
                          <a:solidFill>
                            <a:srgbClr val="000000"/>
                          </a:solidFill>
                          <a:effectLst/>
                          <a:latin typeface="Perpetua" panose="02020502060401020303" pitchFamily="18" charset="0"/>
                        </a:rPr>
                        <a:t>Last Name</a:t>
                      </a:r>
                    </a:p>
                  </a:txBody>
                  <a:tcPr marL="8859"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FFF00"/>
                    </a:solidFill>
                  </a:tcPr>
                </a:tc>
                <a:tc>
                  <a:txBody>
                    <a:bodyPr/>
                    <a:lstStyle/>
                    <a:p>
                      <a:pPr algn="ctr" rtl="0" fontAlgn="ctr"/>
                      <a:r>
                        <a:rPr lang="en-US" sz="1700" b="0" i="0" u="none" strike="noStrike">
                          <a:solidFill>
                            <a:srgbClr val="000000"/>
                          </a:solidFill>
                          <a:effectLst/>
                          <a:latin typeface="Perpetua" panose="02020502060401020303" pitchFamily="18" charset="0"/>
                        </a:rPr>
                        <a:t>Telephone Number</a:t>
                      </a:r>
                    </a:p>
                  </a:txBody>
                  <a:tcPr marL="8859"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FFF00"/>
                    </a:solidFill>
                  </a:tcPr>
                </a:tc>
              </a:tr>
              <a:tr h="264002">
                <a:tc>
                  <a:txBody>
                    <a:bodyPr/>
                    <a:lstStyle/>
                    <a:p>
                      <a:pPr algn="l" rtl="0" fontAlgn="ctr"/>
                      <a:r>
                        <a:rPr lang="en-US" sz="1700" b="0" i="0" u="none" strike="noStrike">
                          <a:solidFill>
                            <a:srgbClr val="000000"/>
                          </a:solidFill>
                          <a:effectLst/>
                          <a:latin typeface="Perpetua" panose="02020502060401020303" pitchFamily="18" charset="0"/>
                        </a:rPr>
                        <a:t>123</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panose="02020502060401020303" pitchFamily="18" charset="0"/>
                        </a:rPr>
                        <a:t>Nicole</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panose="02020502060401020303" pitchFamily="18" charset="0"/>
                        </a:rPr>
                        <a:t>Polizzi</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panose="02020502060401020303" pitchFamily="18" charset="0"/>
                        </a:rPr>
                        <a:t>732-861-2025</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264002">
                <a:tc>
                  <a:txBody>
                    <a:bodyPr/>
                    <a:lstStyle/>
                    <a:p>
                      <a:pPr algn="l" rtl="0" fontAlgn="ctr"/>
                      <a:r>
                        <a:rPr lang="en-US" sz="1700" b="0" i="0" u="none" strike="noStrike">
                          <a:solidFill>
                            <a:srgbClr val="000000"/>
                          </a:solidFill>
                          <a:effectLst/>
                          <a:latin typeface="Perpetua" panose="02020502060401020303" pitchFamily="18" charset="0"/>
                        </a:rPr>
                        <a:t>456</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panose="02020502060401020303" pitchFamily="18" charset="0"/>
                        </a:rPr>
                        <a:t>Jennifer</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panose="02020502060401020303" pitchFamily="18" charset="0"/>
                        </a:rPr>
                        <a:t>Farley</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panose="02020502060401020303" pitchFamily="18" charset="0"/>
                        </a:rPr>
                        <a:t>732-403-1659</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264002">
                <a:tc>
                  <a:txBody>
                    <a:bodyPr/>
                    <a:lstStyle/>
                    <a:p>
                      <a:pPr algn="l" rtl="0" fontAlgn="ctr"/>
                      <a:r>
                        <a:rPr lang="en-US" sz="1700" b="0" i="0" u="none" strike="noStrike">
                          <a:solidFill>
                            <a:srgbClr val="000000"/>
                          </a:solidFill>
                          <a:effectLst/>
                          <a:latin typeface="Perpetua" panose="02020502060401020303" pitchFamily="18" charset="0"/>
                        </a:rPr>
                        <a:t>789</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panose="02020502060401020303" pitchFamily="18" charset="0"/>
                        </a:rPr>
                        <a:t>Michael</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panose="02020502060401020303" pitchFamily="18" charset="0"/>
                        </a:rPr>
                        <a:t>Sorrentino</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dirty="0">
                          <a:solidFill>
                            <a:srgbClr val="000000"/>
                          </a:solidFill>
                          <a:effectLst/>
                          <a:latin typeface="Perpetua" panose="02020502060401020303" pitchFamily="18" charset="0"/>
                        </a:rPr>
                        <a:t>732-808-9633</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bl>
          </a:graphicData>
        </a:graphic>
      </p:graphicFrame>
    </p:spTree>
    <p:extLst>
      <p:ext uri="{BB962C8B-B14F-4D97-AF65-F5344CB8AC3E}">
        <p14:creationId xmlns:p14="http://schemas.microsoft.com/office/powerpoint/2010/main" val="13486852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Not in 1NF (Jennifer has 2 phones)</a:t>
            </a:r>
            <a:endParaRPr lang="en-US" dirty="0"/>
          </a:p>
        </p:txBody>
      </p:sp>
      <p:graphicFrame>
        <p:nvGraphicFramePr>
          <p:cNvPr id="4" name="Content Placeholder 3"/>
          <p:cNvGraphicFramePr>
            <a:graphicFrameLocks noGrp="1"/>
          </p:cNvGraphicFramePr>
          <p:nvPr>
            <p:ph sz="quarter" idx="1"/>
          </p:nvPr>
        </p:nvGraphicFramePr>
        <p:xfrm>
          <a:off x="914400" y="3007352"/>
          <a:ext cx="7772400" cy="1452896"/>
        </p:xfrm>
        <a:graphic>
          <a:graphicData uri="http://schemas.openxmlformats.org/drawingml/2006/table">
            <a:tbl>
              <a:tblPr/>
              <a:tblGrid>
                <a:gridCol w="1442940"/>
                <a:gridCol w="1832445"/>
                <a:gridCol w="2136378"/>
                <a:gridCol w="2360637"/>
              </a:tblGrid>
              <a:tr h="292351">
                <a:tc>
                  <a:txBody>
                    <a:bodyPr/>
                    <a:lstStyle/>
                    <a:p>
                      <a:pPr algn="ctr" rtl="0" fontAlgn="ctr"/>
                      <a:r>
                        <a:rPr lang="en-US" sz="1700" b="0" i="0" u="none" strike="noStrike">
                          <a:solidFill>
                            <a:srgbClr val="000000"/>
                          </a:solidFill>
                          <a:effectLst/>
                          <a:latin typeface="Perpetua" panose="02020502060401020303" pitchFamily="18" charset="0"/>
                        </a:rPr>
                        <a:t>ID</a:t>
                      </a:r>
                    </a:p>
                  </a:txBody>
                  <a:tcPr marL="8859"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FFF00"/>
                    </a:solidFill>
                  </a:tcPr>
                </a:tc>
                <a:tc>
                  <a:txBody>
                    <a:bodyPr/>
                    <a:lstStyle/>
                    <a:p>
                      <a:pPr algn="ctr" rtl="0" fontAlgn="ctr"/>
                      <a:r>
                        <a:rPr lang="en-US" sz="1700" b="0" i="0" u="none" strike="noStrike">
                          <a:solidFill>
                            <a:srgbClr val="000000"/>
                          </a:solidFill>
                          <a:effectLst/>
                          <a:latin typeface="Perpetua" panose="02020502060401020303" pitchFamily="18" charset="0"/>
                        </a:rPr>
                        <a:t>First Name</a:t>
                      </a:r>
                    </a:p>
                  </a:txBody>
                  <a:tcPr marL="8859"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FFF00"/>
                    </a:solidFill>
                  </a:tcPr>
                </a:tc>
                <a:tc>
                  <a:txBody>
                    <a:bodyPr/>
                    <a:lstStyle/>
                    <a:p>
                      <a:pPr algn="ctr" rtl="0" fontAlgn="ctr"/>
                      <a:r>
                        <a:rPr lang="en-US" sz="1700" b="0" i="0" u="none" strike="noStrike">
                          <a:solidFill>
                            <a:srgbClr val="000000"/>
                          </a:solidFill>
                          <a:effectLst/>
                          <a:latin typeface="Perpetua" panose="02020502060401020303" pitchFamily="18" charset="0"/>
                        </a:rPr>
                        <a:t>Last Name</a:t>
                      </a:r>
                    </a:p>
                  </a:txBody>
                  <a:tcPr marL="8859"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FFF00"/>
                    </a:solidFill>
                  </a:tcPr>
                </a:tc>
                <a:tc>
                  <a:txBody>
                    <a:bodyPr/>
                    <a:lstStyle/>
                    <a:p>
                      <a:pPr algn="ctr" rtl="0" fontAlgn="ctr"/>
                      <a:r>
                        <a:rPr lang="en-US" sz="1700" b="0" i="0" u="none" strike="noStrike">
                          <a:solidFill>
                            <a:srgbClr val="000000"/>
                          </a:solidFill>
                          <a:effectLst/>
                          <a:latin typeface="Perpetua" panose="02020502060401020303" pitchFamily="18" charset="0"/>
                        </a:rPr>
                        <a:t>Telephone Number</a:t>
                      </a:r>
                    </a:p>
                  </a:txBody>
                  <a:tcPr marL="8859"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FFF00"/>
                    </a:solidFill>
                  </a:tcPr>
                </a:tc>
              </a:tr>
              <a:tr h="292351">
                <a:tc>
                  <a:txBody>
                    <a:bodyPr/>
                    <a:lstStyle/>
                    <a:p>
                      <a:pPr algn="l" rtl="0" fontAlgn="ctr"/>
                      <a:r>
                        <a:rPr lang="en-US" sz="1700" b="0" i="0" u="none" strike="noStrike">
                          <a:solidFill>
                            <a:srgbClr val="000000"/>
                          </a:solidFill>
                          <a:effectLst/>
                          <a:latin typeface="Perpetua" panose="02020502060401020303" pitchFamily="18" charset="0"/>
                        </a:rPr>
                        <a:t>123</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panose="02020502060401020303" pitchFamily="18" charset="0"/>
                        </a:rPr>
                        <a:t>Nicole</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panose="02020502060401020303" pitchFamily="18" charset="0"/>
                        </a:rPr>
                        <a:t>Polizzi</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panose="02020502060401020303" pitchFamily="18" charset="0"/>
                        </a:rPr>
                        <a:t>732-861-2025</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575843">
                <a:tc>
                  <a:txBody>
                    <a:bodyPr/>
                    <a:lstStyle/>
                    <a:p>
                      <a:pPr algn="l" rtl="0" fontAlgn="ctr"/>
                      <a:r>
                        <a:rPr lang="en-US" sz="1700" b="0" i="0" u="none" strike="noStrike">
                          <a:solidFill>
                            <a:srgbClr val="000000"/>
                          </a:solidFill>
                          <a:effectLst/>
                          <a:latin typeface="Perpetua" panose="02020502060401020303" pitchFamily="18" charset="0"/>
                        </a:rPr>
                        <a:t>456</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panose="02020502060401020303" pitchFamily="18" charset="0"/>
                        </a:rPr>
                        <a:t>Jennifer</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panose="02020502060401020303" pitchFamily="18" charset="0"/>
                        </a:rPr>
                        <a:t>Farley</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panose="02020502060401020303" pitchFamily="18" charset="0"/>
                        </a:rPr>
                        <a:t>732-403-1659                   732-403-1234</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292351">
                <a:tc>
                  <a:txBody>
                    <a:bodyPr/>
                    <a:lstStyle/>
                    <a:p>
                      <a:pPr algn="l" rtl="0" fontAlgn="ctr"/>
                      <a:r>
                        <a:rPr lang="en-US" sz="1700" b="0" i="0" u="none" strike="noStrike">
                          <a:solidFill>
                            <a:srgbClr val="000000"/>
                          </a:solidFill>
                          <a:effectLst/>
                          <a:latin typeface="Perpetua" panose="02020502060401020303" pitchFamily="18" charset="0"/>
                        </a:rPr>
                        <a:t>789</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panose="02020502060401020303" pitchFamily="18" charset="0"/>
                        </a:rPr>
                        <a:t>Michael</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panose="02020502060401020303" pitchFamily="18" charset="0"/>
                        </a:rPr>
                        <a:t>Sorrentino</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dirty="0">
                          <a:solidFill>
                            <a:srgbClr val="000000"/>
                          </a:solidFill>
                          <a:effectLst/>
                          <a:latin typeface="Perpetua" panose="02020502060401020303" pitchFamily="18" charset="0"/>
                        </a:rPr>
                        <a:t>732-808-9633</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bl>
          </a:graphicData>
        </a:graphic>
      </p:graphicFrame>
    </p:spTree>
    <p:extLst>
      <p:ext uri="{BB962C8B-B14F-4D97-AF65-F5344CB8AC3E}">
        <p14:creationId xmlns:p14="http://schemas.microsoft.com/office/powerpoint/2010/main" val="21912021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1NF</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324893648"/>
              </p:ext>
            </p:extLst>
          </p:nvPr>
        </p:nvGraphicFramePr>
        <p:xfrm>
          <a:off x="914400" y="2514600"/>
          <a:ext cx="7772400" cy="1461755"/>
        </p:xfrm>
        <a:graphic>
          <a:graphicData uri="http://schemas.openxmlformats.org/drawingml/2006/table">
            <a:tbl>
              <a:tblPr/>
              <a:tblGrid>
                <a:gridCol w="1442940"/>
                <a:gridCol w="1832445"/>
                <a:gridCol w="2136378"/>
                <a:gridCol w="2360637"/>
              </a:tblGrid>
              <a:tr h="292351">
                <a:tc>
                  <a:txBody>
                    <a:bodyPr/>
                    <a:lstStyle/>
                    <a:p>
                      <a:pPr algn="ctr" rtl="0" fontAlgn="ctr"/>
                      <a:r>
                        <a:rPr lang="en-US" sz="1700" b="0" i="0" u="none" strike="noStrike">
                          <a:solidFill>
                            <a:srgbClr val="000000"/>
                          </a:solidFill>
                          <a:effectLst/>
                          <a:latin typeface="Perpetua" panose="02020502060401020303" pitchFamily="18" charset="0"/>
                        </a:rPr>
                        <a:t>ID</a:t>
                      </a:r>
                    </a:p>
                  </a:txBody>
                  <a:tcPr marL="8859"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FFF00"/>
                    </a:solidFill>
                  </a:tcPr>
                </a:tc>
                <a:tc>
                  <a:txBody>
                    <a:bodyPr/>
                    <a:lstStyle/>
                    <a:p>
                      <a:pPr algn="ctr" rtl="0" fontAlgn="ctr"/>
                      <a:r>
                        <a:rPr lang="en-US" sz="1700" b="0" i="0" u="none" strike="noStrike">
                          <a:solidFill>
                            <a:srgbClr val="000000"/>
                          </a:solidFill>
                          <a:effectLst/>
                          <a:latin typeface="Perpetua" panose="02020502060401020303" pitchFamily="18" charset="0"/>
                        </a:rPr>
                        <a:t>First Name</a:t>
                      </a:r>
                    </a:p>
                  </a:txBody>
                  <a:tcPr marL="8859"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FFF00"/>
                    </a:solidFill>
                  </a:tcPr>
                </a:tc>
                <a:tc>
                  <a:txBody>
                    <a:bodyPr/>
                    <a:lstStyle/>
                    <a:p>
                      <a:pPr algn="ctr" rtl="0" fontAlgn="ctr"/>
                      <a:r>
                        <a:rPr lang="en-US" sz="1700" b="0" i="0" u="none" strike="noStrike">
                          <a:solidFill>
                            <a:srgbClr val="000000"/>
                          </a:solidFill>
                          <a:effectLst/>
                          <a:latin typeface="Perpetua" panose="02020502060401020303" pitchFamily="18" charset="0"/>
                        </a:rPr>
                        <a:t>Last Name</a:t>
                      </a:r>
                    </a:p>
                  </a:txBody>
                  <a:tcPr marL="8859"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FFF00"/>
                    </a:solidFill>
                  </a:tcPr>
                </a:tc>
                <a:tc>
                  <a:txBody>
                    <a:bodyPr/>
                    <a:lstStyle/>
                    <a:p>
                      <a:pPr algn="ctr" rtl="0" fontAlgn="ctr"/>
                      <a:r>
                        <a:rPr lang="en-US" sz="1700" b="0" i="0" u="none" strike="noStrike">
                          <a:solidFill>
                            <a:srgbClr val="000000"/>
                          </a:solidFill>
                          <a:effectLst/>
                          <a:latin typeface="Perpetua" panose="02020502060401020303" pitchFamily="18" charset="0"/>
                        </a:rPr>
                        <a:t>Telephone Number</a:t>
                      </a:r>
                    </a:p>
                  </a:txBody>
                  <a:tcPr marL="8859"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FFF00"/>
                    </a:solidFill>
                  </a:tcPr>
                </a:tc>
              </a:tr>
              <a:tr h="292351">
                <a:tc>
                  <a:txBody>
                    <a:bodyPr/>
                    <a:lstStyle/>
                    <a:p>
                      <a:pPr algn="l" rtl="0" fontAlgn="ctr"/>
                      <a:r>
                        <a:rPr lang="en-US" sz="1700" b="0" i="0" u="none" strike="noStrike">
                          <a:solidFill>
                            <a:srgbClr val="000000"/>
                          </a:solidFill>
                          <a:effectLst/>
                          <a:latin typeface="Perpetua" panose="02020502060401020303" pitchFamily="18" charset="0"/>
                        </a:rPr>
                        <a:t>123</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panose="02020502060401020303" pitchFamily="18" charset="0"/>
                        </a:rPr>
                        <a:t>Nicole</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panose="02020502060401020303" pitchFamily="18" charset="0"/>
                        </a:rPr>
                        <a:t>Polizzi</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panose="02020502060401020303" pitchFamily="18" charset="0"/>
                        </a:rPr>
                        <a:t>732-861-2025</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292351">
                <a:tc>
                  <a:txBody>
                    <a:bodyPr/>
                    <a:lstStyle/>
                    <a:p>
                      <a:pPr algn="l" rtl="0" fontAlgn="ctr"/>
                      <a:r>
                        <a:rPr lang="en-US" sz="1700" b="0" i="0" u="none" strike="noStrike">
                          <a:solidFill>
                            <a:srgbClr val="000000"/>
                          </a:solidFill>
                          <a:effectLst/>
                          <a:latin typeface="Perpetua" panose="02020502060401020303" pitchFamily="18" charset="0"/>
                        </a:rPr>
                        <a:t>456</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panose="02020502060401020303" pitchFamily="18" charset="0"/>
                        </a:rPr>
                        <a:t>Jennifer</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panose="02020502060401020303" pitchFamily="18" charset="0"/>
                        </a:rPr>
                        <a:t>Farley</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panose="02020502060401020303" pitchFamily="18" charset="0"/>
                        </a:rPr>
                        <a:t>732-403-1659</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292351">
                <a:tc>
                  <a:txBody>
                    <a:bodyPr/>
                    <a:lstStyle/>
                    <a:p>
                      <a:pPr algn="l" rtl="0" fontAlgn="ctr"/>
                      <a:r>
                        <a:rPr lang="en-US" sz="1700" b="0" i="0" u="none" strike="noStrike">
                          <a:solidFill>
                            <a:srgbClr val="000000"/>
                          </a:solidFill>
                          <a:effectLst/>
                          <a:latin typeface="Perpetua" panose="02020502060401020303" pitchFamily="18" charset="0"/>
                        </a:rPr>
                        <a:t>456</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panose="02020502060401020303" pitchFamily="18" charset="0"/>
                        </a:rPr>
                        <a:t>Jennifer</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panose="02020502060401020303" pitchFamily="18" charset="0"/>
                        </a:rPr>
                        <a:t>Farley</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panose="02020502060401020303" pitchFamily="18" charset="0"/>
                        </a:rPr>
                        <a:t>732-403-1234</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292351">
                <a:tc>
                  <a:txBody>
                    <a:bodyPr/>
                    <a:lstStyle/>
                    <a:p>
                      <a:pPr algn="l" rtl="0" fontAlgn="ctr"/>
                      <a:r>
                        <a:rPr lang="en-US" sz="1700" b="0" i="0" u="none" strike="noStrike">
                          <a:solidFill>
                            <a:srgbClr val="000000"/>
                          </a:solidFill>
                          <a:effectLst/>
                          <a:latin typeface="Perpetua" panose="02020502060401020303" pitchFamily="18" charset="0"/>
                        </a:rPr>
                        <a:t>789</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panose="02020502060401020303" pitchFamily="18" charset="0"/>
                        </a:rPr>
                        <a:t>Michael</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a:solidFill>
                            <a:srgbClr val="000000"/>
                          </a:solidFill>
                          <a:effectLst/>
                          <a:latin typeface="Perpetua" panose="02020502060401020303" pitchFamily="18" charset="0"/>
                        </a:rPr>
                        <a:t>Sorrentino</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700" b="0" i="0" u="none" strike="noStrike" dirty="0">
                          <a:solidFill>
                            <a:srgbClr val="000000"/>
                          </a:solidFill>
                          <a:effectLst/>
                          <a:latin typeface="Perpetua" panose="02020502060401020303" pitchFamily="18" charset="0"/>
                        </a:rPr>
                        <a:t>732-808-9633</a:t>
                      </a:r>
                    </a:p>
                  </a:txBody>
                  <a:tcPr marL="79732" marR="8859" marT="8859"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bl>
          </a:graphicData>
        </a:graphic>
      </p:graphicFrame>
    </p:spTree>
    <p:extLst>
      <p:ext uri="{BB962C8B-B14F-4D97-AF65-F5344CB8AC3E}">
        <p14:creationId xmlns:p14="http://schemas.microsoft.com/office/powerpoint/2010/main" val="9467734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Also In 1NF (better)</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319270028"/>
              </p:ext>
            </p:extLst>
          </p:nvPr>
        </p:nvGraphicFramePr>
        <p:xfrm>
          <a:off x="1447800" y="1905000"/>
          <a:ext cx="5816600" cy="1257300"/>
        </p:xfrm>
        <a:graphic>
          <a:graphicData uri="http://schemas.openxmlformats.org/drawingml/2006/table">
            <a:tbl>
              <a:tblPr/>
              <a:tblGrid>
                <a:gridCol w="1550882"/>
                <a:gridCol w="1969525"/>
                <a:gridCol w="2296193"/>
              </a:tblGrid>
              <a:tr h="314325">
                <a:tc>
                  <a:txBody>
                    <a:bodyPr/>
                    <a:lstStyle/>
                    <a:p>
                      <a:pPr algn="ctr" rtl="0" fontAlgn="ctr"/>
                      <a:r>
                        <a:rPr lang="en-US" sz="1800" b="0" i="0" u="none" strike="noStrike">
                          <a:solidFill>
                            <a:srgbClr val="000000"/>
                          </a:solidFill>
                          <a:effectLst/>
                          <a:latin typeface="Perpetua" panose="02020502060401020303" pitchFamily="18" charset="0"/>
                        </a:rPr>
                        <a:t>ID</a:t>
                      </a:r>
                    </a:p>
                  </a:txBody>
                  <a:tcPr marL="95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FFF00"/>
                    </a:solidFill>
                  </a:tcPr>
                </a:tc>
                <a:tc>
                  <a:txBody>
                    <a:bodyPr/>
                    <a:lstStyle/>
                    <a:p>
                      <a:pPr algn="ctr" rtl="0" fontAlgn="ctr"/>
                      <a:r>
                        <a:rPr lang="en-US" sz="1800" b="0" i="0" u="none" strike="noStrike">
                          <a:solidFill>
                            <a:srgbClr val="000000"/>
                          </a:solidFill>
                          <a:effectLst/>
                          <a:latin typeface="Perpetua" panose="02020502060401020303" pitchFamily="18" charset="0"/>
                        </a:rPr>
                        <a:t>First Name</a:t>
                      </a:r>
                    </a:p>
                  </a:txBody>
                  <a:tcPr marL="95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FFF00"/>
                    </a:solidFill>
                  </a:tcPr>
                </a:tc>
                <a:tc>
                  <a:txBody>
                    <a:bodyPr/>
                    <a:lstStyle/>
                    <a:p>
                      <a:pPr algn="ctr" rtl="0" fontAlgn="ctr"/>
                      <a:r>
                        <a:rPr lang="en-US" sz="1800" b="0" i="0" u="none" strike="noStrike">
                          <a:solidFill>
                            <a:srgbClr val="000000"/>
                          </a:solidFill>
                          <a:effectLst/>
                          <a:latin typeface="Perpetua" panose="02020502060401020303" pitchFamily="18" charset="0"/>
                        </a:rPr>
                        <a:t>Last Name</a:t>
                      </a:r>
                    </a:p>
                  </a:txBody>
                  <a:tcPr marL="95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FFF00"/>
                    </a:solidFill>
                  </a:tcPr>
                </a:tc>
              </a:tr>
              <a:tr h="314325">
                <a:tc>
                  <a:txBody>
                    <a:bodyPr/>
                    <a:lstStyle/>
                    <a:p>
                      <a:pPr algn="l" rtl="0" fontAlgn="ctr"/>
                      <a:r>
                        <a:rPr lang="en-US" sz="1800" b="0" i="0" u="none" strike="noStrike">
                          <a:solidFill>
                            <a:srgbClr val="000000"/>
                          </a:solidFill>
                          <a:effectLst/>
                          <a:latin typeface="Perpetua" panose="02020502060401020303" pitchFamily="18" charset="0"/>
                        </a:rPr>
                        <a:t>123</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panose="02020502060401020303" pitchFamily="18" charset="0"/>
                        </a:rPr>
                        <a:t>Nicole</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panose="02020502060401020303" pitchFamily="18" charset="0"/>
                        </a:rPr>
                        <a:t>Polizzi</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314325">
                <a:tc>
                  <a:txBody>
                    <a:bodyPr/>
                    <a:lstStyle/>
                    <a:p>
                      <a:pPr algn="l" rtl="0" fontAlgn="ctr"/>
                      <a:r>
                        <a:rPr lang="en-US" sz="1800" b="0" i="0" u="none" strike="noStrike">
                          <a:solidFill>
                            <a:srgbClr val="000000"/>
                          </a:solidFill>
                          <a:effectLst/>
                          <a:latin typeface="Perpetua" panose="02020502060401020303" pitchFamily="18" charset="0"/>
                        </a:rPr>
                        <a:t>456</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panose="02020502060401020303" pitchFamily="18" charset="0"/>
                        </a:rPr>
                        <a:t>Jennifer</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panose="02020502060401020303" pitchFamily="18" charset="0"/>
                        </a:rPr>
                        <a:t>Farley</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314325">
                <a:tc>
                  <a:txBody>
                    <a:bodyPr/>
                    <a:lstStyle/>
                    <a:p>
                      <a:pPr algn="l" rtl="0" fontAlgn="ctr"/>
                      <a:r>
                        <a:rPr lang="en-US" sz="1800" b="0" i="0" u="none" strike="noStrike">
                          <a:solidFill>
                            <a:srgbClr val="000000"/>
                          </a:solidFill>
                          <a:effectLst/>
                          <a:latin typeface="Perpetua" panose="02020502060401020303" pitchFamily="18" charset="0"/>
                        </a:rPr>
                        <a:t>789</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panose="02020502060401020303" pitchFamily="18" charset="0"/>
                        </a:rPr>
                        <a:t>Michael</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dirty="0" err="1">
                          <a:solidFill>
                            <a:srgbClr val="000000"/>
                          </a:solidFill>
                          <a:effectLst/>
                          <a:latin typeface="Perpetua" panose="02020502060401020303" pitchFamily="18" charset="0"/>
                        </a:rPr>
                        <a:t>Sorrentino</a:t>
                      </a:r>
                      <a:endParaRPr lang="en-US" sz="1800" b="0" i="0" u="none" strike="noStrike" dirty="0">
                        <a:solidFill>
                          <a:srgbClr val="000000"/>
                        </a:solidFill>
                        <a:effectLst/>
                        <a:latin typeface="Perpetua" panose="02020502060401020303" pitchFamily="18" charset="0"/>
                      </a:endParaRP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466375950"/>
              </p:ext>
            </p:extLst>
          </p:nvPr>
        </p:nvGraphicFramePr>
        <p:xfrm>
          <a:off x="2438400" y="3810000"/>
          <a:ext cx="3517900" cy="1571625"/>
        </p:xfrm>
        <a:graphic>
          <a:graphicData uri="http://schemas.openxmlformats.org/drawingml/2006/table">
            <a:tbl>
              <a:tblPr/>
              <a:tblGrid>
                <a:gridCol w="1549778"/>
                <a:gridCol w="1968122"/>
              </a:tblGrid>
              <a:tr h="314325">
                <a:tc>
                  <a:txBody>
                    <a:bodyPr/>
                    <a:lstStyle/>
                    <a:p>
                      <a:pPr algn="ctr" rtl="0" fontAlgn="ctr"/>
                      <a:r>
                        <a:rPr lang="en-US" sz="1800" b="0" i="0" u="none" strike="noStrike">
                          <a:solidFill>
                            <a:srgbClr val="000000"/>
                          </a:solidFill>
                          <a:effectLst/>
                          <a:latin typeface="Perpetua" panose="02020502060401020303" pitchFamily="18" charset="0"/>
                        </a:rPr>
                        <a:t>ID</a:t>
                      </a:r>
                    </a:p>
                  </a:txBody>
                  <a:tcPr marL="95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FFF00"/>
                    </a:solidFill>
                  </a:tcPr>
                </a:tc>
                <a:tc>
                  <a:txBody>
                    <a:bodyPr/>
                    <a:lstStyle/>
                    <a:p>
                      <a:pPr algn="ctr" rtl="0" fontAlgn="ctr"/>
                      <a:r>
                        <a:rPr lang="en-US" sz="1800" b="0" i="0" u="none" strike="noStrike">
                          <a:solidFill>
                            <a:srgbClr val="000000"/>
                          </a:solidFill>
                          <a:effectLst/>
                          <a:latin typeface="Perpetua" panose="02020502060401020303" pitchFamily="18" charset="0"/>
                        </a:rPr>
                        <a:t>Telephone Number</a:t>
                      </a:r>
                    </a:p>
                  </a:txBody>
                  <a:tcPr marL="95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FFF00"/>
                    </a:solidFill>
                  </a:tcPr>
                </a:tc>
              </a:tr>
              <a:tr h="314325">
                <a:tc>
                  <a:txBody>
                    <a:bodyPr/>
                    <a:lstStyle/>
                    <a:p>
                      <a:pPr algn="l" rtl="0" fontAlgn="ctr"/>
                      <a:r>
                        <a:rPr lang="en-US" sz="1800" b="0" i="0" u="none" strike="noStrike">
                          <a:solidFill>
                            <a:srgbClr val="000000"/>
                          </a:solidFill>
                          <a:effectLst/>
                          <a:latin typeface="Perpetua" panose="02020502060401020303" pitchFamily="18" charset="0"/>
                        </a:rPr>
                        <a:t>123</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panose="02020502060401020303" pitchFamily="18" charset="0"/>
                        </a:rPr>
                        <a:t>732-861-2025</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314325">
                <a:tc>
                  <a:txBody>
                    <a:bodyPr/>
                    <a:lstStyle/>
                    <a:p>
                      <a:pPr algn="l" rtl="0" fontAlgn="ctr"/>
                      <a:r>
                        <a:rPr lang="en-US" sz="1800" b="0" i="0" u="none" strike="noStrike">
                          <a:solidFill>
                            <a:srgbClr val="000000"/>
                          </a:solidFill>
                          <a:effectLst/>
                          <a:latin typeface="Perpetua" panose="02020502060401020303" pitchFamily="18" charset="0"/>
                        </a:rPr>
                        <a:t>456</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panose="02020502060401020303" pitchFamily="18" charset="0"/>
                        </a:rPr>
                        <a:t>732-403-1659</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314325">
                <a:tc>
                  <a:txBody>
                    <a:bodyPr/>
                    <a:lstStyle/>
                    <a:p>
                      <a:pPr algn="l" rtl="0" fontAlgn="ctr"/>
                      <a:r>
                        <a:rPr lang="en-US" sz="1800" b="0" i="0" u="none" strike="noStrike">
                          <a:solidFill>
                            <a:srgbClr val="000000"/>
                          </a:solidFill>
                          <a:effectLst/>
                          <a:latin typeface="Perpetua" panose="02020502060401020303" pitchFamily="18" charset="0"/>
                        </a:rPr>
                        <a:t>456</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a:solidFill>
                            <a:srgbClr val="000000"/>
                          </a:solidFill>
                          <a:effectLst/>
                          <a:latin typeface="Perpetua" panose="02020502060401020303" pitchFamily="18" charset="0"/>
                        </a:rPr>
                        <a:t>732-403-1234</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r h="314325">
                <a:tc>
                  <a:txBody>
                    <a:bodyPr/>
                    <a:lstStyle/>
                    <a:p>
                      <a:pPr algn="l" rtl="0" fontAlgn="ctr"/>
                      <a:r>
                        <a:rPr lang="en-US" sz="1800" b="0" i="0" u="none" strike="noStrike">
                          <a:solidFill>
                            <a:srgbClr val="000000"/>
                          </a:solidFill>
                          <a:effectLst/>
                          <a:latin typeface="Perpetua" panose="02020502060401020303" pitchFamily="18" charset="0"/>
                        </a:rPr>
                        <a:t>789</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c>
                  <a:txBody>
                    <a:bodyPr/>
                    <a:lstStyle/>
                    <a:p>
                      <a:pPr algn="l" rtl="0" fontAlgn="ctr"/>
                      <a:r>
                        <a:rPr lang="en-US" sz="1800" b="0" i="0" u="none" strike="noStrike" dirty="0">
                          <a:solidFill>
                            <a:srgbClr val="000000"/>
                          </a:solidFill>
                          <a:effectLst/>
                          <a:latin typeface="Perpetua" panose="02020502060401020303" pitchFamily="18" charset="0"/>
                        </a:rPr>
                        <a:t>732-808-9633</a:t>
                      </a:r>
                    </a:p>
                  </a:txBody>
                  <a:tcPr marL="85725" marR="9525" marT="9525" marB="0" anchor="ctr">
                    <a:lnL w="6350" cap="flat" cmpd="sng" algn="ctr">
                      <a:solidFill>
                        <a:srgbClr val="AAAAAA"/>
                      </a:solidFill>
                      <a:prstDash val="solid"/>
                      <a:round/>
                      <a:headEnd type="none" w="med" len="med"/>
                      <a:tailEnd type="none" w="med" len="med"/>
                    </a:lnL>
                    <a:lnR w="6350" cap="flat" cmpd="sng" algn="ctr">
                      <a:solidFill>
                        <a:srgbClr val="AAAAAA"/>
                      </a:solidFill>
                      <a:prstDash val="solid"/>
                      <a:round/>
                      <a:headEnd type="none" w="med" len="med"/>
                      <a:tailEnd type="none" w="med" len="med"/>
                    </a:lnR>
                    <a:lnT w="6350" cap="flat" cmpd="sng" algn="ctr">
                      <a:solidFill>
                        <a:srgbClr val="AAAAAA"/>
                      </a:solidFill>
                      <a:prstDash val="solid"/>
                      <a:round/>
                      <a:headEnd type="none" w="med" len="med"/>
                      <a:tailEnd type="none" w="med" len="med"/>
                    </a:lnT>
                    <a:lnB w="6350" cap="flat" cmpd="sng" algn="ctr">
                      <a:solidFill>
                        <a:srgbClr val="AAAAAA"/>
                      </a:solidFill>
                      <a:prstDash val="solid"/>
                      <a:round/>
                      <a:headEnd type="none" w="med" len="med"/>
                      <a:tailEnd type="none" w="med" len="med"/>
                    </a:lnB>
                    <a:solidFill>
                      <a:srgbClr val="F9F9F9"/>
                    </a:solidFill>
                  </a:tcPr>
                </a:tc>
              </a:tr>
            </a:tbl>
          </a:graphicData>
        </a:graphic>
      </p:graphicFrame>
    </p:spTree>
    <p:extLst>
      <p:ext uri="{BB962C8B-B14F-4D97-AF65-F5344CB8AC3E}">
        <p14:creationId xmlns:p14="http://schemas.microsoft.com/office/powerpoint/2010/main" val="3353973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867</TotalTime>
  <Words>631</Words>
  <Application>Microsoft Office PowerPoint</Application>
  <PresentationFormat>On-screen Show (4:3)</PresentationFormat>
  <Paragraphs>344</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Franklin Gothic Book</vt:lpstr>
      <vt:lpstr>Perpetua</vt:lpstr>
      <vt:lpstr>Symbol</vt:lpstr>
      <vt:lpstr>Wingdings</vt:lpstr>
      <vt:lpstr>Wingdings 2</vt:lpstr>
      <vt:lpstr>Equity</vt:lpstr>
      <vt:lpstr>Normal Form</vt:lpstr>
      <vt:lpstr>Normalization</vt:lpstr>
      <vt:lpstr>Boyce and Codd</vt:lpstr>
      <vt:lpstr>Boyce and Codd</vt:lpstr>
      <vt:lpstr>Definitions</vt:lpstr>
      <vt:lpstr>1st normal form (Codd)</vt:lpstr>
      <vt:lpstr>Not in 1NF (Jennifer has 2 phones)</vt:lpstr>
      <vt:lpstr>In 1NF</vt:lpstr>
      <vt:lpstr>Also In 1NF (better)</vt:lpstr>
      <vt:lpstr>2nd Formal Form (Codd 1971)</vt:lpstr>
      <vt:lpstr>Not 2nd NF</vt:lpstr>
      <vt:lpstr>In 2NF</vt:lpstr>
      <vt:lpstr>Not in 2nd NF</vt:lpstr>
      <vt:lpstr>In 2nd NF</vt:lpstr>
      <vt:lpstr>3nd NF</vt:lpstr>
      <vt:lpstr>3rd Normal Form</vt:lpstr>
      <vt:lpstr>Not in 3NF  (ActorDOB)</vt:lpstr>
      <vt:lpstr>In 3NF</vt:lpstr>
      <vt:lpstr>Boyce-Codd Normal Form</vt:lpstr>
      <vt:lpstr>In 3NF but not BCNF</vt:lpstr>
      <vt:lpstr>In 3NF but not BCNF</vt:lpstr>
      <vt:lpstr>Boyce-Codd Normal Form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QuickSort</dc:title>
  <dc:creator>bill HP</dc:creator>
  <cp:lastModifiedBy>Byrne, William</cp:lastModifiedBy>
  <cp:revision>36</cp:revision>
  <dcterms:created xsi:type="dcterms:W3CDTF">2006-08-16T00:00:00Z</dcterms:created>
  <dcterms:modified xsi:type="dcterms:W3CDTF">2015-04-26T17:44:47Z</dcterms:modified>
</cp:coreProperties>
</file>