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57" r:id="rId3"/>
    <p:sldId id="259" r:id="rId4"/>
    <p:sldId id="260" r:id="rId5"/>
    <p:sldId id="258" r:id="rId6"/>
    <p:sldId id="261" r:id="rId7"/>
    <p:sldId id="262" r:id="rId8"/>
    <p:sldId id="264" r:id="rId9"/>
    <p:sldId id="263" r:id="rId10"/>
    <p:sldId id="265" r:id="rId11"/>
    <p:sldId id="266" r:id="rId12"/>
    <p:sldId id="267" r:id="rId13"/>
    <p:sldId id="268" r:id="rId14"/>
    <p:sldId id="269" r:id="rId15"/>
    <p:sldId id="270" r:id="rId16"/>
    <p:sldId id="273" r:id="rId17"/>
    <p:sldId id="274" r:id="rId18"/>
    <p:sldId id="275" r:id="rId19"/>
    <p:sldId id="272" r:id="rId20"/>
    <p:sldId id="271"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B621C-C7E4-4562-96EF-066EA1F6AEA1}" type="datetimeFigureOut">
              <a:rPr lang="en-US" smtClean="0"/>
              <a:t>5/26/2016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26DF0-F8E1-4154-8166-65276424EE82}" type="slidenum">
              <a:rPr lang="en-US" smtClean="0"/>
              <a:t>‹#›</a:t>
            </a:fld>
            <a:endParaRPr lang="en-US"/>
          </a:p>
        </p:txBody>
      </p:sp>
    </p:spTree>
    <p:extLst>
      <p:ext uri="{BB962C8B-B14F-4D97-AF65-F5344CB8AC3E}">
        <p14:creationId xmlns:p14="http://schemas.microsoft.com/office/powerpoint/2010/main" val="36230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9BAE2D8E-7F41-402C-9B1C-FCCD14E7471E}" type="datetime1">
              <a:rPr lang="en-US" smtClean="0"/>
              <a:t>5/26/2016</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6862F1-50A8-4AD2-AA35-EFCDF23AA0E8}" type="datetime1">
              <a:rPr lang="en-US" smtClean="0"/>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712361-79A4-4ED8-B790-FAB985BE14B4}" type="datetime1">
              <a:rPr lang="en-US" smtClean="0"/>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94E941-514A-40D8-803D-038FE23A08F5}" type="datetime1">
              <a:rPr lang="en-US" smtClean="0"/>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0CF18-80A2-48C0-9C6D-ABBB9B439F1C}" type="datetime1">
              <a:rPr lang="en-US" smtClean="0"/>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5030AF5-AF37-44EB-96BA-FDD338BEC9EB}" type="datetime1">
              <a:rPr lang="en-US" smtClean="0"/>
              <a:t>5/26/2016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35814B7-8671-4546-9B03-EBAA44D07340}" type="datetime1">
              <a:rPr lang="en-US" smtClean="0"/>
              <a:t>5/26/2016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871EDA-99F7-43BB-B06A-498C17B24AAC}" type="datetime1">
              <a:rPr lang="en-US" smtClean="0"/>
              <a:t>5/26/2016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1198C-5683-461C-B785-B462C0427B83}" type="datetime1">
              <a:rPr lang="en-US" smtClean="0"/>
              <a:t>5/26/2016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12623A1-3A4B-495D-AD6A-1D33C01531AA}" type="datetime1">
              <a:rPr lang="en-US" smtClean="0"/>
              <a:t>5/26/2016</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2DE95CD6-4ED8-4F0D-BA9E-54DE5C3683D0}" type="datetime1">
              <a:rPr lang="en-US" smtClean="0"/>
              <a:t>5/26/2016</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076409B3-FC3C-4CCF-AE80-E81DB99F3793}" type="datetime1">
              <a:rPr lang="en-US" smtClean="0"/>
              <a:t>5/26/2016</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0"/>
            <a:ext cx="7162800" cy="2286000"/>
          </a:xfrm>
        </p:spPr>
        <p:txBody>
          <a:bodyPr>
            <a:normAutofit/>
          </a:bodyPr>
          <a:lstStyle/>
          <a:p>
            <a:r>
              <a:rPr lang="en-US" dirty="0" smtClean="0"/>
              <a:t>Binary, Decimal and Hexadecimal Numbers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764358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Numbering System</a:t>
            </a:r>
            <a:endParaRPr lang="en-US" dirty="0"/>
          </a:p>
        </p:txBody>
      </p:sp>
      <p:sp>
        <p:nvSpPr>
          <p:cNvPr id="3" name="Content Placeholder 2"/>
          <p:cNvSpPr>
            <a:spLocks noGrp="1"/>
          </p:cNvSpPr>
          <p:nvPr>
            <p:ph idx="1"/>
          </p:nvPr>
        </p:nvSpPr>
        <p:spPr/>
        <p:txBody>
          <a:bodyPr/>
          <a:lstStyle/>
          <a:p>
            <a:r>
              <a:rPr lang="en-US" dirty="0" smtClean="0"/>
              <a:t>Radix based system with Radix = 2</a:t>
            </a:r>
          </a:p>
          <a:p>
            <a:r>
              <a:rPr lang="en-US" dirty="0" smtClean="0"/>
              <a:t>The 2 Symbols are = { 0, 1}</a:t>
            </a:r>
          </a:p>
          <a:p>
            <a:r>
              <a:rPr lang="en-US" dirty="0" smtClean="0"/>
              <a:t>Order = { 0 &lt; 1 }</a:t>
            </a:r>
          </a:p>
          <a:p>
            <a:pPr marL="0" indent="0">
              <a:buNone/>
            </a:pPr>
            <a:endParaRPr lang="en-US" dirty="0" smtClean="0"/>
          </a:p>
          <a:p>
            <a:pPr marL="0" indent="0">
              <a:buNone/>
            </a:pPr>
            <a:r>
              <a:rPr lang="en-US" dirty="0" smtClean="0"/>
              <a:t>Advantage: low number of symbols to memorize</a:t>
            </a:r>
          </a:p>
          <a:p>
            <a:pPr marL="0" indent="0">
              <a:buNone/>
            </a:pPr>
            <a:r>
              <a:rPr lang="en-US" dirty="0" smtClean="0"/>
              <a:t>Disadvantage : numbers take up a lot of space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487333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in Binary</a:t>
            </a:r>
            <a:endParaRPr lang="en-US" dirty="0"/>
          </a:p>
        </p:txBody>
      </p:sp>
      <p:sp>
        <p:nvSpPr>
          <p:cNvPr id="3" name="Content Placeholder 2"/>
          <p:cNvSpPr>
            <a:spLocks noGrp="1"/>
          </p:cNvSpPr>
          <p:nvPr>
            <p:ph idx="1"/>
          </p:nvPr>
        </p:nvSpPr>
        <p:spPr>
          <a:xfrm>
            <a:off x="3962400" y="2119257"/>
            <a:ext cx="3697045" cy="3603812"/>
          </a:xfrm>
        </p:spPr>
        <p:txBody>
          <a:bodyPr>
            <a:normAutofit fontScale="92500" lnSpcReduction="10000"/>
          </a:bodyPr>
          <a:lstStyle/>
          <a:p>
            <a:pPr marL="0" indent="0">
              <a:buNone/>
            </a:pPr>
            <a:r>
              <a:rPr lang="en-US" dirty="0" smtClean="0"/>
              <a:t>      0</a:t>
            </a:r>
          </a:p>
          <a:p>
            <a:pPr marL="0" indent="0">
              <a:buNone/>
            </a:pPr>
            <a:r>
              <a:rPr lang="en-US" dirty="0" smtClean="0"/>
              <a:t>      1</a:t>
            </a:r>
          </a:p>
          <a:p>
            <a:pPr marL="0" indent="0">
              <a:buNone/>
            </a:pPr>
            <a:r>
              <a:rPr lang="en-US" dirty="0" smtClean="0"/>
              <a:t>    10</a:t>
            </a:r>
          </a:p>
          <a:p>
            <a:pPr marL="0" indent="0">
              <a:buNone/>
            </a:pPr>
            <a:r>
              <a:rPr lang="en-US" dirty="0" smtClean="0"/>
              <a:t>    11</a:t>
            </a:r>
          </a:p>
          <a:p>
            <a:pPr marL="0" indent="0">
              <a:buNone/>
            </a:pPr>
            <a:r>
              <a:rPr lang="en-US" dirty="0" smtClean="0"/>
              <a:t>  100</a:t>
            </a:r>
          </a:p>
          <a:p>
            <a:pPr marL="0" indent="0">
              <a:buNone/>
            </a:pPr>
            <a:r>
              <a:rPr lang="en-US" dirty="0" smtClean="0"/>
              <a:t>  101</a:t>
            </a:r>
          </a:p>
          <a:p>
            <a:pPr marL="0" indent="0">
              <a:buNone/>
            </a:pPr>
            <a:r>
              <a:rPr lang="en-US" dirty="0" smtClean="0"/>
              <a:t>  110</a:t>
            </a:r>
          </a:p>
          <a:p>
            <a:pPr marL="0" indent="0">
              <a:buNone/>
            </a:pPr>
            <a:r>
              <a:rPr lang="en-US" dirty="0" smtClean="0"/>
              <a:t>  111</a:t>
            </a:r>
          </a:p>
          <a:p>
            <a:pPr marL="0" indent="0">
              <a:buNone/>
            </a:pPr>
            <a:r>
              <a:rPr lang="en-US" dirty="0" smtClean="0"/>
              <a:t>1000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263023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in Binary</a:t>
            </a:r>
            <a:endParaRPr lang="en-US" dirty="0"/>
          </a:p>
        </p:txBody>
      </p:sp>
      <p:sp>
        <p:nvSpPr>
          <p:cNvPr id="3" name="Content Placeholder 2"/>
          <p:cNvSpPr>
            <a:spLocks noGrp="1"/>
          </p:cNvSpPr>
          <p:nvPr>
            <p:ph idx="1"/>
          </p:nvPr>
        </p:nvSpPr>
        <p:spPr/>
        <p:txBody>
          <a:bodyPr/>
          <a:lstStyle/>
          <a:p>
            <a:pPr marL="0" indent="0">
              <a:buNone/>
            </a:pPr>
            <a:r>
              <a:rPr lang="en-US" dirty="0" smtClean="0"/>
              <a:t>Question:</a:t>
            </a:r>
          </a:p>
          <a:p>
            <a:pPr marL="0" indent="0">
              <a:buNone/>
            </a:pPr>
            <a:r>
              <a:rPr lang="en-US" dirty="0" smtClean="0"/>
              <a:t>    What binary number comes after 1011011?</a:t>
            </a:r>
          </a:p>
          <a:p>
            <a:pPr marL="0" indent="0">
              <a:buNone/>
            </a:pPr>
            <a:r>
              <a:rPr lang="en-US" dirty="0" smtClean="0"/>
              <a:t> </a:t>
            </a:r>
          </a:p>
          <a:p>
            <a:pPr marL="0" indent="0">
              <a:buNone/>
            </a:pPr>
            <a:r>
              <a:rPr lang="en-US" dirty="0" smtClean="0">
                <a:solidFill>
                  <a:srgbClr val="FF0000"/>
                </a:solidFill>
              </a:rPr>
              <a:t>Answer: </a:t>
            </a:r>
          </a:p>
          <a:p>
            <a:pPr marL="0" indent="0">
              <a:buNone/>
            </a:pPr>
            <a:r>
              <a:rPr lang="en-US" dirty="0">
                <a:solidFill>
                  <a:srgbClr val="FF0000"/>
                </a:solidFill>
              </a:rPr>
              <a:t>	</a:t>
            </a:r>
            <a:r>
              <a:rPr lang="en-US" dirty="0" smtClean="0">
                <a:solidFill>
                  <a:srgbClr val="FF0000"/>
                </a:solidFill>
              </a:rPr>
              <a:t>1011100</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965801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Hexadecimal Numbering System</a:t>
            </a:r>
            <a:endParaRPr lang="en-US" dirty="0"/>
          </a:p>
        </p:txBody>
      </p:sp>
      <p:sp>
        <p:nvSpPr>
          <p:cNvPr id="3" name="Content Placeholder 2"/>
          <p:cNvSpPr>
            <a:spLocks noGrp="1"/>
          </p:cNvSpPr>
          <p:nvPr>
            <p:ph idx="1"/>
          </p:nvPr>
        </p:nvSpPr>
        <p:spPr/>
        <p:txBody>
          <a:bodyPr/>
          <a:lstStyle/>
          <a:p>
            <a:pPr marL="0" indent="0">
              <a:buNone/>
            </a:pPr>
            <a:r>
              <a:rPr lang="en-US" dirty="0"/>
              <a:t>Radix based system with Radix = </a:t>
            </a:r>
            <a:r>
              <a:rPr lang="en-US" dirty="0" smtClean="0"/>
              <a:t>16</a:t>
            </a:r>
            <a:endParaRPr lang="en-US" dirty="0"/>
          </a:p>
          <a:p>
            <a:pPr marL="0" indent="0">
              <a:buNone/>
            </a:pPr>
            <a:r>
              <a:rPr lang="en-US" dirty="0"/>
              <a:t>The </a:t>
            </a:r>
            <a:r>
              <a:rPr lang="en-US" dirty="0" smtClean="0"/>
              <a:t>16 Symbols and their order is: </a:t>
            </a:r>
          </a:p>
          <a:p>
            <a:pPr marL="0" indent="0">
              <a:buNone/>
            </a:pPr>
            <a:r>
              <a:rPr lang="en-US" dirty="0" smtClean="0"/>
              <a:t>{ 0&lt;1&lt;2&lt;3&lt;4&lt;5&lt;6&lt;7&lt;8&lt;9&lt;A&lt;B&lt;C&lt;D&lt;E&lt;F }</a:t>
            </a:r>
            <a:endParaRPr lang="en-US" dirty="0"/>
          </a:p>
          <a:p>
            <a:pPr marL="0" indent="0">
              <a:buNone/>
            </a:pPr>
            <a:endParaRPr lang="en-US" dirty="0"/>
          </a:p>
          <a:p>
            <a:pPr marL="0" indent="0">
              <a:buNone/>
            </a:pPr>
            <a:r>
              <a:rPr lang="en-US" dirty="0"/>
              <a:t>Advantage: </a:t>
            </a:r>
            <a:r>
              <a:rPr lang="en-US" dirty="0" smtClean="0"/>
              <a:t>takes up less space </a:t>
            </a:r>
            <a:endParaRPr lang="en-US" dirty="0"/>
          </a:p>
          <a:p>
            <a:pPr marL="0" indent="0">
              <a:buNone/>
            </a:pPr>
            <a:endParaRPr lang="en-US" dirty="0" smtClean="0"/>
          </a:p>
          <a:p>
            <a:pPr marL="0" indent="0">
              <a:buNone/>
            </a:pPr>
            <a:r>
              <a:rPr lang="en-US" dirty="0" smtClean="0"/>
              <a:t>Disadvantage </a:t>
            </a:r>
            <a:r>
              <a:rPr lang="en-US" dirty="0"/>
              <a:t>: </a:t>
            </a:r>
            <a:r>
              <a:rPr lang="en-US" dirty="0" smtClean="0"/>
              <a:t>more symbols than 10 to memorize</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27443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in Hexadecimal</a:t>
            </a:r>
            <a:endParaRPr lang="en-US" dirty="0"/>
          </a:p>
        </p:txBody>
      </p:sp>
      <p:sp>
        <p:nvSpPr>
          <p:cNvPr id="3" name="Content Placeholder 2"/>
          <p:cNvSpPr>
            <a:spLocks noGrp="1"/>
          </p:cNvSpPr>
          <p:nvPr>
            <p:ph idx="1"/>
          </p:nvPr>
        </p:nvSpPr>
        <p:spPr>
          <a:xfrm>
            <a:off x="990600" y="2119257"/>
            <a:ext cx="7010400" cy="3603812"/>
          </a:xfrm>
        </p:spPr>
        <p:txBody>
          <a:bodyPr/>
          <a:lstStyle/>
          <a:p>
            <a:pPr marL="0" indent="0">
              <a:buNone/>
            </a:pPr>
            <a:r>
              <a:rPr lang="en-US" b="1" dirty="0" smtClean="0"/>
              <a:t>0,1,2,3,4,5,6,7,8,9,A,B,C,D,E,F</a:t>
            </a:r>
          </a:p>
          <a:p>
            <a:pPr marL="0" indent="0">
              <a:buNone/>
            </a:pPr>
            <a:endParaRPr lang="en-US" b="1" dirty="0" smtClean="0"/>
          </a:p>
          <a:p>
            <a:pPr marL="0" indent="0">
              <a:buNone/>
            </a:pPr>
            <a:r>
              <a:rPr lang="en-US" b="1" dirty="0" smtClean="0"/>
              <a:t>10,11,12,13,14,15,16,17,18,19,1A,1B,1C,1D,1E,1F</a:t>
            </a:r>
            <a:endParaRPr lang="en-US" b="1" dirty="0"/>
          </a:p>
          <a:p>
            <a:pPr marL="0" indent="0">
              <a:buNone/>
            </a:pPr>
            <a:endParaRPr lang="en-US" b="1" dirty="0" smtClean="0"/>
          </a:p>
          <a:p>
            <a:pPr marL="0" indent="0">
              <a:buNone/>
            </a:pPr>
            <a:r>
              <a:rPr lang="en-US" b="1" dirty="0" smtClean="0"/>
              <a:t>20,21,22,23,24,25,26,27,28,29,2A,2B,2C,2D,2E,2F</a:t>
            </a:r>
            <a:endParaRPr lang="en-US" b="1" dirty="0"/>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07208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in Hex</a:t>
            </a:r>
            <a:endParaRPr lang="en-US" dirty="0"/>
          </a:p>
        </p:txBody>
      </p:sp>
      <p:sp>
        <p:nvSpPr>
          <p:cNvPr id="3" name="Content Placeholder 2"/>
          <p:cNvSpPr>
            <a:spLocks noGrp="1"/>
          </p:cNvSpPr>
          <p:nvPr>
            <p:ph idx="1"/>
          </p:nvPr>
        </p:nvSpPr>
        <p:spPr/>
        <p:txBody>
          <a:bodyPr/>
          <a:lstStyle/>
          <a:p>
            <a:pPr marL="0" indent="0">
              <a:buNone/>
            </a:pPr>
            <a:r>
              <a:rPr lang="en-US" dirty="0" smtClean="0"/>
              <a:t>Question:</a:t>
            </a:r>
          </a:p>
          <a:p>
            <a:pPr marL="0" indent="0">
              <a:buNone/>
            </a:pPr>
            <a:r>
              <a:rPr lang="en-US" dirty="0"/>
              <a:t>	</a:t>
            </a:r>
            <a:r>
              <a:rPr lang="en-US" dirty="0" smtClean="0"/>
              <a:t>What hex number comes after 39F?</a:t>
            </a:r>
          </a:p>
          <a:p>
            <a:pPr marL="0" indent="0">
              <a:buNone/>
            </a:pPr>
            <a:endParaRPr lang="en-US" dirty="0"/>
          </a:p>
          <a:p>
            <a:pPr marL="0" indent="0">
              <a:buNone/>
            </a:pPr>
            <a:r>
              <a:rPr lang="en-US" dirty="0" smtClean="0">
                <a:solidFill>
                  <a:srgbClr val="FF0000"/>
                </a:solidFill>
              </a:rPr>
              <a:t>Answer:</a:t>
            </a:r>
          </a:p>
          <a:p>
            <a:pPr marL="0" indent="0">
              <a:buNone/>
            </a:pPr>
            <a:r>
              <a:rPr lang="en-US" dirty="0">
                <a:solidFill>
                  <a:srgbClr val="FF0000"/>
                </a:solidFill>
              </a:rPr>
              <a:t>	</a:t>
            </a:r>
            <a:r>
              <a:rPr lang="en-US" dirty="0" smtClean="0">
                <a:solidFill>
                  <a:srgbClr val="FF0000"/>
                </a:solidFill>
              </a:rPr>
              <a:t>3A0</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776061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the Binary system?</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Computers run on electricity! </a:t>
            </a:r>
          </a:p>
          <a:p>
            <a:pPr marL="0" indent="0">
              <a:buNone/>
            </a:pPr>
            <a:endParaRPr lang="en-US" dirty="0" smtClean="0"/>
          </a:p>
          <a:p>
            <a:pPr marL="0" indent="0">
              <a:buNone/>
            </a:pPr>
            <a:r>
              <a:rPr lang="en-US" dirty="0" smtClean="0"/>
              <a:t>Electricity is either on or off</a:t>
            </a:r>
          </a:p>
          <a:p>
            <a:pPr marL="0" indent="0">
              <a:buNone/>
            </a:pPr>
            <a:endParaRPr lang="en-US" dirty="0" smtClean="0"/>
          </a:p>
          <a:p>
            <a:pPr marL="0" indent="0">
              <a:buNone/>
            </a:pPr>
            <a:r>
              <a:rPr lang="en-US" dirty="0" smtClean="0"/>
              <a:t>So we need to represent the state of the parts of a computer with a numbering system that has 2 symbols.</a:t>
            </a:r>
          </a:p>
          <a:p>
            <a:pPr marL="0" indent="0">
              <a:buNone/>
            </a:pPr>
            <a:endParaRPr lang="en-US" dirty="0" smtClean="0"/>
          </a:p>
          <a:p>
            <a:pPr marL="0" indent="0">
              <a:buNone/>
            </a:pPr>
            <a:r>
              <a:rPr lang="en-US" dirty="0" smtClean="0"/>
              <a:t>Generally 1 means Electricity is on and 0 means electricity is off</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256197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use the Hexadecimal system?</a:t>
            </a:r>
            <a:endParaRPr lang="en-US" dirty="0"/>
          </a:p>
        </p:txBody>
      </p:sp>
      <p:sp>
        <p:nvSpPr>
          <p:cNvPr id="3" name="Content Placeholder 2"/>
          <p:cNvSpPr>
            <a:spLocks noGrp="1"/>
          </p:cNvSpPr>
          <p:nvPr>
            <p:ph idx="1"/>
          </p:nvPr>
        </p:nvSpPr>
        <p:spPr/>
        <p:txBody>
          <a:bodyPr/>
          <a:lstStyle/>
          <a:p>
            <a:pPr marL="0" indent="0">
              <a:buNone/>
            </a:pPr>
            <a:r>
              <a:rPr lang="en-US" dirty="0" smtClean="0"/>
              <a:t>Binary numbers are too big. Hexadecimal is a numbering system that maps binary to hex numbers and doesn’t require us to memorize too many symbols.</a:t>
            </a:r>
          </a:p>
          <a:p>
            <a:pPr marL="0" indent="0">
              <a:buNone/>
            </a:pPr>
            <a:endParaRPr lang="en-US" dirty="0" smtClean="0"/>
          </a:p>
          <a:p>
            <a:pPr marL="0" indent="0">
              <a:buNone/>
            </a:pPr>
            <a:r>
              <a:rPr lang="en-US" dirty="0" smtClean="0"/>
              <a:t>Every group of 4 binary symbols is exactly 1 hexadecimal symbol.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452558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Binary to Hex</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73918395"/>
              </p:ext>
            </p:extLst>
          </p:nvPr>
        </p:nvGraphicFramePr>
        <p:xfrm>
          <a:off x="2819399" y="1828807"/>
          <a:ext cx="3886201" cy="3581386"/>
        </p:xfrm>
        <a:graphic>
          <a:graphicData uri="http://schemas.openxmlformats.org/drawingml/2006/table">
            <a:tbl>
              <a:tblPr/>
              <a:tblGrid>
                <a:gridCol w="1173193"/>
                <a:gridCol w="1173193"/>
                <a:gridCol w="1539815"/>
              </a:tblGrid>
              <a:tr h="218378">
                <a:tc>
                  <a:txBody>
                    <a:bodyPr/>
                    <a:lstStyle/>
                    <a:p>
                      <a:pPr algn="ctr" fontAlgn="b"/>
                      <a:r>
                        <a:rPr lang="en-US" sz="1100" b="0" i="0" u="none" strike="noStrike">
                          <a:solidFill>
                            <a:srgbClr val="000000"/>
                          </a:solidFill>
                          <a:effectLst/>
                          <a:latin typeface="Calibri"/>
                        </a:rPr>
                        <a:t>Binary</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1100" b="0" i="0" u="none" strike="noStrike">
                          <a:solidFill>
                            <a:srgbClr val="000000"/>
                          </a:solidFill>
                          <a:effectLst/>
                          <a:latin typeface="Calibri"/>
                        </a:rPr>
                        <a:t>Decimal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1100" b="0" i="0" u="none" strike="noStrike">
                          <a:solidFill>
                            <a:srgbClr val="000000"/>
                          </a:solidFill>
                          <a:effectLst/>
                          <a:latin typeface="Calibri"/>
                        </a:rPr>
                        <a:t>Hexadecimal</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209642">
                <a:tc>
                  <a:txBody>
                    <a:bodyPr/>
                    <a:lstStyle/>
                    <a:p>
                      <a:pPr algn="ctr" fontAlgn="b"/>
                      <a:r>
                        <a:rPr lang="en-US" sz="1100" b="0" i="0" u="none" strike="noStrike">
                          <a:solidFill>
                            <a:srgbClr val="000000"/>
                          </a:solidFill>
                          <a:effectLst/>
                          <a:latin typeface="Calibri"/>
                        </a:rPr>
                        <a:t>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100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101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110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1000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1001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1010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A</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1011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B</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1100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C</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1101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1110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E</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378">
                <a:tc>
                  <a:txBody>
                    <a:bodyPr/>
                    <a:lstStyle/>
                    <a:p>
                      <a:pPr algn="ctr" fontAlgn="b"/>
                      <a:r>
                        <a:rPr lang="en-US" sz="1100" b="0" i="0" u="none" strike="noStrike">
                          <a:solidFill>
                            <a:srgbClr val="000000"/>
                          </a:solidFill>
                          <a:effectLst/>
                          <a:latin typeface="Calibri"/>
                        </a:rPr>
                        <a:t>1111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F</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666198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Powers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295400" y="1905000"/>
                <a:ext cx="6705600" cy="3818069"/>
              </a:xfrm>
            </p:spPr>
            <p:txBody>
              <a:bodyPr>
                <a:normAutofit fontScale="92500" lnSpcReduction="10000"/>
              </a:bodyPr>
              <a:lstStyle/>
              <a:p>
                <a:pPr marL="0" indent="0">
                  <a:buNone/>
                </a:pPr>
                <a:r>
                  <a:rPr lang="en-US" dirty="0" smtClean="0"/>
                  <a:t>In decimal:</a:t>
                </a:r>
              </a:p>
              <a:p>
                <a:pPr marL="0" indent="0">
                  <a:buNone/>
                </a:pPr>
                <a:r>
                  <a:rPr lang="en-US" dirty="0" smtClean="0"/>
                  <a:t>                              </a:t>
                </a:r>
                <a14:m>
                  <m:oMath xmlns:m="http://schemas.openxmlformats.org/officeDocument/2006/math">
                    <m:sSup>
                      <m:sSupPr>
                        <m:ctrlPr>
                          <a:rPr lang="en-US" i="1">
                            <a:latin typeface="Cambria Math" panose="02040503050406030204" pitchFamily="18" charset="0"/>
                          </a:rPr>
                        </m:ctrlPr>
                      </m:sSupPr>
                      <m:e>
                        <m:r>
                          <a:rPr lang="en-US" i="1">
                            <a:latin typeface="Cambria Math"/>
                          </a:rPr>
                          <m:t>10</m:t>
                        </m:r>
                      </m:e>
                      <m:sup>
                        <m:r>
                          <a:rPr lang="en-US" b="0" i="1" smtClean="0">
                            <a:latin typeface="Cambria Math"/>
                          </a:rPr>
                          <m:t>1</m:t>
                        </m:r>
                      </m:sup>
                    </m:sSup>
                    <m:r>
                      <a:rPr lang="en-US" i="1">
                        <a:latin typeface="Cambria Math"/>
                      </a:rPr>
                      <m:t>=10</m:t>
                    </m:r>
                  </m:oMath>
                </a14:m>
                <a:endParaRPr lang="en-US" dirty="0" smtClean="0"/>
              </a:p>
              <a:p>
                <a:pPr marL="0" indent="0">
                  <a:buNone/>
                </a:pPr>
                <a:r>
                  <a:rPr lang="en-US" dirty="0"/>
                  <a:t>	</a:t>
                </a:r>
                <a:r>
                  <a:rPr lang="en-US" dirty="0" smtClean="0"/>
                  <a:t>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a:rPr>
                          <m:t>10</m:t>
                        </m:r>
                      </m:e>
                      <m:sup>
                        <m:r>
                          <a:rPr lang="en-US" b="0" i="1" smtClean="0">
                            <a:latin typeface="Cambria Math"/>
                          </a:rPr>
                          <m:t>2</m:t>
                        </m:r>
                      </m:sup>
                    </m:sSup>
                    <m:r>
                      <a:rPr lang="en-US" b="0" i="1" smtClean="0">
                        <a:latin typeface="Cambria Math"/>
                      </a:rPr>
                      <m:t>=100</m:t>
                    </m:r>
                  </m:oMath>
                </a14:m>
                <a:endParaRPr lang="en-US" b="0" i="0" dirty="0" smtClean="0">
                  <a:latin typeface="Cambria Math"/>
                </a:endParaRPr>
              </a:p>
              <a:p>
                <a:pPr marL="0" indent="0">
                  <a:buNone/>
                </a:pPr>
                <a:r>
                  <a:rPr lang="en-US" dirty="0" smtClean="0"/>
                  <a:t>		  </a:t>
                </a:r>
                <a14:m>
                  <m:oMath xmlns:m="http://schemas.openxmlformats.org/officeDocument/2006/math">
                    <m:r>
                      <a:rPr lang="en-US" i="1" smtClean="0">
                        <a:latin typeface="Cambria Math"/>
                      </a:rPr>
                      <m:t> </m:t>
                    </m:r>
                    <m:sSup>
                      <m:sSupPr>
                        <m:ctrlPr>
                          <a:rPr lang="en-US" i="1">
                            <a:latin typeface="Cambria Math" panose="02040503050406030204" pitchFamily="18" charset="0"/>
                          </a:rPr>
                        </m:ctrlPr>
                      </m:sSupPr>
                      <m:e>
                        <m:r>
                          <a:rPr lang="en-US" i="1">
                            <a:latin typeface="Cambria Math"/>
                          </a:rPr>
                          <m:t> 10</m:t>
                        </m:r>
                      </m:e>
                      <m:sup>
                        <m:r>
                          <a:rPr lang="en-US" i="1">
                            <a:latin typeface="Cambria Math"/>
                          </a:rPr>
                          <m:t>3</m:t>
                        </m:r>
                      </m:sup>
                    </m:sSup>
                    <m:r>
                      <a:rPr lang="en-US" b="0" i="1" smtClean="0">
                        <a:latin typeface="Cambria Math"/>
                      </a:rPr>
                      <m:t>  </m:t>
                    </m:r>
                    <m:r>
                      <a:rPr lang="en-US" i="1">
                        <a:latin typeface="Cambria Math"/>
                      </a:rPr>
                      <m:t>=1000 </m:t>
                    </m:r>
                  </m:oMath>
                </a14:m>
                <a:endParaRPr lang="en-US" dirty="0" smtClean="0"/>
              </a:p>
              <a:p>
                <a:pPr marL="0" indent="0">
                  <a:buNone/>
                </a:pPr>
                <a:r>
                  <a:rPr lang="en-US" dirty="0" smtClean="0"/>
                  <a:t>                              </a:t>
                </a:r>
                <a14:m>
                  <m:oMath xmlns:m="http://schemas.openxmlformats.org/officeDocument/2006/math">
                    <m:sSup>
                      <m:sSupPr>
                        <m:ctrlPr>
                          <a:rPr lang="en-US" i="1">
                            <a:latin typeface="Cambria Math" panose="02040503050406030204" pitchFamily="18" charset="0"/>
                          </a:rPr>
                        </m:ctrlPr>
                      </m:sSupPr>
                      <m:e>
                        <m:r>
                          <a:rPr lang="en-US" i="1">
                            <a:latin typeface="Cambria Math"/>
                          </a:rPr>
                          <m:t>10</m:t>
                        </m:r>
                      </m:e>
                      <m:sup>
                        <m:r>
                          <a:rPr lang="en-US" i="1">
                            <a:latin typeface="Cambria Math"/>
                          </a:rPr>
                          <m:t>4</m:t>
                        </m:r>
                      </m:sup>
                    </m:sSup>
                    <m:r>
                      <a:rPr lang="en-US" i="1">
                        <a:latin typeface="Cambria Math"/>
                      </a:rPr>
                      <m:t>=10000</m:t>
                    </m:r>
                  </m:oMath>
                </a14:m>
                <a:endParaRPr lang="en-US" dirty="0" smtClean="0"/>
              </a:p>
              <a:p>
                <a:pPr marL="0" indent="0">
                  <a:buNone/>
                </a:pPr>
                <a:r>
                  <a:rPr lang="en-US" dirty="0" smtClean="0"/>
                  <a:t>In binary:</a:t>
                </a:r>
              </a:p>
              <a:p>
                <a:pPr marL="0" indent="0">
                  <a:buNone/>
                </a:pPr>
                <a:r>
                  <a:rPr lang="en-US" dirty="0"/>
                  <a:t>	 </a:t>
                </a:r>
                <a14:m>
                  <m:oMath xmlns:m="http://schemas.openxmlformats.org/officeDocument/2006/math">
                    <m:sSup>
                      <m:sSupPr>
                        <m:ctrlPr>
                          <a:rPr lang="en-US" i="1">
                            <a:latin typeface="Cambria Math" panose="02040503050406030204" pitchFamily="18" charset="0"/>
                          </a:rPr>
                        </m:ctrlPr>
                      </m:sSupPr>
                      <m:e>
                        <m:r>
                          <a:rPr lang="en-US" i="1">
                            <a:latin typeface="Cambria Math"/>
                          </a:rPr>
                          <m:t>2</m:t>
                        </m:r>
                      </m:e>
                      <m:sup>
                        <m:r>
                          <a:rPr lang="en-US" b="0" i="1" smtClean="0">
                            <a:latin typeface="Cambria Math"/>
                          </a:rPr>
                          <m:t>1</m:t>
                        </m:r>
                      </m:sup>
                    </m:sSup>
                    <m:r>
                      <a:rPr lang="en-US" i="1">
                        <a:latin typeface="Cambria Math"/>
                      </a:rPr>
                      <m:t>=</m:t>
                    </m:r>
                    <m:r>
                      <a:rPr lang="en-US">
                        <a:latin typeface="Cambria Math"/>
                      </a:rPr>
                      <m:t>10</m:t>
                    </m:r>
                    <m:d>
                      <m:dPr>
                        <m:ctrlPr>
                          <a:rPr lang="en-US" i="1">
                            <a:latin typeface="Cambria Math" panose="02040503050406030204" pitchFamily="18" charset="0"/>
                          </a:rPr>
                        </m:ctrlPr>
                      </m:dPr>
                      <m:e>
                        <m:r>
                          <m:rPr>
                            <m:sty m:val="p"/>
                          </m:rPr>
                          <a:rPr lang="en-US">
                            <a:latin typeface="Cambria Math"/>
                          </a:rPr>
                          <m:t>binary</m:t>
                        </m:r>
                      </m:e>
                    </m:d>
                    <m:r>
                      <a:rPr lang="en-US" i="1">
                        <a:latin typeface="Cambria Math"/>
                      </a:rPr>
                      <m:t>    </m:t>
                    </m:r>
                    <m:r>
                      <a:rPr lang="en-US" b="0" i="1" smtClean="0">
                        <a:latin typeface="Cambria Math"/>
                      </a:rPr>
                      <m:t>   </m:t>
                    </m:r>
                    <m:r>
                      <a:rPr lang="en-US" i="1">
                        <a:latin typeface="Cambria Math"/>
                      </a:rPr>
                      <m:t> =</m:t>
                    </m:r>
                    <m:r>
                      <a:rPr lang="en-US" b="0" i="0" smtClean="0">
                        <a:latin typeface="Cambria Math"/>
                      </a:rPr>
                      <m:t>2</m:t>
                    </m:r>
                    <m:d>
                      <m:dPr>
                        <m:ctrlPr>
                          <a:rPr lang="en-US" i="1">
                            <a:latin typeface="Cambria Math" panose="02040503050406030204" pitchFamily="18" charset="0"/>
                          </a:rPr>
                        </m:ctrlPr>
                      </m:dPr>
                      <m:e>
                        <m:r>
                          <m:rPr>
                            <m:sty m:val="p"/>
                          </m:rPr>
                          <a:rPr lang="en-US">
                            <a:latin typeface="Cambria Math"/>
                          </a:rPr>
                          <m:t>decimal</m:t>
                        </m:r>
                      </m:e>
                    </m:d>
                  </m:oMath>
                </a14:m>
                <a:endParaRPr lang="en-US" dirty="0" smtClean="0"/>
              </a:p>
              <a:p>
                <a:pPr marL="0" indent="0">
                  <a:buNone/>
                </a:pPr>
                <a:r>
                  <a:rPr lang="en-US" dirty="0"/>
                  <a:t>	</a:t>
                </a:r>
                <a:r>
                  <a:rPr lang="en-US" dirty="0" smtClean="0"/>
                  <a:t> </a:t>
                </a:r>
                <a14:m>
                  <m:oMath xmlns:m="http://schemas.openxmlformats.org/officeDocument/2006/math">
                    <m:sSup>
                      <m:sSupPr>
                        <m:ctrlPr>
                          <a:rPr lang="en-US" i="1">
                            <a:latin typeface="Cambria Math" panose="02040503050406030204" pitchFamily="18" charset="0"/>
                          </a:rPr>
                        </m:ctrlPr>
                      </m:sSupPr>
                      <m:e>
                        <m:r>
                          <a:rPr lang="en-US" b="0" i="1" smtClean="0">
                            <a:latin typeface="Cambria Math"/>
                          </a:rPr>
                          <m:t>2</m:t>
                        </m:r>
                      </m:e>
                      <m:sup>
                        <m:r>
                          <a:rPr lang="en-US" i="1">
                            <a:latin typeface="Cambria Math"/>
                          </a:rPr>
                          <m:t>2</m:t>
                        </m:r>
                      </m:sup>
                    </m:sSup>
                    <m:r>
                      <a:rPr lang="en-US" i="1">
                        <a:latin typeface="Cambria Math"/>
                      </a:rPr>
                      <m:t>=</m:t>
                    </m:r>
                    <m:r>
                      <a:rPr lang="en-US">
                        <a:latin typeface="Cambria Math"/>
                      </a:rPr>
                      <m:t>100</m:t>
                    </m:r>
                    <m:d>
                      <m:dPr>
                        <m:ctrlPr>
                          <a:rPr lang="en-US" i="1">
                            <a:latin typeface="Cambria Math" panose="02040503050406030204" pitchFamily="18" charset="0"/>
                          </a:rPr>
                        </m:ctrlPr>
                      </m:dPr>
                      <m:e>
                        <m:r>
                          <m:rPr>
                            <m:sty m:val="p"/>
                          </m:rPr>
                          <a:rPr lang="en-US">
                            <a:latin typeface="Cambria Math"/>
                          </a:rPr>
                          <m:t>binary</m:t>
                        </m:r>
                      </m:e>
                    </m:d>
                    <m:r>
                      <a:rPr lang="en-US" b="0" i="1" smtClean="0">
                        <a:latin typeface="Cambria Math"/>
                      </a:rPr>
                      <m:t>     = </m:t>
                    </m:r>
                    <m:r>
                      <a:rPr lang="en-US" b="0" i="0" smtClean="0">
                        <a:latin typeface="Cambria Math"/>
                      </a:rPr>
                      <m:t>4</m:t>
                    </m:r>
                    <m:d>
                      <m:dPr>
                        <m:ctrlPr>
                          <a:rPr lang="en-US" b="0" i="1" smtClean="0">
                            <a:latin typeface="Cambria Math" panose="02040503050406030204" pitchFamily="18" charset="0"/>
                          </a:rPr>
                        </m:ctrlPr>
                      </m:dPr>
                      <m:e>
                        <m:r>
                          <m:rPr>
                            <m:sty m:val="p"/>
                          </m:rPr>
                          <a:rPr lang="en-US" b="0" i="0" smtClean="0">
                            <a:latin typeface="Cambria Math"/>
                          </a:rPr>
                          <m:t>decimal</m:t>
                        </m:r>
                      </m:e>
                    </m:d>
                  </m:oMath>
                </a14:m>
                <a:endParaRPr lang="en-US" dirty="0"/>
              </a:p>
              <a:p>
                <a:pPr marL="0" indent="0">
                  <a:buNone/>
                </a:pPr>
                <a:r>
                  <a:rPr lang="en-US" dirty="0" smtClean="0"/>
                  <a:t>	</a:t>
                </a:r>
                <a:r>
                  <a:rPr lang="en-US" dirty="0"/>
                  <a:t> </a:t>
                </a:r>
                <a14:m>
                  <m:oMath xmlns:m="http://schemas.openxmlformats.org/officeDocument/2006/math">
                    <m:sSup>
                      <m:sSupPr>
                        <m:ctrlPr>
                          <a:rPr lang="en-US" i="1">
                            <a:latin typeface="Cambria Math" panose="02040503050406030204" pitchFamily="18" charset="0"/>
                          </a:rPr>
                        </m:ctrlPr>
                      </m:sSupPr>
                      <m:e>
                        <m:r>
                          <a:rPr lang="en-US" i="1">
                            <a:latin typeface="Cambria Math"/>
                          </a:rPr>
                          <m:t>2</m:t>
                        </m:r>
                      </m:e>
                      <m:sup>
                        <m:r>
                          <a:rPr lang="en-US" b="0" i="1" smtClean="0">
                            <a:latin typeface="Cambria Math"/>
                          </a:rPr>
                          <m:t>3</m:t>
                        </m:r>
                      </m:sup>
                    </m:sSup>
                    <m:r>
                      <a:rPr lang="en-US" i="1">
                        <a:latin typeface="Cambria Math"/>
                      </a:rPr>
                      <m:t>=</m:t>
                    </m:r>
                    <m:r>
                      <a:rPr lang="en-US">
                        <a:latin typeface="Cambria Math"/>
                      </a:rPr>
                      <m:t>1000</m:t>
                    </m:r>
                    <m:d>
                      <m:dPr>
                        <m:ctrlPr>
                          <a:rPr lang="en-US" i="1">
                            <a:latin typeface="Cambria Math" panose="02040503050406030204" pitchFamily="18" charset="0"/>
                          </a:rPr>
                        </m:ctrlPr>
                      </m:dPr>
                      <m:e>
                        <m:r>
                          <m:rPr>
                            <m:sty m:val="p"/>
                          </m:rPr>
                          <a:rPr lang="en-US">
                            <a:latin typeface="Cambria Math"/>
                          </a:rPr>
                          <m:t>binary</m:t>
                        </m:r>
                      </m:e>
                    </m:d>
                    <m:r>
                      <a:rPr lang="en-US" b="0" i="1" smtClean="0">
                        <a:latin typeface="Cambria Math"/>
                      </a:rPr>
                      <m:t>   = </m:t>
                    </m:r>
                    <m:r>
                      <a:rPr lang="en-US" b="0" i="0" smtClean="0">
                        <a:latin typeface="Cambria Math"/>
                      </a:rPr>
                      <m:t>8</m:t>
                    </m:r>
                    <m:d>
                      <m:dPr>
                        <m:ctrlPr>
                          <a:rPr lang="en-US" i="1">
                            <a:latin typeface="Cambria Math" panose="02040503050406030204" pitchFamily="18" charset="0"/>
                          </a:rPr>
                        </m:ctrlPr>
                      </m:dPr>
                      <m:e>
                        <m:r>
                          <m:rPr>
                            <m:sty m:val="p"/>
                          </m:rPr>
                          <a:rPr lang="en-US">
                            <a:latin typeface="Cambria Math"/>
                          </a:rPr>
                          <m:t>decimal</m:t>
                        </m:r>
                      </m:e>
                    </m:d>
                  </m:oMath>
                </a14:m>
                <a:endParaRPr lang="en-US" i="1" dirty="0" smtClean="0">
                  <a:latin typeface="Cambria Math"/>
                </a:endParaRPr>
              </a:p>
              <a:p>
                <a:pPr marL="0" indent="0">
                  <a:buNone/>
                </a:pPr>
                <a:r>
                  <a:rPr lang="en-US" dirty="0" smtClean="0"/>
                  <a:t>	 </a:t>
                </a:r>
                <a14:m>
                  <m:oMath xmlns:m="http://schemas.openxmlformats.org/officeDocument/2006/math">
                    <m:sSup>
                      <m:sSupPr>
                        <m:ctrlPr>
                          <a:rPr lang="en-US" i="1">
                            <a:latin typeface="Cambria Math" panose="02040503050406030204" pitchFamily="18" charset="0"/>
                          </a:rPr>
                        </m:ctrlPr>
                      </m:sSupPr>
                      <m:e>
                        <m:r>
                          <a:rPr lang="en-US" i="1">
                            <a:latin typeface="Cambria Math"/>
                          </a:rPr>
                          <m:t>2</m:t>
                        </m:r>
                      </m:e>
                      <m:sup>
                        <m:r>
                          <a:rPr lang="en-US" b="0" i="1" smtClean="0">
                            <a:latin typeface="Cambria Math"/>
                          </a:rPr>
                          <m:t>4</m:t>
                        </m:r>
                      </m:sup>
                    </m:sSup>
                    <m:r>
                      <a:rPr lang="en-US" i="1">
                        <a:latin typeface="Cambria Math"/>
                      </a:rPr>
                      <m:t>=</m:t>
                    </m:r>
                    <m:r>
                      <a:rPr lang="en-US">
                        <a:latin typeface="Cambria Math"/>
                      </a:rPr>
                      <m:t>1000</m:t>
                    </m:r>
                    <m:r>
                      <a:rPr lang="en-US" b="0" i="0" smtClean="0">
                        <a:latin typeface="Cambria Math"/>
                      </a:rPr>
                      <m:t>0</m:t>
                    </m:r>
                    <m:d>
                      <m:dPr>
                        <m:ctrlPr>
                          <a:rPr lang="en-US" i="1">
                            <a:latin typeface="Cambria Math" panose="02040503050406030204" pitchFamily="18" charset="0"/>
                          </a:rPr>
                        </m:ctrlPr>
                      </m:dPr>
                      <m:e>
                        <m:r>
                          <m:rPr>
                            <m:sty m:val="p"/>
                          </m:rPr>
                          <a:rPr lang="en-US">
                            <a:latin typeface="Cambria Math"/>
                          </a:rPr>
                          <m:t>binary</m:t>
                        </m:r>
                      </m:e>
                    </m:d>
                    <m:r>
                      <a:rPr lang="en-US" i="1">
                        <a:latin typeface="Cambria Math"/>
                      </a:rPr>
                      <m:t>=</m:t>
                    </m:r>
                    <m:r>
                      <a:rPr lang="en-US" b="0" i="0" smtClean="0">
                        <a:latin typeface="Cambria Math"/>
                      </a:rPr>
                      <m:t>16</m:t>
                    </m:r>
                    <m:d>
                      <m:dPr>
                        <m:ctrlPr>
                          <a:rPr lang="en-US" i="1">
                            <a:latin typeface="Cambria Math" panose="02040503050406030204" pitchFamily="18" charset="0"/>
                          </a:rPr>
                        </m:ctrlPr>
                      </m:dPr>
                      <m:e>
                        <m:r>
                          <m:rPr>
                            <m:sty m:val="p"/>
                          </m:rPr>
                          <a:rPr lang="en-US">
                            <a:latin typeface="Cambria Math"/>
                          </a:rPr>
                          <m:t>decimal</m:t>
                        </m:r>
                      </m:e>
                    </m: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295400" y="1905000"/>
                <a:ext cx="6705600" cy="3818069"/>
              </a:xfrm>
              <a:blipFill rotWithShape="1">
                <a:blip r:embed="rId2"/>
                <a:stretch>
                  <a:fillRect l="-1182" t="-175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4002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Numbering Systems</a:t>
            </a:r>
            <a:endParaRPr lang="en-US" dirty="0"/>
          </a:p>
        </p:txBody>
      </p:sp>
      <p:sp>
        <p:nvSpPr>
          <p:cNvPr id="3" name="Content Placeholder 2"/>
          <p:cNvSpPr>
            <a:spLocks noGrp="1"/>
          </p:cNvSpPr>
          <p:nvPr>
            <p:ph idx="1"/>
          </p:nvPr>
        </p:nvSpPr>
        <p:spPr>
          <a:xfrm>
            <a:off x="1463040" y="1828800"/>
            <a:ext cx="6196405" cy="3894269"/>
          </a:xfrm>
        </p:spPr>
        <p:txBody>
          <a:bodyPr>
            <a:normAutofit lnSpcReduction="10000"/>
          </a:bodyPr>
          <a:lstStyle/>
          <a:p>
            <a:pPr marL="0" indent="0">
              <a:buNone/>
            </a:pPr>
            <a:r>
              <a:rPr lang="en-US" b="1" dirty="0"/>
              <a:t>Radix</a:t>
            </a:r>
            <a:r>
              <a:rPr lang="en-US" dirty="0"/>
              <a:t> - In mathematical numeral systems, the </a:t>
            </a:r>
            <a:r>
              <a:rPr lang="en-US" b="1" dirty="0"/>
              <a:t>radix</a:t>
            </a:r>
            <a:r>
              <a:rPr lang="en-US" dirty="0"/>
              <a:t> or </a:t>
            </a:r>
            <a:r>
              <a:rPr lang="en-US" b="1" dirty="0"/>
              <a:t>base</a:t>
            </a:r>
            <a:r>
              <a:rPr lang="en-US" dirty="0"/>
              <a:t> is the number of unique digits, including zero, that a positional numeral system uses to represent numbers. </a:t>
            </a:r>
            <a:endParaRPr lang="en-US" dirty="0" smtClean="0"/>
          </a:p>
          <a:p>
            <a:pPr marL="0" indent="0">
              <a:buNone/>
            </a:pPr>
            <a:endParaRPr lang="en-US" dirty="0"/>
          </a:p>
          <a:p>
            <a:pPr marL="0" indent="0">
              <a:buNone/>
            </a:pPr>
            <a:r>
              <a:rPr lang="en-US" dirty="0" smtClean="0"/>
              <a:t>For </a:t>
            </a:r>
            <a:r>
              <a:rPr lang="en-US" dirty="0"/>
              <a:t>example, for the decimal system (the most common system in use today) the radix is ten, because it uses the ten digits from 0 </a:t>
            </a:r>
            <a:r>
              <a:rPr lang="en-US" dirty="0" smtClean="0"/>
              <a:t>through </a:t>
            </a:r>
            <a:r>
              <a:rPr lang="en-US" dirty="0"/>
              <a:t>9</a:t>
            </a:r>
            <a:r>
              <a:rPr lang="en-US" dirty="0" smtClean="0"/>
              <a:t>.</a:t>
            </a:r>
          </a:p>
          <a:p>
            <a:pPr marL="0" indent="0">
              <a:buNone/>
            </a:pPr>
            <a:endParaRPr lang="en-US" sz="1400" dirty="0" smtClean="0"/>
          </a:p>
          <a:p>
            <a:pPr marL="0" indent="0">
              <a:buNone/>
            </a:pPr>
            <a:r>
              <a:rPr lang="en-US" sz="1400" dirty="0" smtClean="0"/>
              <a:t>Source: Wikipedia</a:t>
            </a:r>
            <a:endParaRPr lang="en-US"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1793336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Kilo, Mega, </a:t>
            </a:r>
            <a:r>
              <a:rPr lang="en-US" dirty="0"/>
              <a:t>G</a:t>
            </a:r>
            <a:r>
              <a:rPr lang="en-US" dirty="0" smtClean="0"/>
              <a:t>iga, </a:t>
            </a:r>
            <a:r>
              <a:rPr lang="en-US" dirty="0" err="1" smtClean="0"/>
              <a:t>Tera</a:t>
            </a:r>
            <a:r>
              <a:rPr lang="en-US" dirty="0" smtClean="0"/>
              <a:t> Etc. </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447800" y="1981200"/>
                <a:ext cx="6537960" cy="3886200"/>
              </a:xfrm>
            </p:spPr>
            <p:txBody>
              <a:bodyPr>
                <a:normAutofit lnSpcReduction="10000"/>
              </a:bodyPr>
              <a:lstStyle/>
              <a:p>
                <a:pPr marL="0" indent="0">
                  <a:buNone/>
                </a:pPr>
                <a:r>
                  <a:rPr lang="en-US" dirty="0" smtClean="0"/>
                  <a:t> </a:t>
                </a:r>
                <a14:m>
                  <m:oMath xmlns:m="http://schemas.openxmlformats.org/officeDocument/2006/math">
                    <m:sSup>
                      <m:sSupPr>
                        <m:ctrlPr>
                          <a:rPr lang="en-US" i="1">
                            <a:latin typeface="Cambria Math" panose="02040503050406030204" pitchFamily="18" charset="0"/>
                          </a:rPr>
                        </m:ctrlPr>
                      </m:sSupPr>
                      <m:e>
                        <m:r>
                          <a:rPr lang="en-US" i="1">
                            <a:latin typeface="Cambria Math"/>
                          </a:rPr>
                          <m:t>2</m:t>
                        </m:r>
                      </m:e>
                      <m:sup>
                        <m:r>
                          <a:rPr lang="en-US" i="1">
                            <a:latin typeface="Cambria Math"/>
                          </a:rPr>
                          <m:t>1</m:t>
                        </m:r>
                        <m:r>
                          <a:rPr lang="en-US" b="0" i="1" smtClean="0">
                            <a:latin typeface="Cambria Math"/>
                          </a:rPr>
                          <m:t>0</m:t>
                        </m:r>
                      </m:sup>
                    </m:sSup>
                    <m:r>
                      <a:rPr lang="en-US" i="1">
                        <a:latin typeface="Cambria Math"/>
                      </a:rPr>
                      <m:t>=</m:t>
                    </m:r>
                    <m:r>
                      <a:rPr lang="en-US" smtClean="0">
                        <a:solidFill>
                          <a:srgbClr val="00B050"/>
                        </a:solidFill>
                        <a:latin typeface="Cambria Math"/>
                      </a:rPr>
                      <m:t>10</m:t>
                    </m:r>
                    <m:r>
                      <a:rPr lang="en-US" b="0" i="0" smtClean="0">
                        <a:solidFill>
                          <a:srgbClr val="00B050"/>
                        </a:solidFill>
                        <a:latin typeface="Cambria Math"/>
                      </a:rPr>
                      <m:t>0</m:t>
                    </m:r>
                    <m:r>
                      <a:rPr lang="en-US" b="0" i="0" smtClean="0">
                        <a:solidFill>
                          <a:srgbClr val="00B0F0"/>
                        </a:solidFill>
                        <a:latin typeface="Cambria Math"/>
                      </a:rPr>
                      <m:t>0000</m:t>
                    </m:r>
                    <m:r>
                      <a:rPr lang="en-US" b="0" i="0" smtClean="0">
                        <a:solidFill>
                          <a:srgbClr val="FF0000"/>
                        </a:solidFill>
                        <a:latin typeface="Cambria Math"/>
                      </a:rPr>
                      <m:t>0000</m:t>
                    </m:r>
                    <m:d>
                      <m:dPr>
                        <m:ctrlPr>
                          <a:rPr lang="en-US" i="1">
                            <a:latin typeface="Cambria Math" panose="02040503050406030204" pitchFamily="18" charset="0"/>
                          </a:rPr>
                        </m:ctrlPr>
                      </m:dPr>
                      <m:e>
                        <m:r>
                          <m:rPr>
                            <m:sty m:val="p"/>
                          </m:rPr>
                          <a:rPr lang="en-US">
                            <a:latin typeface="Cambria Math"/>
                          </a:rPr>
                          <m:t>binary</m:t>
                        </m:r>
                      </m:e>
                    </m:d>
                    <m:r>
                      <a:rPr lang="en-US" b="0" i="0" smtClean="0">
                        <a:latin typeface="Cambria Math"/>
                      </a:rPr>
                      <m:t>=1024</m:t>
                    </m:r>
                    <m:d>
                      <m:dPr>
                        <m:ctrlPr>
                          <a:rPr lang="en-US" i="1">
                            <a:latin typeface="Cambria Math" panose="02040503050406030204" pitchFamily="18" charset="0"/>
                          </a:rPr>
                        </m:ctrlPr>
                      </m:dPr>
                      <m:e>
                        <m:r>
                          <m:rPr>
                            <m:sty m:val="p"/>
                          </m:rPr>
                          <a:rPr lang="en-US">
                            <a:latin typeface="Cambria Math"/>
                          </a:rPr>
                          <m:t>decimal</m:t>
                        </m:r>
                      </m:e>
                    </m:d>
                  </m:oMath>
                </a14:m>
                <a:endParaRPr lang="en-US" dirty="0"/>
              </a:p>
              <a:p>
                <a:pPr marL="0" indent="0">
                  <a:buNone/>
                </a:pPr>
                <a:r>
                  <a:rPr lang="en-US" dirty="0"/>
                  <a:t> </a:t>
                </a:r>
                <a:r>
                  <a:rPr lang="en-US" dirty="0" smtClean="0"/>
                  <a:t>       = </a:t>
                </a:r>
                <a:r>
                  <a:rPr lang="en-US" dirty="0" smtClean="0">
                    <a:solidFill>
                      <a:srgbClr val="00B050"/>
                    </a:solidFill>
                  </a:rPr>
                  <a:t>4</a:t>
                </a:r>
                <a:r>
                  <a:rPr lang="en-US" dirty="0" smtClean="0">
                    <a:solidFill>
                      <a:srgbClr val="00B0F0"/>
                    </a:solidFill>
                  </a:rPr>
                  <a:t>0</a:t>
                </a:r>
                <a:r>
                  <a:rPr lang="en-US" dirty="0" smtClean="0">
                    <a:solidFill>
                      <a:srgbClr val="FF0000"/>
                    </a:solidFill>
                  </a:rPr>
                  <a:t>0</a:t>
                </a:r>
                <a:r>
                  <a:rPr lang="en-US" dirty="0" smtClean="0"/>
                  <a:t>(hexadecimal) = 1 Kilo = 1K</a:t>
                </a:r>
                <a:endParaRPr lang="en-US" dirty="0"/>
              </a:p>
              <a:p>
                <a:pPr marL="0" indent="0">
                  <a:buNone/>
                </a:pPr>
                <a:endParaRPr lang="en-US" dirty="0" smtClean="0"/>
              </a:p>
              <a:p>
                <a:pPr marL="0" indent="0">
                  <a:buNone/>
                </a:pPr>
                <a:r>
                  <a:rPr lang="en-US" dirty="0" smtClean="0"/>
                  <a:t> </a:t>
                </a:r>
                <a14:m>
                  <m:oMath xmlns:m="http://schemas.openxmlformats.org/officeDocument/2006/math">
                    <m:sSup>
                      <m:sSupPr>
                        <m:ctrlPr>
                          <a:rPr lang="en-US" i="1">
                            <a:latin typeface="Cambria Math" panose="02040503050406030204" pitchFamily="18" charset="0"/>
                          </a:rPr>
                        </m:ctrlPr>
                      </m:sSupPr>
                      <m:e>
                        <m:r>
                          <a:rPr lang="en-US" i="1">
                            <a:latin typeface="Cambria Math"/>
                          </a:rPr>
                          <m:t>2</m:t>
                        </m:r>
                      </m:e>
                      <m:sup>
                        <m:r>
                          <a:rPr lang="en-US" b="0" i="1" smtClean="0">
                            <a:latin typeface="Cambria Math" panose="02040503050406030204" pitchFamily="18" charset="0"/>
                          </a:rPr>
                          <m:t>16</m:t>
                        </m:r>
                      </m:sup>
                    </m:sSup>
                    <m:r>
                      <a:rPr lang="en-US">
                        <a:latin typeface="Cambria Math"/>
                      </a:rPr>
                      <m:t>=</m:t>
                    </m:r>
                    <m:r>
                      <a:rPr lang="en-US" b="0" i="1" smtClean="0">
                        <a:latin typeface="Cambria Math"/>
                      </a:rPr>
                      <m:t>65536</m:t>
                    </m:r>
                    <m:d>
                      <m:dPr>
                        <m:ctrlPr>
                          <a:rPr lang="en-US" i="1">
                            <a:latin typeface="Cambria Math" panose="02040503050406030204" pitchFamily="18" charset="0"/>
                          </a:rPr>
                        </m:ctrlPr>
                      </m:dPr>
                      <m:e>
                        <m:r>
                          <m:rPr>
                            <m:sty m:val="p"/>
                          </m:rPr>
                          <a:rPr lang="en-US">
                            <a:latin typeface="Cambria Math"/>
                          </a:rPr>
                          <m:t>decimal</m:t>
                        </m:r>
                      </m:e>
                    </m:d>
                  </m:oMath>
                </a14:m>
                <a:endParaRPr lang="en-US" dirty="0"/>
              </a:p>
              <a:p>
                <a:pPr marL="0" indent="0">
                  <a:buNone/>
                </a:pPr>
                <a:r>
                  <a:rPr lang="en-US" dirty="0"/>
                  <a:t> </a:t>
                </a:r>
                <a14:m>
                  <m:oMath xmlns:m="http://schemas.openxmlformats.org/officeDocument/2006/math">
                    <m:sSup>
                      <m:sSupPr>
                        <m:ctrlPr>
                          <a:rPr lang="en-US" i="1">
                            <a:latin typeface="Cambria Math" panose="02040503050406030204" pitchFamily="18" charset="0"/>
                          </a:rPr>
                        </m:ctrlPr>
                      </m:sSupPr>
                      <m:e>
                        <m:r>
                          <a:rPr lang="en-US" i="1">
                            <a:latin typeface="Cambria Math"/>
                          </a:rPr>
                          <m:t>2</m:t>
                        </m:r>
                      </m:e>
                      <m:sup>
                        <m:r>
                          <a:rPr lang="en-US" i="1">
                            <a:latin typeface="Cambria Math"/>
                          </a:rPr>
                          <m:t>2</m:t>
                        </m:r>
                        <m:r>
                          <a:rPr lang="en-US" i="1">
                            <a:latin typeface="Cambria Math"/>
                          </a:rPr>
                          <m:t>0</m:t>
                        </m:r>
                      </m:sup>
                    </m:sSup>
                  </m:oMath>
                </a14:m>
                <a:r>
                  <a:rPr lang="en-US" dirty="0"/>
                  <a:t> </a:t>
                </a:r>
                <a:r>
                  <a:rPr lang="en-US" dirty="0" smtClean="0"/>
                  <a:t>= </a:t>
                </a:r>
                <a:r>
                  <a:rPr lang="en-US" dirty="0" smtClean="0"/>
                  <a:t>100000(hexadecimal</a:t>
                </a:r>
                <a:r>
                  <a:rPr lang="en-US" dirty="0"/>
                  <a:t>) = 1 </a:t>
                </a:r>
                <a:r>
                  <a:rPr lang="en-US" dirty="0" smtClean="0"/>
                  <a:t>Mega </a:t>
                </a:r>
                <a:r>
                  <a:rPr lang="en-US" dirty="0"/>
                  <a:t>= </a:t>
                </a:r>
                <a:r>
                  <a:rPr lang="en-US" dirty="0" smtClean="0"/>
                  <a:t>1M</a:t>
                </a:r>
                <a:endParaRPr lang="en-US" dirty="0"/>
              </a:p>
              <a:p>
                <a:pPr marL="0" indent="0">
                  <a:buNone/>
                </a:pPr>
                <a:r>
                  <a:rPr lang="en-US" dirty="0"/>
                  <a:t> </a:t>
                </a:r>
                <a:endParaRPr lang="en-US" dirty="0" smtClean="0"/>
              </a:p>
              <a:p>
                <a:pPr marL="0" indent="0">
                  <a:buNone/>
                </a:pPr>
                <a14:m>
                  <m:oMath xmlns:m="http://schemas.openxmlformats.org/officeDocument/2006/math">
                    <m:sSup>
                      <m:sSupPr>
                        <m:ctrlPr>
                          <a:rPr lang="en-US" i="1">
                            <a:latin typeface="Cambria Math" panose="02040503050406030204" pitchFamily="18" charset="0"/>
                          </a:rPr>
                        </m:ctrlPr>
                      </m:sSupPr>
                      <m:e>
                        <m:r>
                          <a:rPr lang="en-US" i="1">
                            <a:latin typeface="Cambria Math"/>
                          </a:rPr>
                          <m:t>2</m:t>
                        </m:r>
                      </m:e>
                      <m:sup>
                        <m:r>
                          <a:rPr lang="en-US" b="0" i="1" smtClean="0">
                            <a:latin typeface="Cambria Math"/>
                          </a:rPr>
                          <m:t>3</m:t>
                        </m:r>
                        <m:r>
                          <a:rPr lang="en-US" i="1">
                            <a:latin typeface="Cambria Math"/>
                          </a:rPr>
                          <m:t>0</m:t>
                        </m:r>
                      </m:sup>
                    </m:sSup>
                    <m:r>
                      <a:rPr lang="en-US">
                        <a:latin typeface="Cambria Math"/>
                      </a:rPr>
                      <m:t>=</m:t>
                    </m:r>
                  </m:oMath>
                </a14:m>
                <a:r>
                  <a:rPr lang="en-US" dirty="0" smtClean="0"/>
                  <a:t> 40000000(hexadecimal</a:t>
                </a:r>
                <a:r>
                  <a:rPr lang="en-US" dirty="0"/>
                  <a:t>) = 1 </a:t>
                </a:r>
                <a:r>
                  <a:rPr lang="en-US" dirty="0" smtClean="0"/>
                  <a:t>Giga </a:t>
                </a:r>
                <a:r>
                  <a:rPr lang="en-US" dirty="0"/>
                  <a:t>= </a:t>
                </a:r>
                <a:r>
                  <a:rPr lang="en-US" dirty="0" smtClean="0"/>
                  <a:t>1G</a:t>
                </a:r>
              </a:p>
              <a:p>
                <a:pPr marL="0" indent="0">
                  <a:buNone/>
                </a:pPr>
                <a:endParaRPr lang="en-US" dirty="0" smtClean="0"/>
              </a:p>
              <a:p>
                <a:pPr marL="0" indent="0">
                  <a:buNone/>
                </a:pPr>
                <a14:m>
                  <m:oMath xmlns:m="http://schemas.openxmlformats.org/officeDocument/2006/math">
                    <m:sSup>
                      <m:sSupPr>
                        <m:ctrlPr>
                          <a:rPr lang="en-US" i="1">
                            <a:latin typeface="Cambria Math" panose="02040503050406030204" pitchFamily="18" charset="0"/>
                          </a:rPr>
                        </m:ctrlPr>
                      </m:sSupPr>
                      <m:e>
                        <m:r>
                          <a:rPr lang="en-US" i="1">
                            <a:latin typeface="Cambria Math"/>
                          </a:rPr>
                          <m:t>2</m:t>
                        </m:r>
                      </m:e>
                      <m:sup>
                        <m:r>
                          <a:rPr lang="en-US" b="0" i="1" smtClean="0">
                            <a:latin typeface="Cambria Math"/>
                          </a:rPr>
                          <m:t>4</m:t>
                        </m:r>
                        <m:r>
                          <a:rPr lang="en-US" i="1">
                            <a:latin typeface="Cambria Math"/>
                          </a:rPr>
                          <m:t>0</m:t>
                        </m:r>
                      </m:sup>
                    </m:sSup>
                    <m:r>
                      <a:rPr lang="en-US">
                        <a:latin typeface="Cambria Math"/>
                      </a:rPr>
                      <m:t>=</m:t>
                    </m:r>
                  </m:oMath>
                </a14:m>
                <a:r>
                  <a:rPr lang="en-US" dirty="0"/>
                  <a:t> </a:t>
                </a:r>
                <a:r>
                  <a:rPr lang="en-US" dirty="0" smtClean="0"/>
                  <a:t> </a:t>
                </a:r>
                <a:r>
                  <a:rPr lang="en-US" dirty="0"/>
                  <a:t>1 </a:t>
                </a:r>
                <a:r>
                  <a:rPr lang="en-US" dirty="0" err="1" smtClean="0"/>
                  <a:t>Tera</a:t>
                </a:r>
                <a:r>
                  <a:rPr lang="en-US" dirty="0" smtClean="0"/>
                  <a:t> </a:t>
                </a:r>
                <a:r>
                  <a:rPr lang="en-US" dirty="0"/>
                  <a:t>= </a:t>
                </a:r>
                <a:r>
                  <a:rPr lang="en-US" dirty="0" smtClean="0"/>
                  <a:t>1T</a:t>
                </a:r>
                <a:endParaRPr lang="en-US" dirty="0"/>
              </a:p>
              <a:p>
                <a:pPr marL="0" indent="0">
                  <a:buNone/>
                </a:pPr>
                <a:endParaRPr lang="en-US" dirty="0"/>
              </a:p>
              <a:p>
                <a:pPr marL="0" indent="0">
                  <a:buNone/>
                </a:pPr>
                <a:endParaRPr lang="en-US" dirty="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447800" y="1981200"/>
                <a:ext cx="6537960" cy="3886200"/>
              </a:xfrm>
              <a:blipFill rotWithShape="0">
                <a:blip r:embed="rId2"/>
                <a:stretch>
                  <a:fillRect l="-28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168631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Computer specs are quoted in powers of 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Example)</a:t>
            </a:r>
          </a:p>
          <a:p>
            <a:pPr marL="0" indent="0">
              <a:buNone/>
            </a:pPr>
            <a:r>
              <a:rPr lang="en-US" dirty="0" smtClean="0"/>
              <a:t>You might by a computer with </a:t>
            </a:r>
          </a:p>
          <a:p>
            <a:pPr>
              <a:buFontTx/>
              <a:buChar char="-"/>
            </a:pPr>
            <a:r>
              <a:rPr lang="en-US" dirty="0" smtClean="0"/>
              <a:t>4 gigahertz processor</a:t>
            </a:r>
          </a:p>
          <a:p>
            <a:pPr>
              <a:buFontTx/>
              <a:buChar char="-"/>
            </a:pPr>
            <a:r>
              <a:rPr lang="en-US" dirty="0" smtClean="0"/>
              <a:t>256 megabytes of RAM</a:t>
            </a:r>
          </a:p>
          <a:p>
            <a:pPr>
              <a:buFontTx/>
              <a:buChar char="-"/>
            </a:pPr>
            <a:r>
              <a:rPr lang="en-US" dirty="0" smtClean="0"/>
              <a:t>1 Terabyte hard drive</a:t>
            </a:r>
          </a:p>
          <a:p>
            <a:pPr>
              <a:buFontTx/>
              <a:buChar char="-"/>
            </a:pPr>
            <a:endParaRPr lang="en-US" dirty="0"/>
          </a:p>
          <a:p>
            <a:pPr marL="0" indent="0">
              <a:buNone/>
            </a:pPr>
            <a:r>
              <a:rPr lang="en-US" dirty="0" smtClean="0"/>
              <a:t>Example) </a:t>
            </a:r>
          </a:p>
          <a:p>
            <a:pPr marL="0" indent="0">
              <a:buNone/>
            </a:pPr>
            <a:r>
              <a:rPr lang="en-US" dirty="0" smtClean="0"/>
              <a:t>Apple </a:t>
            </a:r>
            <a:r>
              <a:rPr lang="en-US" dirty="0" err="1" smtClean="0"/>
              <a:t>Ipad’s</a:t>
            </a:r>
            <a:r>
              <a:rPr lang="en-US" dirty="0" smtClean="0"/>
              <a:t> are now available in 16, 32 and 64 gigabytes of memory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2628310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Numbering System</a:t>
            </a:r>
            <a:endParaRPr lang="en-US" dirty="0"/>
          </a:p>
        </p:txBody>
      </p:sp>
      <p:sp>
        <p:nvSpPr>
          <p:cNvPr id="3" name="Content Placeholder 2"/>
          <p:cNvSpPr>
            <a:spLocks noGrp="1"/>
          </p:cNvSpPr>
          <p:nvPr>
            <p:ph idx="1"/>
          </p:nvPr>
        </p:nvSpPr>
        <p:spPr/>
        <p:txBody>
          <a:bodyPr/>
          <a:lstStyle/>
          <a:p>
            <a:r>
              <a:rPr lang="en-US" dirty="0" smtClean="0"/>
              <a:t>Create r unique symbols.</a:t>
            </a:r>
          </a:p>
          <a:p>
            <a:r>
              <a:rPr lang="en-US" dirty="0" smtClean="0"/>
              <a:t>Order the symbols from lowest value to highest value</a:t>
            </a:r>
          </a:p>
          <a:p>
            <a:r>
              <a:rPr lang="en-US" dirty="0" smtClean="0"/>
              <a:t>Sequentially list the symbols from lowest to highest until all r symbols are used up.</a:t>
            </a:r>
          </a:p>
          <a:p>
            <a:r>
              <a:rPr lang="en-US" dirty="0" smtClean="0"/>
              <a:t>Once the highest value symbol is reached, the next number is obtained by resetting the symbol back to the lowest value and adding one to the next column to the left.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022493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Decimal Numbering System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Symbols = { 0,1,2,3,4,5,6,7,8,9}</a:t>
            </a:r>
          </a:p>
          <a:p>
            <a:r>
              <a:rPr lang="en-US" dirty="0" smtClean="0"/>
              <a:t>Order = </a:t>
            </a:r>
            <a:r>
              <a:rPr lang="en-US" dirty="0"/>
              <a:t>{ </a:t>
            </a:r>
            <a:r>
              <a:rPr lang="en-US" dirty="0" smtClean="0"/>
              <a:t>0&lt;1&lt;2&lt;3&lt;4&lt;5&lt;6&lt;7&lt;8&lt;9</a:t>
            </a:r>
            <a:r>
              <a:rPr lang="en-US" dirty="0"/>
              <a:t>}</a:t>
            </a:r>
          </a:p>
          <a:p>
            <a:r>
              <a:rPr lang="en-US" dirty="0" smtClean="0"/>
              <a:t>Numbering:</a:t>
            </a:r>
          </a:p>
          <a:p>
            <a:pPr lvl="1"/>
            <a:r>
              <a:rPr lang="en-US" dirty="0" smtClean="0"/>
              <a:t>0,1,2,3,4,5,6,7,8,9,</a:t>
            </a:r>
          </a:p>
          <a:p>
            <a:pPr lvl="1"/>
            <a:r>
              <a:rPr lang="en-US" dirty="0" smtClean="0"/>
              <a:t>10,11,12,13,14,15,16,17,18,19</a:t>
            </a:r>
          </a:p>
          <a:p>
            <a:pPr lvl="1"/>
            <a:r>
              <a:rPr lang="en-US" dirty="0" smtClean="0"/>
              <a:t>20,21,22,23,24,25,26,27,28,29</a:t>
            </a:r>
          </a:p>
          <a:p>
            <a:pPr lvl="1"/>
            <a:r>
              <a:rPr lang="en-US" dirty="0" smtClean="0"/>
              <a:t>…</a:t>
            </a:r>
          </a:p>
          <a:p>
            <a:pPr lvl="1"/>
            <a:r>
              <a:rPr lang="en-US" dirty="0" smtClean="0"/>
              <a:t>90,91,92,93,94,95,96,97,98,99</a:t>
            </a:r>
          </a:p>
          <a:p>
            <a:pPr lvl="1"/>
            <a:r>
              <a:rPr lang="en-US" dirty="0" smtClean="0"/>
              <a:t>100,101,102,103,104,105,106,107,108,109</a:t>
            </a:r>
          </a:p>
          <a:p>
            <a:pPr lvl="1"/>
            <a:r>
              <a:rPr lang="en-US" dirty="0" smtClean="0"/>
              <a:t>110,111 </a:t>
            </a:r>
            <a:r>
              <a:rPr lang="en-US" dirty="0" smtClean="0">
                <a:solidFill>
                  <a:srgbClr val="FF0000"/>
                </a:solidFill>
              </a:rPr>
              <a:t>etc.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192658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we use Base(Radix) 10?</a:t>
            </a:r>
            <a:endParaRPr lang="en-US" dirty="0"/>
          </a:p>
        </p:txBody>
      </p:sp>
      <p:sp>
        <p:nvSpPr>
          <p:cNvPr id="3" name="Content Placeholder 2"/>
          <p:cNvSpPr>
            <a:spLocks noGrp="1"/>
          </p:cNvSpPr>
          <p:nvPr>
            <p:ph idx="1"/>
          </p:nvPr>
        </p:nvSpPr>
        <p:spPr/>
        <p:txBody>
          <a:bodyPr/>
          <a:lstStyle/>
          <a:p>
            <a:r>
              <a:rPr lang="en-US" dirty="0" smtClean="0"/>
              <a:t>Nobody knows for sure but is it widely believed that it is because human beings have 10 fingers.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928404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Inches, Feet and Yards</a:t>
            </a:r>
            <a:endParaRPr lang="en-US" dirty="0"/>
          </a:p>
        </p:txBody>
      </p:sp>
      <p:sp>
        <p:nvSpPr>
          <p:cNvPr id="3" name="Content Placeholder 2"/>
          <p:cNvSpPr>
            <a:spLocks noGrp="1"/>
          </p:cNvSpPr>
          <p:nvPr>
            <p:ph idx="1"/>
          </p:nvPr>
        </p:nvSpPr>
        <p:spPr>
          <a:xfrm>
            <a:off x="1463040" y="2119257"/>
            <a:ext cx="6385560" cy="3603812"/>
          </a:xfrm>
        </p:spPr>
        <p:txBody>
          <a:bodyPr/>
          <a:lstStyle/>
          <a:p>
            <a:r>
              <a:rPr lang="en-US" dirty="0" smtClean="0"/>
              <a:t>Inches count up to 12 ( 1 foot = 12 inches)</a:t>
            </a:r>
          </a:p>
          <a:p>
            <a:r>
              <a:rPr lang="en-US" dirty="0" smtClean="0"/>
              <a:t>Feet count up to 3 (1 yard = 3 feet) </a:t>
            </a:r>
          </a:p>
          <a:p>
            <a:r>
              <a:rPr lang="en-US" dirty="0" smtClean="0"/>
              <a:t>Counting in Inches, Feet and Yards</a:t>
            </a:r>
          </a:p>
          <a:p>
            <a:pPr marL="0" indent="0">
              <a:buNone/>
            </a:pPr>
            <a:endParaRPr lang="en-US" dirty="0" smtClean="0"/>
          </a:p>
          <a:p>
            <a:pPr marL="0" indent="0">
              <a:buNone/>
            </a:pPr>
            <a:r>
              <a:rPr lang="en-US" dirty="0" smtClean="0"/>
              <a:t>1 inch, 2 inches…11 inches</a:t>
            </a:r>
          </a:p>
          <a:p>
            <a:pPr marL="0" indent="0">
              <a:buNone/>
            </a:pPr>
            <a:r>
              <a:rPr lang="en-US" dirty="0" smtClean="0"/>
              <a:t>1 foot 0 inches, 1 foot 1 inch...1 foot 11 inches</a:t>
            </a:r>
          </a:p>
          <a:p>
            <a:pPr marL="0" indent="0">
              <a:buNone/>
            </a:pPr>
            <a:r>
              <a:rPr lang="en-US" dirty="0" smtClean="0"/>
              <a:t>2 </a:t>
            </a:r>
            <a:r>
              <a:rPr lang="en-US" dirty="0"/>
              <a:t>foot 0 inches, </a:t>
            </a:r>
            <a:r>
              <a:rPr lang="en-US" dirty="0" smtClean="0"/>
              <a:t>2 </a:t>
            </a:r>
            <a:r>
              <a:rPr lang="en-US" dirty="0"/>
              <a:t>foot 1 inch</a:t>
            </a:r>
            <a:r>
              <a:rPr lang="en-US" dirty="0" smtClean="0"/>
              <a:t>...2 </a:t>
            </a:r>
            <a:r>
              <a:rPr lang="en-US" dirty="0"/>
              <a:t>foot 11 inches</a:t>
            </a:r>
          </a:p>
          <a:p>
            <a:pPr marL="0" indent="0">
              <a:buNone/>
            </a:pPr>
            <a:r>
              <a:rPr lang="en-US" dirty="0" smtClean="0"/>
              <a:t>1 yard 0 </a:t>
            </a:r>
            <a:r>
              <a:rPr lang="en-US" dirty="0"/>
              <a:t>foot 0 inches, 1 yard 0 foot </a:t>
            </a:r>
            <a:r>
              <a:rPr lang="en-US" dirty="0" smtClean="0"/>
              <a:t>1 </a:t>
            </a:r>
            <a:r>
              <a:rPr lang="en-US" dirty="0"/>
              <a:t>inches</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989236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Converting from yards, feet and inches to inches</a:t>
            </a:r>
            <a:endParaRPr lang="en-US" dirty="0"/>
          </a:p>
        </p:txBody>
      </p:sp>
      <p:sp>
        <p:nvSpPr>
          <p:cNvPr id="3" name="Content Placeholder 2"/>
          <p:cNvSpPr>
            <a:spLocks noGrp="1"/>
          </p:cNvSpPr>
          <p:nvPr>
            <p:ph idx="1"/>
          </p:nvPr>
        </p:nvSpPr>
        <p:spPr>
          <a:xfrm>
            <a:off x="1463040" y="2119257"/>
            <a:ext cx="6461760" cy="3603812"/>
          </a:xfrm>
        </p:spPr>
        <p:txBody>
          <a:bodyPr>
            <a:normAutofit fontScale="92500"/>
          </a:bodyPr>
          <a:lstStyle/>
          <a:p>
            <a:pPr marL="0" indent="0">
              <a:buNone/>
            </a:pPr>
            <a:r>
              <a:rPr lang="en-US" dirty="0" smtClean="0"/>
              <a:t>Question: </a:t>
            </a:r>
          </a:p>
          <a:p>
            <a:pPr marL="0" indent="0">
              <a:buNone/>
            </a:pPr>
            <a:r>
              <a:rPr lang="en-US" dirty="0" smtClean="0"/>
              <a:t>    How many inches is 2 yards, 2 feet and 4 inches?</a:t>
            </a:r>
          </a:p>
          <a:p>
            <a:endParaRPr lang="en-US" dirty="0"/>
          </a:p>
          <a:p>
            <a:pPr marL="0" indent="0">
              <a:buNone/>
            </a:pPr>
            <a:r>
              <a:rPr lang="en-US" dirty="0" smtClean="0">
                <a:solidFill>
                  <a:srgbClr val="FF0000"/>
                </a:solidFill>
              </a:rPr>
              <a:t>Answer: </a:t>
            </a:r>
          </a:p>
          <a:p>
            <a:pPr marL="365760" lvl="1" indent="0">
              <a:buNone/>
            </a:pPr>
            <a:r>
              <a:rPr lang="en-US" dirty="0">
                <a:solidFill>
                  <a:srgbClr val="FF0000"/>
                </a:solidFill>
              </a:rPr>
              <a:t>2</a:t>
            </a:r>
            <a:r>
              <a:rPr lang="en-US" dirty="0" smtClean="0">
                <a:solidFill>
                  <a:srgbClr val="FF0000"/>
                </a:solidFill>
              </a:rPr>
              <a:t> yards = 2 * 3 feet * 12 inches = 72 inches</a:t>
            </a:r>
          </a:p>
          <a:p>
            <a:pPr marL="365760" lvl="1" indent="0">
              <a:buNone/>
            </a:pPr>
            <a:r>
              <a:rPr lang="en-US" dirty="0" smtClean="0">
                <a:solidFill>
                  <a:srgbClr val="FF0000"/>
                </a:solidFill>
              </a:rPr>
              <a:t>2 feet  = 1 * 12 inches                 = 24 inches</a:t>
            </a:r>
          </a:p>
          <a:p>
            <a:pPr marL="365760" lvl="1" indent="0">
              <a:buNone/>
            </a:pPr>
            <a:r>
              <a:rPr lang="en-US" dirty="0">
                <a:solidFill>
                  <a:srgbClr val="FF0000"/>
                </a:solidFill>
              </a:rPr>
              <a:t>4</a:t>
            </a:r>
            <a:r>
              <a:rPr lang="en-US" dirty="0" smtClean="0">
                <a:solidFill>
                  <a:srgbClr val="FF0000"/>
                </a:solidFill>
              </a:rPr>
              <a:t> inches                                         =   4 inches </a:t>
            </a:r>
          </a:p>
          <a:p>
            <a:pPr marL="365760" lvl="1" indent="0">
              <a:buNone/>
            </a:pPr>
            <a:r>
              <a:rPr lang="en-US" dirty="0">
                <a:solidFill>
                  <a:srgbClr val="FF0000"/>
                </a:solidFill>
              </a:rPr>
              <a:t> </a:t>
            </a:r>
            <a:r>
              <a:rPr lang="en-US" dirty="0" smtClean="0">
                <a:solidFill>
                  <a:srgbClr val="FF0000"/>
                </a:solidFill>
              </a:rPr>
              <a:t>                                                         -----------------</a:t>
            </a:r>
          </a:p>
          <a:p>
            <a:pPr marL="365760" lvl="1" indent="0">
              <a:buNone/>
            </a:pPr>
            <a:r>
              <a:rPr lang="en-US" dirty="0" smtClean="0">
                <a:solidFill>
                  <a:srgbClr val="FF0000"/>
                </a:solidFill>
              </a:rPr>
              <a:t>Total			                    100 inches</a:t>
            </a:r>
          </a:p>
          <a:p>
            <a:pPr marL="365760" lvl="1"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694381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system: </a:t>
            </a:r>
            <a:br>
              <a:rPr lang="en-US" dirty="0" smtClean="0"/>
            </a:br>
            <a:r>
              <a:rPr lang="en-US" dirty="0" smtClean="0"/>
              <a:t>hours, minutes, seconds</a:t>
            </a:r>
            <a:endParaRPr lang="en-US" dirty="0"/>
          </a:p>
        </p:txBody>
      </p:sp>
      <p:sp>
        <p:nvSpPr>
          <p:cNvPr id="3" name="Content Placeholder 2"/>
          <p:cNvSpPr>
            <a:spLocks noGrp="1"/>
          </p:cNvSpPr>
          <p:nvPr>
            <p:ph idx="1"/>
          </p:nvPr>
        </p:nvSpPr>
        <p:spPr/>
        <p:txBody>
          <a:bodyPr/>
          <a:lstStyle/>
          <a:p>
            <a:r>
              <a:rPr lang="en-US" dirty="0" smtClean="0"/>
              <a:t>60 seconds = 1 minutes</a:t>
            </a:r>
          </a:p>
          <a:p>
            <a:r>
              <a:rPr lang="en-US" dirty="0" smtClean="0"/>
              <a:t>60 minutes = 1 hour</a:t>
            </a:r>
          </a:p>
          <a:p>
            <a:r>
              <a:rPr lang="en-US" dirty="0" smtClean="0"/>
              <a:t>24 hours = 1 day</a:t>
            </a:r>
          </a:p>
          <a:p>
            <a:endParaRPr lang="en-US" dirty="0"/>
          </a:p>
          <a:p>
            <a:pPr marL="0" indent="0">
              <a:buNone/>
            </a:pPr>
            <a:r>
              <a:rPr lang="en-US" dirty="0" smtClean="0"/>
              <a:t>What time comes after 23:59:59?</a:t>
            </a:r>
          </a:p>
          <a:p>
            <a:pPr marL="0" indent="0">
              <a:buNone/>
            </a:pPr>
            <a:endParaRPr lang="en-US" dirty="0"/>
          </a:p>
          <a:p>
            <a:pPr marL="0" indent="0">
              <a:buNone/>
            </a:pPr>
            <a:r>
              <a:rPr lang="en-US" dirty="0" smtClean="0">
                <a:solidFill>
                  <a:srgbClr val="FF0000"/>
                </a:solidFill>
              </a:rPr>
              <a:t>Answer: 00: 00: 00</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530692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system: </a:t>
            </a:r>
            <a:br>
              <a:rPr lang="en-US" dirty="0" smtClean="0"/>
            </a:br>
            <a:r>
              <a:rPr lang="en-US" dirty="0" smtClean="0"/>
              <a:t>hours and minutes to minutes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Question:</a:t>
            </a:r>
          </a:p>
          <a:p>
            <a:pPr marL="0" indent="0">
              <a:buNone/>
            </a:pPr>
            <a:r>
              <a:rPr lang="en-US" dirty="0" smtClean="0"/>
              <a:t>A movie is 2 hours and 10 minutes long.  How many minutes is that?</a:t>
            </a:r>
          </a:p>
          <a:p>
            <a:pPr marL="0" indent="0">
              <a:buNone/>
            </a:pPr>
            <a:endParaRPr lang="en-US" dirty="0"/>
          </a:p>
          <a:p>
            <a:pPr marL="0" indent="0">
              <a:buNone/>
            </a:pPr>
            <a:r>
              <a:rPr lang="en-US" dirty="0" smtClean="0">
                <a:solidFill>
                  <a:srgbClr val="FF0000"/>
                </a:solidFill>
              </a:rPr>
              <a:t>Answer: </a:t>
            </a:r>
          </a:p>
          <a:p>
            <a:pPr marL="365760" lvl="1" indent="0">
              <a:buNone/>
            </a:pPr>
            <a:r>
              <a:rPr lang="en-US" dirty="0" smtClean="0">
                <a:solidFill>
                  <a:srgbClr val="FF0000"/>
                </a:solidFill>
              </a:rPr>
              <a:t>2 hours </a:t>
            </a:r>
            <a:r>
              <a:rPr lang="en-US" dirty="0">
                <a:solidFill>
                  <a:srgbClr val="FF0000"/>
                </a:solidFill>
              </a:rPr>
              <a:t>= 2</a:t>
            </a:r>
            <a:r>
              <a:rPr lang="en-US" dirty="0" smtClean="0">
                <a:solidFill>
                  <a:srgbClr val="FF0000"/>
                </a:solidFill>
              </a:rPr>
              <a:t> </a:t>
            </a:r>
            <a:r>
              <a:rPr lang="en-US" dirty="0">
                <a:solidFill>
                  <a:srgbClr val="FF0000"/>
                </a:solidFill>
              </a:rPr>
              <a:t>* </a:t>
            </a:r>
            <a:r>
              <a:rPr lang="en-US" dirty="0" smtClean="0">
                <a:solidFill>
                  <a:srgbClr val="FF0000"/>
                </a:solidFill>
              </a:rPr>
              <a:t>60 minutes = 120 minutes</a:t>
            </a:r>
            <a:endParaRPr lang="en-US" dirty="0">
              <a:solidFill>
                <a:srgbClr val="FF0000"/>
              </a:solidFill>
            </a:endParaRPr>
          </a:p>
          <a:p>
            <a:pPr marL="365760" lvl="1" indent="0">
              <a:buNone/>
            </a:pPr>
            <a:r>
              <a:rPr lang="en-US" dirty="0" smtClean="0">
                <a:solidFill>
                  <a:srgbClr val="FF0000"/>
                </a:solidFill>
              </a:rPr>
              <a:t>10 minutes =                      =   10 minutes</a:t>
            </a:r>
            <a:endParaRPr lang="en-US" dirty="0">
              <a:solidFill>
                <a:srgbClr val="FF0000"/>
              </a:solidFill>
            </a:endParaRPr>
          </a:p>
          <a:p>
            <a:pPr marL="365760" lvl="1" indent="0">
              <a:buNone/>
            </a:pPr>
            <a:r>
              <a:rPr lang="en-US" dirty="0" smtClean="0">
                <a:solidFill>
                  <a:srgbClr val="FF0000"/>
                </a:solidFill>
              </a:rPr>
              <a:t>                                                ----------------------</a:t>
            </a:r>
            <a:endParaRPr lang="en-US" dirty="0">
              <a:solidFill>
                <a:srgbClr val="FF0000"/>
              </a:solidFill>
            </a:endParaRPr>
          </a:p>
          <a:p>
            <a:pPr marL="365760" lvl="1" indent="0">
              <a:buNone/>
            </a:pPr>
            <a:r>
              <a:rPr lang="en-US" dirty="0">
                <a:solidFill>
                  <a:srgbClr val="FF0000"/>
                </a:solidFill>
              </a:rPr>
              <a:t>Total		</a:t>
            </a:r>
            <a:r>
              <a:rPr lang="en-US" dirty="0" smtClean="0">
                <a:solidFill>
                  <a:srgbClr val="FF0000"/>
                </a:solidFill>
              </a:rPr>
              <a:t>              130 minutes</a:t>
            </a:r>
            <a:endParaRPr lang="en-US" dirty="0">
              <a:solidFill>
                <a:srgbClr val="FF0000"/>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4409318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124</TotalTime>
  <Words>763</Words>
  <Application>Microsoft Office PowerPoint</Application>
  <PresentationFormat>On-screen Show (4:3)</PresentationFormat>
  <Paragraphs>220</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Brush Script MT</vt:lpstr>
      <vt:lpstr>Calibri</vt:lpstr>
      <vt:lpstr>Cambria Math</vt:lpstr>
      <vt:lpstr>Constantia</vt:lpstr>
      <vt:lpstr>Franklin Gothic Book</vt:lpstr>
      <vt:lpstr>Rage Italic</vt:lpstr>
      <vt:lpstr>Pushpin</vt:lpstr>
      <vt:lpstr>Binary, Decimal and Hexadecimal Numbers</vt:lpstr>
      <vt:lpstr>Numbering Systems</vt:lpstr>
      <vt:lpstr>Creating a Numbering System</vt:lpstr>
      <vt:lpstr>Decimal Numbering System</vt:lpstr>
      <vt:lpstr>Why do we use Base(Radix) 10?</vt:lpstr>
      <vt:lpstr>Inches, Feet and Yards</vt:lpstr>
      <vt:lpstr>Converting from yards, feet and inches to inches</vt:lpstr>
      <vt:lpstr>Time system:  hours, minutes, seconds</vt:lpstr>
      <vt:lpstr>Time system:  hours and minutes to minutes</vt:lpstr>
      <vt:lpstr>Binary Numbering System</vt:lpstr>
      <vt:lpstr>Counting in Binary</vt:lpstr>
      <vt:lpstr>Counting in Binary</vt:lpstr>
      <vt:lpstr>Hexadecimal Numbering System</vt:lpstr>
      <vt:lpstr>Counting in Hexadecimal</vt:lpstr>
      <vt:lpstr>Counting in Hex</vt:lpstr>
      <vt:lpstr>Why use the Binary system?</vt:lpstr>
      <vt:lpstr>Why use the Hexadecimal system?</vt:lpstr>
      <vt:lpstr>Mapping Binary to Hex</vt:lpstr>
      <vt:lpstr>Powers </vt:lpstr>
      <vt:lpstr>Kilo, Mega, Giga, Tera Etc. </vt:lpstr>
      <vt:lpstr>Computer specs are quoted in powers of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Binary, Decimal and Hexadecimal Numbers</dc:title>
  <dc:creator>Byrne, William</dc:creator>
  <cp:lastModifiedBy>Byrne, William</cp:lastModifiedBy>
  <cp:revision>17</cp:revision>
  <dcterms:created xsi:type="dcterms:W3CDTF">2006-08-16T00:00:00Z</dcterms:created>
  <dcterms:modified xsi:type="dcterms:W3CDTF">2016-05-26T20:14:42Z</dcterms:modified>
</cp:coreProperties>
</file>