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9" r:id="rId14"/>
    <p:sldId id="270" r:id="rId15"/>
    <p:sldId id="279" r:id="rId16"/>
    <p:sldId id="271" r:id="rId17"/>
    <p:sldId id="280" r:id="rId18"/>
    <p:sldId id="277" r:id="rId19"/>
    <p:sldId id="278" r:id="rId20"/>
    <p:sldId id="281" r:id="rId21"/>
    <p:sldId id="282" r:id="rId22"/>
    <p:sldId id="283" r:id="rId23"/>
    <p:sldId id="284" r:id="rId24"/>
    <p:sldId id="286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88FFA-E131-49B1-8C02-F8861A747EA3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4D0BC-36A3-4AE4-9CAF-25B13AA9F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7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D0BC-36A3-4AE4-9CAF-25B13AA9FD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5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4390-E806-4E34-AA1B-8A2ADF802E11}" type="datetime1">
              <a:rPr lang="en-US" smtClean="0"/>
              <a:t>4/18/2019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F135A-8FF5-4AC6-872D-C82879EC280E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15011-8B0A-4F49-8A2E-E582BBC3042C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AD69-7E51-4E53-B7CA-BACCC9BEC29E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66F2-01FE-4DD4-8121-AA94C0ACAEB6}" type="datetime1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AA32-EB27-4B4E-8010-237107D3D859}" type="datetime1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EA12-FE6E-4FD5-BA5B-467457BC2372}" type="datetime1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CA07-DA73-4B62-B9EB-387594AD43B4}" type="datetime1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A01-3C8B-48A6-AB7E-25AFCA9FD13D}" type="datetime1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B533-06F2-4156-8778-B23DB2BB8CDB}" type="datetime1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1993-8EB0-435D-B9DA-B9778C8FE96F}" type="datetime1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4DA628-9E10-4BB4-A28C-E44E1EFECD1E}" type="datetime1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Cloud? Computing?</a:t>
            </a:r>
          </a:p>
          <a:p>
            <a:r>
              <a:rPr lang="en-US" dirty="0" err="1" smtClean="0"/>
              <a:t>noSQL</a:t>
            </a:r>
            <a:r>
              <a:rPr lang="en-US" dirty="0" smtClean="0"/>
              <a:t> vs SQL</a:t>
            </a:r>
          </a:p>
          <a:p>
            <a:r>
              <a:rPr lang="en-US" dirty="0" smtClean="0"/>
              <a:t>RAID </a:t>
            </a:r>
            <a:r>
              <a:rPr lang="en-US" dirty="0" smtClean="0"/>
              <a:t>0,1,5,6,10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to Cloud Computing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Scalability. Data and processor time is limitless. </a:t>
            </a:r>
          </a:p>
          <a:p>
            <a:r>
              <a:rPr lang="en-US" dirty="0" smtClean="0"/>
              <a:t>Instant access to more/less computing </a:t>
            </a:r>
          </a:p>
          <a:p>
            <a:r>
              <a:rPr lang="en-US" dirty="0" smtClean="0"/>
              <a:t>Save money…you pay for what you use.</a:t>
            </a:r>
          </a:p>
          <a:p>
            <a:r>
              <a:rPr lang="en-US" dirty="0" smtClean="0"/>
              <a:t>Your company doesn’t have to provide software for each PC. Instead the cloud company can provide licenses as needed. </a:t>
            </a:r>
          </a:p>
          <a:p>
            <a:r>
              <a:rPr lang="en-US" dirty="0" smtClean="0"/>
              <a:t>No physical space needed for processors and disk space. </a:t>
            </a:r>
          </a:p>
          <a:p>
            <a:r>
              <a:rPr lang="en-US" dirty="0" smtClean="0"/>
              <a:t>The “IT guy” will now work at the cloud company and not at each individual company.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0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to Cloud Computing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Your Intellectual property (code) is on their servers. </a:t>
            </a:r>
          </a:p>
          <a:p>
            <a:r>
              <a:rPr lang="en-US" dirty="0" smtClean="0"/>
              <a:t>Privacy</a:t>
            </a:r>
          </a:p>
          <a:p>
            <a:r>
              <a:rPr lang="en-US" dirty="0" smtClean="0"/>
              <a:t>Usage fees</a:t>
            </a:r>
          </a:p>
          <a:p>
            <a:r>
              <a:rPr lang="en-US" dirty="0" smtClean="0"/>
              <a:t>Bandwidth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Public</a:t>
            </a:r>
            <a:r>
              <a:rPr lang="en-US" dirty="0" smtClean="0"/>
              <a:t>, Private and Hybrid Clouds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Public Clouds resources are available to the public for a fee. </a:t>
            </a:r>
          </a:p>
          <a:p>
            <a:r>
              <a:rPr lang="en-US" dirty="0" smtClean="0"/>
              <a:t>Public Cloud is connected to the public internet.</a:t>
            </a:r>
          </a:p>
          <a:p>
            <a:r>
              <a:rPr lang="en-US" dirty="0" smtClean="0"/>
              <a:t>Public Clouds cost less that Private because the use shared resources. </a:t>
            </a:r>
          </a:p>
          <a:p>
            <a:endParaRPr lang="en-US" dirty="0" smtClean="0"/>
          </a:p>
          <a:p>
            <a:r>
              <a:rPr lang="en-US" dirty="0" smtClean="0"/>
              <a:t>Examples of companies </a:t>
            </a:r>
          </a:p>
          <a:p>
            <a:pPr lvl="1"/>
            <a:r>
              <a:rPr lang="en-US" dirty="0" smtClean="0"/>
              <a:t>Amazon AWS</a:t>
            </a:r>
          </a:p>
          <a:p>
            <a:pPr lvl="1"/>
            <a:r>
              <a:rPr lang="en-US" dirty="0" smtClean="0"/>
              <a:t>Rackspace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2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Public, </a:t>
            </a:r>
            <a:r>
              <a:rPr lang="en-US" dirty="0" smtClean="0">
                <a:solidFill>
                  <a:srgbClr val="FF0000"/>
                </a:solidFill>
              </a:rPr>
              <a:t>Private</a:t>
            </a:r>
            <a:r>
              <a:rPr lang="en-US" dirty="0" smtClean="0"/>
              <a:t> and Hybrid Clouds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Private Clouds – same capabilities are available though private networks or the internet. </a:t>
            </a:r>
          </a:p>
          <a:p>
            <a:r>
              <a:rPr lang="en-US" dirty="0" smtClean="0"/>
              <a:t>Big Data and Data Science applications typically run in Private clouds.</a:t>
            </a:r>
          </a:p>
        </p:txBody>
      </p:sp>
    </p:spTree>
    <p:extLst>
      <p:ext uri="{BB962C8B-B14F-4D97-AF65-F5344CB8AC3E}">
        <p14:creationId xmlns:p14="http://schemas.microsoft.com/office/powerpoint/2010/main" val="353491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Private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Hybrid</a:t>
            </a:r>
            <a:r>
              <a:rPr lang="en-US" dirty="0" smtClean="0"/>
              <a:t> Clouds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Hybrid Clouds – a mix of public and private clouds. </a:t>
            </a:r>
          </a:p>
          <a:p>
            <a:r>
              <a:rPr lang="en-US" dirty="0" smtClean="0"/>
              <a:t>Typically applications </a:t>
            </a:r>
            <a:r>
              <a:rPr lang="en-US" dirty="0" smtClean="0"/>
              <a:t>run </a:t>
            </a:r>
            <a:r>
              <a:rPr lang="en-US" dirty="0" smtClean="0"/>
              <a:t>in a private cloud and will jump to the public cloud during cloud bursts. </a:t>
            </a:r>
          </a:p>
          <a:p>
            <a:r>
              <a:rPr lang="en-US" dirty="0" smtClean="0"/>
              <a:t>Cost vs. security tradeoffs are considered when deciding where to put parts of the application. </a:t>
            </a:r>
          </a:p>
        </p:txBody>
      </p:sp>
    </p:spTree>
    <p:extLst>
      <p:ext uri="{BB962C8B-B14F-4D97-AF65-F5344CB8AC3E}">
        <p14:creationId xmlns:p14="http://schemas.microsoft.com/office/powerpoint/2010/main" val="323433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Companies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48200" y="1553737"/>
            <a:ext cx="3352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Rackspace</a:t>
            </a:r>
            <a:endParaRPr lang="en-US" dirty="0"/>
          </a:p>
          <a:p>
            <a:r>
              <a:rPr lang="en-US" dirty="0"/>
              <a:t>Red Hat</a:t>
            </a:r>
          </a:p>
          <a:p>
            <a:r>
              <a:rPr lang="en-US" dirty="0"/>
              <a:t>Salesforce</a:t>
            </a:r>
          </a:p>
          <a:p>
            <a:r>
              <a:rPr lang="en-US" dirty="0"/>
              <a:t>Oracle Cloud</a:t>
            </a:r>
          </a:p>
          <a:p>
            <a:r>
              <a:rPr lang="en-US" dirty="0"/>
              <a:t>SAP</a:t>
            </a:r>
          </a:p>
          <a:p>
            <a:r>
              <a:rPr lang="en-US" dirty="0"/>
              <a:t>Verizon Cloud</a:t>
            </a:r>
          </a:p>
          <a:p>
            <a:r>
              <a:rPr lang="en-US" dirty="0" err="1"/>
              <a:t>Navisite</a:t>
            </a:r>
            <a:endParaRPr lang="en-US" dirty="0"/>
          </a:p>
          <a:p>
            <a:r>
              <a:rPr lang="en-US" dirty="0"/>
              <a:t>Dropbox</a:t>
            </a:r>
          </a:p>
          <a:p>
            <a:r>
              <a:rPr lang="en-US" dirty="0" err="1"/>
              <a:t>Egnyte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14400" y="1524000"/>
            <a:ext cx="3505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Kamatera</a:t>
            </a:r>
            <a:endParaRPr lang="en-US" dirty="0" smtClean="0"/>
          </a:p>
          <a:p>
            <a:r>
              <a:rPr lang="en-US" dirty="0" err="1" smtClean="0"/>
              <a:t>phoenixNAP</a:t>
            </a:r>
            <a:endParaRPr lang="en-US" dirty="0" smtClean="0"/>
          </a:p>
          <a:p>
            <a:r>
              <a:rPr lang="en-US" dirty="0" smtClean="0"/>
              <a:t>Amazon Web Services</a:t>
            </a:r>
          </a:p>
          <a:p>
            <a:r>
              <a:rPr lang="en-US" dirty="0" smtClean="0"/>
              <a:t>Microsoft Azure</a:t>
            </a:r>
          </a:p>
          <a:p>
            <a:r>
              <a:rPr lang="en-US" dirty="0" smtClean="0"/>
              <a:t>Google Cloud Platform</a:t>
            </a:r>
          </a:p>
          <a:p>
            <a:r>
              <a:rPr lang="en-US" dirty="0" smtClean="0"/>
              <a:t>Adobe</a:t>
            </a:r>
          </a:p>
          <a:p>
            <a:r>
              <a:rPr lang="en-US" dirty="0" smtClean="0"/>
              <a:t>VMware</a:t>
            </a:r>
          </a:p>
          <a:p>
            <a:r>
              <a:rPr lang="en-US" dirty="0" smtClean="0"/>
              <a:t>IBM Cloud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2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– Grows as needed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6576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NAS – Network Attached Storage. Connected to our </a:t>
            </a:r>
            <a:r>
              <a:rPr lang="en-US" dirty="0" smtClean="0"/>
              <a:t>LAN</a:t>
            </a:r>
          </a:p>
          <a:p>
            <a:r>
              <a:rPr lang="en-US" dirty="0" smtClean="0"/>
              <a:t>SAN – Storage Area Network connected to disk via Host Bus Adapters HBA</a:t>
            </a:r>
          </a:p>
          <a:p>
            <a:r>
              <a:rPr lang="en-US" dirty="0" smtClean="0"/>
              <a:t>DAS </a:t>
            </a:r>
            <a:r>
              <a:rPr lang="en-US" dirty="0"/>
              <a:t>– Directly Attached Storage connected by Small Computer Systems Interface SCSI, USB, </a:t>
            </a:r>
            <a:r>
              <a:rPr lang="en-US" dirty="0" err="1"/>
              <a:t>Firewire</a:t>
            </a:r>
            <a:r>
              <a:rPr lang="en-US" dirty="0"/>
              <a:t> etc.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05348"/>
            <a:ext cx="3806166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36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schema for orders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46355"/>
            <a:ext cx="7772400" cy="3974889"/>
          </a:xfrm>
        </p:spPr>
      </p:pic>
    </p:spTree>
    <p:extLst>
      <p:ext uri="{BB962C8B-B14F-4D97-AF65-F5344CB8AC3E}">
        <p14:creationId xmlns:p14="http://schemas.microsoft.com/office/powerpoint/2010/main" val="2762528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places an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SQL – with tables) customer, product, order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If customer c431, bought one of product p22 and two of p523 on March 2,20xx, what table do we record the:</a:t>
            </a:r>
          </a:p>
          <a:p>
            <a:pPr marL="514350" indent="-514350">
              <a:buAutoNum type="alphaLcParenR"/>
            </a:pPr>
            <a:r>
              <a:rPr lang="en-US" dirty="0" smtClean="0"/>
              <a:t>Ship to address?   </a:t>
            </a:r>
            <a:r>
              <a:rPr lang="en-US" dirty="0" smtClean="0">
                <a:solidFill>
                  <a:srgbClr val="FF0000"/>
                </a:solidFill>
              </a:rPr>
              <a:t>Customer</a:t>
            </a:r>
          </a:p>
          <a:p>
            <a:pPr marL="514350" indent="-514350">
              <a:buAutoNum type="alphaLcParenR"/>
            </a:pPr>
            <a:r>
              <a:rPr lang="en-US" dirty="0" smtClean="0"/>
              <a:t>Product description? </a:t>
            </a:r>
            <a:r>
              <a:rPr lang="en-US" dirty="0" smtClean="0">
                <a:solidFill>
                  <a:srgbClr val="FF0000"/>
                </a:solidFill>
              </a:rPr>
              <a:t>Products</a:t>
            </a:r>
          </a:p>
          <a:p>
            <a:pPr marL="514350" indent="-514350">
              <a:buAutoNum type="alphaLcParenR"/>
            </a:pPr>
            <a:r>
              <a:rPr lang="en-US" dirty="0" smtClean="0"/>
              <a:t>Quantity of each product bought? </a:t>
            </a:r>
            <a:r>
              <a:rPr lang="en-US" dirty="0" smtClean="0">
                <a:solidFill>
                  <a:srgbClr val="FF0000"/>
                </a:solidFill>
              </a:rPr>
              <a:t>Orders</a:t>
            </a:r>
          </a:p>
          <a:p>
            <a:pPr marL="514350" indent="-514350">
              <a:buAutoNum type="alphaLcParenR"/>
            </a:pPr>
            <a:r>
              <a:rPr lang="en-US" dirty="0" smtClean="0"/>
              <a:t>Price of the product? </a:t>
            </a:r>
            <a:r>
              <a:rPr lang="en-US" dirty="0" smtClean="0">
                <a:solidFill>
                  <a:srgbClr val="FF0000"/>
                </a:solidFill>
              </a:rPr>
              <a:t>Products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if the customer used an online coupon? </a:t>
            </a:r>
            <a:r>
              <a:rPr lang="en-US" dirty="0" smtClean="0">
                <a:solidFill>
                  <a:srgbClr val="FF0000"/>
                </a:solidFill>
              </a:rPr>
              <a:t>???????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 if there were 2 shipments? And 1 was retuned? </a:t>
            </a:r>
            <a:r>
              <a:rPr lang="en-US" dirty="0" smtClean="0">
                <a:solidFill>
                  <a:srgbClr val="FF0000"/>
                </a:solidFill>
              </a:rPr>
              <a:t>????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18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places an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dirty="0" err="1" smtClean="0"/>
              <a:t>noSQL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If customer c431, bought one of product p22 and two of p523 on March 2,20xx, what table do we record the:</a:t>
            </a:r>
          </a:p>
          <a:p>
            <a:pPr marL="514350" indent="-514350">
              <a:buAutoNum type="alphaLcParenR"/>
            </a:pPr>
            <a:r>
              <a:rPr lang="en-US" dirty="0" smtClean="0"/>
              <a:t>Ship to address?   </a:t>
            </a:r>
            <a:r>
              <a:rPr lang="en-US" dirty="0" smtClean="0">
                <a:solidFill>
                  <a:srgbClr val="FF0000"/>
                </a:solidFill>
              </a:rPr>
              <a:t>o999 document</a:t>
            </a:r>
          </a:p>
          <a:p>
            <a:pPr marL="514350" indent="-514350">
              <a:buFont typeface="Wingdings 2"/>
              <a:buAutoNum type="alphaLcParenR"/>
            </a:pPr>
            <a:r>
              <a:rPr lang="en-US" dirty="0" smtClean="0"/>
              <a:t>Product description? </a:t>
            </a:r>
            <a:r>
              <a:rPr lang="en-US" dirty="0">
                <a:solidFill>
                  <a:srgbClr val="FF0000"/>
                </a:solidFill>
              </a:rPr>
              <a:t>o999 </a:t>
            </a:r>
            <a:r>
              <a:rPr lang="en-US" dirty="0" smtClean="0">
                <a:solidFill>
                  <a:srgbClr val="FF0000"/>
                </a:solidFill>
              </a:rPr>
              <a:t>document</a:t>
            </a:r>
            <a:endParaRPr lang="en-US" dirty="0" smtClean="0"/>
          </a:p>
          <a:p>
            <a:pPr marL="514350" indent="-514350">
              <a:buFont typeface="Wingdings 2"/>
              <a:buAutoNum type="alphaLcParenR"/>
            </a:pPr>
            <a:r>
              <a:rPr lang="en-US" dirty="0" smtClean="0"/>
              <a:t>Quantity of each product bought? </a:t>
            </a:r>
            <a:r>
              <a:rPr lang="en-US" dirty="0" smtClean="0">
                <a:solidFill>
                  <a:srgbClr val="FF0000"/>
                </a:solidFill>
              </a:rPr>
              <a:t>o999 document</a:t>
            </a:r>
            <a:endParaRPr lang="en-US" dirty="0" smtClean="0"/>
          </a:p>
          <a:p>
            <a:pPr marL="514350" indent="-514350">
              <a:buFont typeface="Wingdings 2"/>
              <a:buAutoNum type="alphaLcParenR"/>
            </a:pPr>
            <a:r>
              <a:rPr lang="en-US" dirty="0" smtClean="0"/>
              <a:t>Price of the product? </a:t>
            </a:r>
            <a:r>
              <a:rPr lang="en-US" dirty="0" smtClean="0">
                <a:solidFill>
                  <a:srgbClr val="FF0000"/>
                </a:solidFill>
              </a:rPr>
              <a:t>o999 document</a:t>
            </a:r>
            <a:endParaRPr lang="en-US" dirty="0" smtClean="0"/>
          </a:p>
          <a:p>
            <a:pPr marL="514350" indent="-514350">
              <a:buFont typeface="Wingdings 2"/>
              <a:buAutoNum type="alphaLcParenR"/>
            </a:pPr>
            <a:r>
              <a:rPr lang="en-US" dirty="0"/>
              <a:t>C</a:t>
            </a:r>
            <a:r>
              <a:rPr lang="en-US" dirty="0" smtClean="0"/>
              <a:t>ustomer used an online coupon? </a:t>
            </a:r>
            <a:r>
              <a:rPr lang="en-US" dirty="0">
                <a:solidFill>
                  <a:srgbClr val="FF0000"/>
                </a:solidFill>
              </a:rPr>
              <a:t>o999 </a:t>
            </a:r>
            <a:r>
              <a:rPr lang="en-US" dirty="0" smtClean="0">
                <a:solidFill>
                  <a:srgbClr val="FF0000"/>
                </a:solidFill>
              </a:rPr>
              <a:t>document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5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Computing?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use or operation of </a:t>
            </a:r>
            <a:r>
              <a:rPr lang="en-US" dirty="0" smtClean="0"/>
              <a:t>computers</a:t>
            </a:r>
          </a:p>
          <a:p>
            <a:r>
              <a:rPr lang="en-US" dirty="0" smtClean="0"/>
              <a:t>use</a:t>
            </a:r>
            <a:r>
              <a:rPr lang="en-US" dirty="0"/>
              <a:t> </a:t>
            </a:r>
            <a:r>
              <a:rPr lang="en-US" dirty="0" smtClean="0"/>
              <a:t>of a</a:t>
            </a:r>
            <a:r>
              <a:rPr lang="en-US" dirty="0"/>
              <a:t> computer to process data or perform calculations.</a:t>
            </a:r>
          </a:p>
          <a:p>
            <a:r>
              <a:rPr lang="en-US" dirty="0"/>
              <a:t>the act of calculating or reckoning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Reading from memory</a:t>
            </a:r>
          </a:p>
          <a:p>
            <a:pPr marL="0" indent="0">
              <a:buNone/>
            </a:pPr>
            <a:r>
              <a:rPr lang="en-US" dirty="0" smtClean="0"/>
              <a:t>Preforming mathematical computations. </a:t>
            </a:r>
          </a:p>
          <a:p>
            <a:pPr marL="0" indent="0">
              <a:buNone/>
            </a:pPr>
            <a:r>
              <a:rPr lang="en-US" dirty="0" smtClean="0"/>
              <a:t>Writing results (final or temporary)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	5 + 3 * 4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5 + </a:t>
            </a:r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12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=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17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60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vs. No SQL databases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20787"/>
            <a:ext cx="7086600" cy="4724400"/>
          </a:xfrm>
        </p:spPr>
      </p:pic>
    </p:spTree>
    <p:extLst>
      <p:ext uri="{BB962C8B-B14F-4D97-AF65-F5344CB8AC3E}">
        <p14:creationId xmlns:p14="http://schemas.microsoft.com/office/powerpoint/2010/main" val="55354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Redundant Array Independent Disks</a:t>
            </a:r>
            <a:br>
              <a:rPr lang="en-US" dirty="0" smtClean="0"/>
            </a:br>
            <a:r>
              <a:rPr lang="en-US" dirty="0" smtClean="0"/>
              <a:t>			RAID 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438400" cy="4572000"/>
          </a:xfrm>
        </p:spPr>
        <p:txBody>
          <a:bodyPr/>
          <a:lstStyle/>
          <a:p>
            <a:r>
              <a:rPr lang="en-US" dirty="0" smtClean="0"/>
              <a:t>Blocks are striped across 2 drives for faster searching</a:t>
            </a:r>
          </a:p>
          <a:p>
            <a:r>
              <a:rPr lang="en-US" dirty="0" smtClean="0"/>
              <a:t>No Redundancy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95" y="1828800"/>
            <a:ext cx="5031193" cy="42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83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Redundant Array Independent Disks</a:t>
            </a:r>
            <a:br>
              <a:rPr lang="en-US" dirty="0" smtClean="0"/>
            </a:br>
            <a:r>
              <a:rPr lang="en-US" dirty="0" smtClean="0"/>
              <a:t>			RAID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590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Blocks are striped across 2 drives and duplicated for faster searching and disaster recovery</a:t>
            </a:r>
          </a:p>
          <a:p>
            <a:r>
              <a:rPr lang="en-US" dirty="0" smtClean="0"/>
              <a:t>Uses Redundancy</a:t>
            </a:r>
          </a:p>
          <a:p>
            <a:r>
              <a:rPr lang="en-US" dirty="0" smtClean="0"/>
              <a:t>Twice as much storage is needed.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13" y="1638300"/>
            <a:ext cx="492318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21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Redundant Array Independent Disks</a:t>
            </a:r>
            <a:br>
              <a:rPr lang="en-US" dirty="0" smtClean="0"/>
            </a:br>
            <a:r>
              <a:rPr lang="en-US" dirty="0" smtClean="0"/>
              <a:t>			RAID 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476182"/>
            <a:ext cx="3352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Blocks are striped across many drives for faster searching</a:t>
            </a:r>
          </a:p>
          <a:p>
            <a:r>
              <a:rPr lang="en-US" dirty="0" smtClean="0"/>
              <a:t>Parity is used for disaster recovery.</a:t>
            </a:r>
          </a:p>
          <a:p>
            <a:r>
              <a:rPr lang="en-US" dirty="0" smtClean="0"/>
              <a:t>Extra space needed for parity.</a:t>
            </a:r>
          </a:p>
          <a:p>
            <a:r>
              <a:rPr lang="en-US" dirty="0" smtClean="0"/>
              <a:t>Updates require parity writes too.</a:t>
            </a:r>
          </a:p>
          <a:p>
            <a:r>
              <a:rPr lang="en-US" dirty="0" smtClean="0"/>
              <a:t># drives = #blocks</a:t>
            </a:r>
            <a:endParaRPr lang="en-US" dirty="0"/>
          </a:p>
          <a:p>
            <a:r>
              <a:rPr lang="en-US" dirty="0" smtClean="0"/>
              <a:t>1 Drive used for parity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11919"/>
            <a:ext cx="4667250" cy="285750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191000" y="4463700"/>
            <a:ext cx="4038600" cy="15561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1001	   1011	    1100	      </a:t>
            </a:r>
            <a:r>
              <a:rPr lang="en-US" dirty="0" smtClean="0">
                <a:solidFill>
                  <a:srgbClr val="00B050"/>
                </a:solidFill>
              </a:rPr>
              <a:t>1110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RAID 5 can survive 1 disk crash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Writes require a parity write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55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Redundant Array Independent Disks</a:t>
            </a:r>
            <a:br>
              <a:rPr lang="en-US" dirty="0" smtClean="0"/>
            </a:br>
            <a:r>
              <a:rPr lang="en-US" dirty="0" smtClean="0"/>
              <a:t>			RAID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476182"/>
            <a:ext cx="3352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Blocks are striped across many drives for faster searching</a:t>
            </a:r>
          </a:p>
          <a:p>
            <a:r>
              <a:rPr lang="en-US" dirty="0" smtClean="0"/>
              <a:t>2 Parities is used for disaster recovery.</a:t>
            </a:r>
          </a:p>
          <a:p>
            <a:r>
              <a:rPr lang="en-US" dirty="0" smtClean="0"/>
              <a:t>Extra space needed for 2 parities.</a:t>
            </a:r>
          </a:p>
          <a:p>
            <a:r>
              <a:rPr lang="en-US" dirty="0" smtClean="0"/>
              <a:t>Updates require parity writes too.</a:t>
            </a:r>
          </a:p>
          <a:p>
            <a:r>
              <a:rPr lang="en-US" dirty="0" smtClean="0"/>
              <a:t># drives = #blocks + 1</a:t>
            </a:r>
            <a:endParaRPr lang="en-US" dirty="0"/>
          </a:p>
          <a:p>
            <a:r>
              <a:rPr lang="en-US" dirty="0" smtClean="0"/>
              <a:t>1 Drive used for parity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191000" y="4463700"/>
            <a:ext cx="4495800" cy="15561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1001    1011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1100	</a:t>
            </a:r>
            <a:r>
              <a:rPr lang="en-US" dirty="0" smtClean="0">
                <a:solidFill>
                  <a:srgbClr val="FFC000"/>
                </a:solidFill>
              </a:rPr>
              <a:t>1110</a:t>
            </a:r>
            <a:r>
              <a:rPr lang="en-US" dirty="0" smtClean="0">
                <a:solidFill>
                  <a:srgbClr val="0070C0"/>
                </a:solidFill>
              </a:rPr>
              <a:t>    </a:t>
            </a:r>
            <a:r>
              <a:rPr lang="en-US" dirty="0" smtClean="0">
                <a:solidFill>
                  <a:srgbClr val="00B050"/>
                </a:solidFill>
              </a:rPr>
              <a:t>0001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RAID 6 can survive 2 disk crashes.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Writes require 2 parity writes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76182"/>
            <a:ext cx="4572000" cy="28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55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Redundant Array Independent Disks</a:t>
            </a:r>
            <a:br>
              <a:rPr lang="en-US" dirty="0" smtClean="0"/>
            </a:br>
            <a:r>
              <a:rPr lang="en-US" dirty="0" smtClean="0"/>
              <a:t>			RAID 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20000" cy="1333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Combination of 2 RAID 1’s and a RAID 0</a:t>
            </a:r>
          </a:p>
          <a:p>
            <a:r>
              <a:rPr lang="en-US" dirty="0" smtClean="0"/>
              <a:t>Parity is used for disaster recovery.</a:t>
            </a:r>
          </a:p>
          <a:p>
            <a:r>
              <a:rPr lang="en-US" dirty="0" smtClean="0"/>
              <a:t>Extra space needed for parity.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81300"/>
            <a:ext cx="685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7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 Cloud?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1"/>
            <a:ext cx="772815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if you spilled coffee on your cell phone and destroyed it?  How could you get your friends phone numbers back?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0"/>
            <a:ext cx="3571751" cy="2382330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914400" y="2837370"/>
            <a:ext cx="3505200" cy="29538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>
                <a:solidFill>
                  <a:srgbClr val="7030A0"/>
                </a:solidFill>
              </a:rPr>
              <a:t>Suppose you stored your contacts in a database on the internet so the coffee couldn’t destroy it. </a:t>
            </a:r>
          </a:p>
          <a:p>
            <a:pPr marL="0" indent="0">
              <a:buFont typeface="Wingdings 2"/>
              <a:buNone/>
            </a:pPr>
            <a:r>
              <a:rPr lang="en-US" dirty="0" smtClean="0">
                <a:solidFill>
                  <a:srgbClr val="7030A0"/>
                </a:solidFill>
              </a:rPr>
              <a:t>Your phone (and any future phones) could just download them as needed.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7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52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Cloud Communications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200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can be uploaded to the cloud from computers, cellphone etc. and the same people or other people can download the data.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13" y="1981200"/>
            <a:ext cx="3962400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3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Server Computing.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743200" cy="4572000"/>
          </a:xfrm>
        </p:spPr>
        <p:txBody>
          <a:bodyPr/>
          <a:lstStyle/>
          <a:p>
            <a:r>
              <a:rPr lang="en-US" dirty="0" smtClean="0"/>
              <a:t>Examples: Facebook, Tweeter LinkedIn</a:t>
            </a:r>
          </a:p>
          <a:p>
            <a:endParaRPr lang="en-US" dirty="0"/>
          </a:p>
          <a:p>
            <a:r>
              <a:rPr lang="en-US" dirty="0" smtClean="0"/>
              <a:t>Isn’t Client Server Computing the same as Cloud Computing?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51371"/>
            <a:ext cx="44672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0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utility?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</a:t>
            </a:r>
          </a:p>
          <a:p>
            <a:r>
              <a:rPr lang="en-US" dirty="0" smtClean="0"/>
              <a:t>Electric company</a:t>
            </a:r>
          </a:p>
          <a:p>
            <a:r>
              <a:rPr lang="en-US" dirty="0" smtClean="0"/>
              <a:t>Water company</a:t>
            </a:r>
          </a:p>
          <a:p>
            <a:r>
              <a:rPr lang="en-US" dirty="0" smtClean="0"/>
              <a:t>Gas Company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makes them a utility?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Customers pay when they use (utilize) their service.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9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Server vs. Cloud Computing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Client Server</a:t>
            </a:r>
          </a:p>
          <a:p>
            <a:r>
              <a:rPr lang="en-US" dirty="0" smtClean="0"/>
              <a:t>You buy the server computers</a:t>
            </a:r>
          </a:p>
          <a:p>
            <a:r>
              <a:rPr lang="en-US" dirty="0" smtClean="0"/>
              <a:t>You pay for the IP addresses</a:t>
            </a:r>
          </a:p>
          <a:p>
            <a:r>
              <a:rPr lang="en-US" dirty="0" smtClean="0"/>
              <a:t>You buy the disk space</a:t>
            </a:r>
          </a:p>
          <a:p>
            <a:pPr marL="0" indent="0">
              <a:buNone/>
            </a:pPr>
            <a:r>
              <a:rPr lang="en-US" dirty="0" smtClean="0"/>
              <a:t>You pay a fixed price wither you utilize the resources of not. </a:t>
            </a:r>
          </a:p>
          <a:p>
            <a:pPr marL="0" indent="0">
              <a:buNone/>
            </a:pPr>
            <a:r>
              <a:rPr lang="en-US" dirty="0" smtClean="0"/>
              <a:t>This is called </a:t>
            </a:r>
            <a:r>
              <a:rPr lang="en-US" dirty="0" err="1" smtClean="0">
                <a:solidFill>
                  <a:srgbClr val="FF0000"/>
                </a:solidFill>
              </a:rPr>
              <a:t>HOSTing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Cloud Computing</a:t>
            </a:r>
          </a:p>
          <a:p>
            <a:pPr lvl="0">
              <a:buClr>
                <a:srgbClr val="D34817"/>
              </a:buClr>
            </a:pPr>
            <a:r>
              <a:rPr lang="en-US" dirty="0" smtClean="0">
                <a:solidFill>
                  <a:prstClr val="black"/>
                </a:solidFill>
              </a:rPr>
              <a:t>You pay for disk space, processor time, multiple IPs as needed</a:t>
            </a:r>
          </a:p>
          <a:p>
            <a:pPr lvl="0">
              <a:buClr>
                <a:srgbClr val="D34817"/>
              </a:buClr>
            </a:pPr>
            <a:r>
              <a:rPr lang="en-US" dirty="0" smtClean="0">
                <a:solidFill>
                  <a:prstClr val="black"/>
                </a:solidFill>
              </a:rPr>
              <a:t>Grow and shrink as needed .  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6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your cloud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don’t have direct access to a server to store your code, data files etc. so how do you access it? </a:t>
            </a:r>
            <a:endParaRPr lang="en-US" dirty="0"/>
          </a:p>
          <a:p>
            <a:pPr lvl="1"/>
            <a:r>
              <a:rPr lang="en-US" dirty="0" smtClean="0"/>
              <a:t>From your PC that is connected to the internet</a:t>
            </a:r>
          </a:p>
          <a:p>
            <a:endParaRPr lang="en-US" dirty="0"/>
          </a:p>
          <a:p>
            <a:r>
              <a:rPr lang="en-US" dirty="0" smtClean="0"/>
              <a:t>Ex) If you have a Gmail account, do you really care where it is hosted? </a:t>
            </a:r>
          </a:p>
          <a:p>
            <a:pPr lvl="1"/>
            <a:r>
              <a:rPr lang="en-US" dirty="0" smtClean="0"/>
              <a:t>Or just that you can get to it anywhere?  That it is reliable? easy to use?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9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front and back ends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39761"/>
            <a:ext cx="4876800" cy="4559014"/>
          </a:xfrm>
        </p:spPr>
      </p:pic>
    </p:spTree>
    <p:extLst>
      <p:ext uri="{BB962C8B-B14F-4D97-AF65-F5344CB8AC3E}">
        <p14:creationId xmlns:p14="http://schemas.microsoft.com/office/powerpoint/2010/main" val="1983555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912</TotalTime>
  <Words>944</Words>
  <Application>Microsoft Office PowerPoint</Application>
  <PresentationFormat>On-screen Show (4:3)</PresentationFormat>
  <Paragraphs>176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Franklin Gothic Book</vt:lpstr>
      <vt:lpstr>Perpetua</vt:lpstr>
      <vt:lpstr>Wingdings</vt:lpstr>
      <vt:lpstr>Wingdings 2</vt:lpstr>
      <vt:lpstr>Equity</vt:lpstr>
      <vt:lpstr>Cloud Computing</vt:lpstr>
      <vt:lpstr>What is Computing?</vt:lpstr>
      <vt:lpstr>What if the Cloud?</vt:lpstr>
      <vt:lpstr>Cloud Communications</vt:lpstr>
      <vt:lpstr>Client Server Computing. </vt:lpstr>
      <vt:lpstr>What is a utility?</vt:lpstr>
      <vt:lpstr>Client Server vs. Cloud Computing </vt:lpstr>
      <vt:lpstr>Access to your cloud</vt:lpstr>
      <vt:lpstr>Cloud front and back ends</vt:lpstr>
      <vt:lpstr>Advantages to Cloud Computing</vt:lpstr>
      <vt:lpstr>Disadvantages to Cloud Computing</vt:lpstr>
      <vt:lpstr>Public, Private and Hybrid Clouds</vt:lpstr>
      <vt:lpstr>Public, Private and Hybrid Clouds</vt:lpstr>
      <vt:lpstr>Public, Private and Hybrid Clouds</vt:lpstr>
      <vt:lpstr>Cloud Companies</vt:lpstr>
      <vt:lpstr>Storage – Grows as needed</vt:lpstr>
      <vt:lpstr>Database schema for orders</vt:lpstr>
      <vt:lpstr>Customer places an order</vt:lpstr>
      <vt:lpstr>Customer places an order</vt:lpstr>
      <vt:lpstr>SQL vs. No SQL databases</vt:lpstr>
      <vt:lpstr>Redundant Array Independent Disks    RAID 0</vt:lpstr>
      <vt:lpstr>Redundant Array Independent Disks    RAID 1</vt:lpstr>
      <vt:lpstr>Redundant Array Independent Disks    RAID 5</vt:lpstr>
      <vt:lpstr>Redundant Array Independent Disks    RAID 6</vt:lpstr>
      <vt:lpstr>Redundant Array Independent Disks    RAID 10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</dc:title>
  <dc:creator>Bill Byrne</dc:creator>
  <cp:lastModifiedBy>Bill Byrne</cp:lastModifiedBy>
  <cp:revision>89</cp:revision>
  <dcterms:created xsi:type="dcterms:W3CDTF">2006-08-16T00:00:00Z</dcterms:created>
  <dcterms:modified xsi:type="dcterms:W3CDTF">2019-04-18T21:04:45Z</dcterms:modified>
</cp:coreProperties>
</file>