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52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788FFA-E131-49B1-8C02-F8861A747EA3}" type="datetimeFigureOut">
              <a:rPr lang="en-US" smtClean="0"/>
              <a:t>4/1/2019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B4D0BC-36A3-4AE4-9CAF-25B13AA9FDDA}" type="slidenum">
              <a:rPr lang="en-US" smtClean="0"/>
              <a:t>‹#›</a:t>
            </a:fld>
            <a:endParaRPr lang="en-US"/>
          </a:p>
        </p:txBody>
      </p:sp>
    </p:spTree>
    <p:extLst>
      <p:ext uri="{BB962C8B-B14F-4D97-AF65-F5344CB8AC3E}">
        <p14:creationId xmlns:p14="http://schemas.microsoft.com/office/powerpoint/2010/main" val="1431271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B4D0BC-36A3-4AE4-9CAF-25B13AA9FDDA}" type="slidenum">
              <a:rPr lang="en-US" smtClean="0"/>
              <a:t>12</a:t>
            </a:fld>
            <a:endParaRPr lang="en-US"/>
          </a:p>
        </p:txBody>
      </p:sp>
    </p:spTree>
    <p:extLst>
      <p:ext uri="{BB962C8B-B14F-4D97-AF65-F5344CB8AC3E}">
        <p14:creationId xmlns:p14="http://schemas.microsoft.com/office/powerpoint/2010/main" val="1588146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27C4390-E806-4E34-AA1B-8A2ADF802E11}" type="datetime1">
              <a:rPr lang="en-US" smtClean="0"/>
              <a:t>4/1/2019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2F135A-8FF5-4AC6-872D-C82879EC280E}" type="datetime1">
              <a:rPr lang="en-US" smtClean="0"/>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E15011-8B0A-4F49-8A2E-E582BBC3042C}" type="datetime1">
              <a:rPr lang="en-US" smtClean="0"/>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632AD69-7E51-4E53-B7CA-BACCC9BEC29E}" type="datetime1">
              <a:rPr lang="en-US" smtClean="0"/>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4D366F2-01FE-4DD4-8121-AA94C0ACAEB6}" type="datetime1">
              <a:rPr lang="en-US" smtClean="0"/>
              <a:t>4/1/2019</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8B9AA32-EB27-4B4E-8010-237107D3D859}" type="datetime1">
              <a:rPr lang="en-US" smtClean="0"/>
              <a:t>4/1/2019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994EA12-FE6E-4FD5-BA5B-467457BC2372}" type="datetime1">
              <a:rPr lang="en-US" smtClean="0"/>
              <a:t>4/1/2019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1EBCA07-DA73-4B62-B9EB-387594AD43B4}" type="datetime1">
              <a:rPr lang="en-US" smtClean="0"/>
              <a:t>4/1/2019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B95A01-3C8B-48A6-AB7E-25AFCA9FD13D}" type="datetime1">
              <a:rPr lang="en-US" smtClean="0"/>
              <a:t>4/1/2019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41AB533-06F2-4156-8778-B23DB2BB8CDB}" type="datetime1">
              <a:rPr lang="en-US" smtClean="0"/>
              <a:t>4/1/2019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0E61993-8EB0-435D-B9DA-B9778C8FE96F}" type="datetime1">
              <a:rPr lang="en-US" smtClean="0"/>
              <a:t>4/1/2019</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84DA628-9E10-4BB4-A28C-E44E1EFECD1E}" type="datetime1">
              <a:rPr lang="en-US" smtClean="0"/>
              <a:t>4/1/2019</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flippa.com/" TargetMode="External"/><Relationship Id="rId2" Type="http://schemas.openxmlformats.org/officeDocument/2006/relationships/hyperlink" Target="http://monetizepros.com/features/how-to-make-money-with-crowdfunding-45-tips-guides-resources/" TargetMode="External"/><Relationship Id="rId1" Type="http://schemas.openxmlformats.org/officeDocument/2006/relationships/slideLayout" Target="../slideLayouts/slideLayout2.xml"/><Relationship Id="rId5" Type="http://schemas.openxmlformats.org/officeDocument/2006/relationships/hyperlink" Target="http://webuywebsites.org/" TargetMode="External"/><Relationship Id="rId4" Type="http://schemas.openxmlformats.org/officeDocument/2006/relationships/hyperlink" Target="http://www.warriorforum.com/"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Electronic Commerce</a:t>
            </a:r>
          </a:p>
          <a:p>
            <a:r>
              <a:rPr lang="en-US" dirty="0" smtClean="0"/>
              <a:t>Business Models</a:t>
            </a:r>
          </a:p>
          <a:p>
            <a:r>
              <a:rPr lang="en-US" dirty="0" smtClean="0"/>
              <a:t>Starting an E-Commerce Business</a:t>
            </a:r>
            <a:endParaRPr lang="en-US" dirty="0"/>
          </a:p>
        </p:txBody>
      </p:sp>
      <p:sp>
        <p:nvSpPr>
          <p:cNvPr id="2" name="Title 1"/>
          <p:cNvSpPr>
            <a:spLocks noGrp="1"/>
          </p:cNvSpPr>
          <p:nvPr>
            <p:ph type="ctrTitle"/>
          </p:nvPr>
        </p:nvSpPr>
        <p:spPr/>
        <p:txBody>
          <a:bodyPr/>
          <a:lstStyle/>
          <a:p>
            <a:r>
              <a:rPr lang="en-US" dirty="0" smtClean="0"/>
              <a:t>E-Commerce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5738964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E-Commerce </a:t>
            </a:r>
            <a:r>
              <a:rPr lang="en-US" dirty="0" smtClean="0"/>
              <a:t>Disadvantages</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10</a:t>
            </a:fld>
            <a:endParaRPr lang="en-US"/>
          </a:p>
        </p:txBody>
      </p:sp>
      <p:sp>
        <p:nvSpPr>
          <p:cNvPr id="4" name="Content Placeholder 3"/>
          <p:cNvSpPr>
            <a:spLocks noGrp="1"/>
          </p:cNvSpPr>
          <p:nvPr>
            <p:ph sz="quarter" idx="1"/>
          </p:nvPr>
        </p:nvSpPr>
        <p:spPr/>
        <p:txBody>
          <a:bodyPr/>
          <a:lstStyle/>
          <a:p>
            <a:r>
              <a:rPr lang="en-US" dirty="0" smtClean="0"/>
              <a:t>Can’t shop when the site is down. </a:t>
            </a:r>
          </a:p>
          <a:p>
            <a:r>
              <a:rPr lang="en-US" dirty="0" smtClean="0"/>
              <a:t>Can’t try before you buy.</a:t>
            </a:r>
          </a:p>
          <a:p>
            <a:r>
              <a:rPr lang="en-US" dirty="0" smtClean="0"/>
              <a:t>E-commerce is highly competitive. </a:t>
            </a:r>
          </a:p>
          <a:p>
            <a:r>
              <a:rPr lang="en-US" dirty="0" smtClean="0"/>
              <a:t>Answering customers questions. </a:t>
            </a:r>
          </a:p>
          <a:p>
            <a:r>
              <a:rPr lang="en-US" dirty="0" smtClean="0"/>
              <a:t>Must ship products</a:t>
            </a:r>
          </a:p>
          <a:p>
            <a:r>
              <a:rPr lang="en-US" dirty="0" smtClean="0"/>
              <a:t>Customer Data Security</a:t>
            </a:r>
          </a:p>
          <a:p>
            <a:endParaRPr lang="en-US" dirty="0"/>
          </a:p>
        </p:txBody>
      </p:sp>
    </p:spTree>
    <p:extLst>
      <p:ext uri="{BB962C8B-B14F-4D97-AF65-F5344CB8AC3E}">
        <p14:creationId xmlns:p14="http://schemas.microsoft.com/office/powerpoint/2010/main" val="7337386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Valuation of a Widget</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11</a:t>
            </a:fld>
            <a:endParaRPr lang="en-US"/>
          </a:p>
        </p:txBody>
      </p:sp>
      <p:sp>
        <p:nvSpPr>
          <p:cNvPr id="4" name="Content Placeholder 3"/>
          <p:cNvSpPr>
            <a:spLocks noGrp="1"/>
          </p:cNvSpPr>
          <p:nvPr>
            <p:ph sz="quarter" idx="1"/>
          </p:nvPr>
        </p:nvSpPr>
        <p:spPr>
          <a:xfrm>
            <a:off x="685800" y="1447800"/>
            <a:ext cx="8001000" cy="4572000"/>
          </a:xfrm>
        </p:spPr>
        <p:txBody>
          <a:bodyPr/>
          <a:lstStyle/>
          <a:p>
            <a:pPr marL="0" indent="0">
              <a:buNone/>
            </a:pPr>
            <a:r>
              <a:rPr lang="en-US" dirty="0" smtClean="0"/>
              <a:t>- Suppose the permanent interest rate in 5%</a:t>
            </a:r>
          </a:p>
          <a:p>
            <a:pPr marL="0" indent="0">
              <a:buNone/>
            </a:pPr>
            <a:r>
              <a:rPr lang="en-US" dirty="0" smtClean="0"/>
              <a:t>- Suppose you had something that generates $50,000 per year   forever and costs nothing to own.</a:t>
            </a:r>
          </a:p>
          <a:p>
            <a:pPr marL="0" indent="0">
              <a:buNone/>
            </a:pPr>
            <a:r>
              <a:rPr lang="en-US" dirty="0" smtClean="0">
                <a:solidFill>
                  <a:srgbClr val="FF0000"/>
                </a:solidFill>
              </a:rPr>
              <a:t>- What is that thing worth?   Answer: $50,000/5% = $1M</a:t>
            </a:r>
          </a:p>
          <a:p>
            <a:pPr marL="0" indent="0">
              <a:buNone/>
            </a:pPr>
            <a:r>
              <a:rPr lang="en-US" dirty="0" smtClean="0">
                <a:solidFill>
                  <a:srgbClr val="00B050"/>
                </a:solidFill>
              </a:rPr>
              <a:t>- What if it cost $40,000 to operate? $10,000/5% = $200,000</a:t>
            </a:r>
          </a:p>
          <a:p>
            <a:pPr marL="0" indent="0">
              <a:buNone/>
            </a:pPr>
            <a:r>
              <a:rPr lang="en-US" dirty="0" smtClean="0">
                <a:solidFill>
                  <a:srgbClr val="7030A0"/>
                </a:solidFill>
              </a:rPr>
              <a:t>- What </a:t>
            </a:r>
            <a:r>
              <a:rPr lang="en-US" dirty="0">
                <a:solidFill>
                  <a:srgbClr val="7030A0"/>
                </a:solidFill>
              </a:rPr>
              <a:t>if it cost </a:t>
            </a:r>
            <a:r>
              <a:rPr lang="en-US" dirty="0" smtClean="0">
                <a:solidFill>
                  <a:srgbClr val="7030A0"/>
                </a:solidFill>
              </a:rPr>
              <a:t>$50,000 </a:t>
            </a:r>
            <a:r>
              <a:rPr lang="en-US" dirty="0">
                <a:solidFill>
                  <a:srgbClr val="7030A0"/>
                </a:solidFill>
              </a:rPr>
              <a:t>to operate? </a:t>
            </a:r>
            <a:r>
              <a:rPr lang="en-US" dirty="0" smtClean="0">
                <a:solidFill>
                  <a:srgbClr val="7030A0"/>
                </a:solidFill>
              </a:rPr>
              <a:t>$0/5</a:t>
            </a:r>
            <a:r>
              <a:rPr lang="en-US" dirty="0">
                <a:solidFill>
                  <a:srgbClr val="7030A0"/>
                </a:solidFill>
              </a:rPr>
              <a:t>% = </a:t>
            </a:r>
            <a:r>
              <a:rPr lang="en-US" dirty="0" smtClean="0">
                <a:solidFill>
                  <a:srgbClr val="7030A0"/>
                </a:solidFill>
              </a:rPr>
              <a:t>$0</a:t>
            </a:r>
            <a:endParaRPr lang="en-US" dirty="0">
              <a:solidFill>
                <a:srgbClr val="7030A0"/>
              </a:solidFill>
            </a:endParaRPr>
          </a:p>
          <a:p>
            <a:endParaRPr lang="en-US" dirty="0"/>
          </a:p>
        </p:txBody>
      </p:sp>
    </p:spTree>
    <p:extLst>
      <p:ext uri="{BB962C8B-B14F-4D97-AF65-F5344CB8AC3E}">
        <p14:creationId xmlns:p14="http://schemas.microsoft.com/office/powerpoint/2010/main" val="10485598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Valuation of an E-Commerce business</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12</a:t>
            </a:fld>
            <a:endParaRPr lang="en-US"/>
          </a:p>
        </p:txBody>
      </p:sp>
      <p:sp>
        <p:nvSpPr>
          <p:cNvPr id="4" name="Content Placeholder 3"/>
          <p:cNvSpPr>
            <a:spLocks noGrp="1"/>
          </p:cNvSpPr>
          <p:nvPr>
            <p:ph sz="quarter" idx="1"/>
          </p:nvPr>
        </p:nvSpPr>
        <p:spPr/>
        <p:txBody>
          <a:bodyPr/>
          <a:lstStyle/>
          <a:p>
            <a:r>
              <a:rPr lang="en-US" dirty="0" smtClean="0"/>
              <a:t>Monthly unique visitors</a:t>
            </a:r>
          </a:p>
          <a:p>
            <a:r>
              <a:rPr lang="en-US" dirty="0" smtClean="0"/>
              <a:t>Conversion rate (signups/visitors)</a:t>
            </a:r>
          </a:p>
          <a:p>
            <a:r>
              <a:rPr lang="en-US" dirty="0" smtClean="0"/>
              <a:t>Bounce Rate (visitors who click the back button)</a:t>
            </a:r>
          </a:p>
          <a:p>
            <a:r>
              <a:rPr lang="en-US" dirty="0" smtClean="0"/>
              <a:t>Average </a:t>
            </a:r>
            <a:r>
              <a:rPr lang="en-US" dirty="0"/>
              <a:t>O</a:t>
            </a:r>
            <a:r>
              <a:rPr lang="en-US" dirty="0" smtClean="0"/>
              <a:t>rder </a:t>
            </a:r>
            <a:r>
              <a:rPr lang="en-US" dirty="0" smtClean="0"/>
              <a:t>Value (</a:t>
            </a:r>
            <a:r>
              <a:rPr lang="en-US" dirty="0" smtClean="0"/>
              <a:t>AOV)</a:t>
            </a:r>
          </a:p>
          <a:p>
            <a:r>
              <a:rPr lang="en-US" dirty="0" smtClean="0"/>
              <a:t>Monthly Active </a:t>
            </a:r>
            <a:r>
              <a:rPr lang="en-US" dirty="0" smtClean="0"/>
              <a:t>Users (</a:t>
            </a:r>
            <a:r>
              <a:rPr lang="en-US" dirty="0" smtClean="0"/>
              <a:t>MAU)</a:t>
            </a:r>
          </a:p>
          <a:p>
            <a:r>
              <a:rPr lang="en-US" dirty="0" smtClean="0"/>
              <a:t>Average Revenue Per </a:t>
            </a:r>
            <a:r>
              <a:rPr lang="en-US" dirty="0" smtClean="0"/>
              <a:t>User (</a:t>
            </a:r>
            <a:r>
              <a:rPr lang="en-US" dirty="0" smtClean="0"/>
              <a:t>ARPU)</a:t>
            </a:r>
          </a:p>
          <a:p>
            <a:r>
              <a:rPr lang="en-US" dirty="0" smtClean="0"/>
              <a:t>Monthly Recurring </a:t>
            </a:r>
            <a:r>
              <a:rPr lang="en-US" dirty="0" smtClean="0"/>
              <a:t>Revenue (</a:t>
            </a:r>
            <a:r>
              <a:rPr lang="en-US" dirty="0" smtClean="0"/>
              <a:t>MRR) (subscriptions)</a:t>
            </a:r>
          </a:p>
          <a:p>
            <a:r>
              <a:rPr lang="en-US" dirty="0" smtClean="0"/>
              <a:t>Revenue Run Rate (monthly revenue * 12)</a:t>
            </a:r>
          </a:p>
          <a:p>
            <a:r>
              <a:rPr lang="en-US" dirty="0" smtClean="0"/>
              <a:t>Burn Rate (Cash lost per Month)</a:t>
            </a:r>
          </a:p>
          <a:p>
            <a:endParaRPr lang="en-US" dirty="0"/>
          </a:p>
        </p:txBody>
      </p:sp>
    </p:spTree>
    <p:extLst>
      <p:ext uri="{BB962C8B-B14F-4D97-AF65-F5344CB8AC3E}">
        <p14:creationId xmlns:p14="http://schemas.microsoft.com/office/powerpoint/2010/main" val="12867394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Selling your E-Commerce Business</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13</a:t>
            </a:fld>
            <a:endParaRPr lang="en-US"/>
          </a:p>
        </p:txBody>
      </p:sp>
      <p:sp>
        <p:nvSpPr>
          <p:cNvPr id="4" name="Content Placeholder 3"/>
          <p:cNvSpPr>
            <a:spLocks noGrp="1"/>
          </p:cNvSpPr>
          <p:nvPr>
            <p:ph sz="quarter" idx="1"/>
          </p:nvPr>
        </p:nvSpPr>
        <p:spPr/>
        <p:txBody>
          <a:bodyPr/>
          <a:lstStyle/>
          <a:p>
            <a:pPr marL="0" indent="0">
              <a:buNone/>
            </a:pPr>
            <a:r>
              <a:rPr lang="en-US" b="1" u="sng" dirty="0" smtClean="0"/>
              <a:t>General</a:t>
            </a:r>
          </a:p>
          <a:p>
            <a:r>
              <a:rPr lang="en-US" dirty="0" smtClean="0"/>
              <a:t>Aged </a:t>
            </a:r>
            <a:r>
              <a:rPr lang="en-US" dirty="0"/>
              <a:t>site – at least 12-24 months old</a:t>
            </a:r>
          </a:p>
          <a:p>
            <a:r>
              <a:rPr lang="en-US" dirty="0"/>
              <a:t>Predictable key drivers of new sales</a:t>
            </a:r>
          </a:p>
          <a:p>
            <a:r>
              <a:rPr lang="en-US" dirty="0"/>
              <a:t>Diversified traffic </a:t>
            </a:r>
            <a:r>
              <a:rPr lang="en-US" dirty="0" smtClean="0"/>
              <a:t>sources </a:t>
            </a:r>
            <a:r>
              <a:rPr lang="en-US" dirty="0" err="1" smtClean="0"/>
              <a:t>eg</a:t>
            </a:r>
            <a:r>
              <a:rPr lang="en-US" dirty="0"/>
              <a:t>. PPC, organic, referral and social</a:t>
            </a:r>
          </a:p>
          <a:p>
            <a:r>
              <a:rPr lang="en-US" dirty="0"/>
              <a:t>Traffic stats (Google Analytics or other) with a long history</a:t>
            </a:r>
          </a:p>
          <a:p>
            <a:r>
              <a:rPr lang="en-US" dirty="0"/>
              <a:t>Brand with no trademark, copyright or legal concerns</a:t>
            </a:r>
          </a:p>
          <a:p>
            <a:r>
              <a:rPr lang="en-US" dirty="0"/>
              <a:t>An engaged and growing mailing list</a:t>
            </a:r>
          </a:p>
          <a:p>
            <a:r>
              <a:rPr lang="en-US" dirty="0"/>
              <a:t>Clear growth potential</a:t>
            </a:r>
          </a:p>
          <a:p>
            <a:endParaRPr lang="en-US" dirty="0"/>
          </a:p>
        </p:txBody>
      </p:sp>
    </p:spTree>
    <p:extLst>
      <p:ext uri="{BB962C8B-B14F-4D97-AF65-F5344CB8AC3E}">
        <p14:creationId xmlns:p14="http://schemas.microsoft.com/office/powerpoint/2010/main" val="957654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Selling your E-Commerce Business</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14</a:t>
            </a:fld>
            <a:endParaRPr lang="en-US"/>
          </a:p>
        </p:txBody>
      </p:sp>
      <p:sp>
        <p:nvSpPr>
          <p:cNvPr id="4" name="Content Placeholder 3"/>
          <p:cNvSpPr>
            <a:spLocks noGrp="1"/>
          </p:cNvSpPr>
          <p:nvPr>
            <p:ph sz="quarter" idx="1"/>
          </p:nvPr>
        </p:nvSpPr>
        <p:spPr/>
        <p:txBody>
          <a:bodyPr/>
          <a:lstStyle/>
          <a:p>
            <a:pPr marL="0" indent="0">
              <a:buNone/>
            </a:pPr>
            <a:r>
              <a:rPr lang="en-US" b="1" u="sng" dirty="0" smtClean="0"/>
              <a:t>Financial</a:t>
            </a:r>
          </a:p>
          <a:p>
            <a:r>
              <a:rPr lang="en-US" dirty="0"/>
              <a:t>A history of stable or growing revenue</a:t>
            </a:r>
          </a:p>
          <a:p>
            <a:r>
              <a:rPr lang="en-US" dirty="0"/>
              <a:t>High percentage of repeat visitors and sales</a:t>
            </a:r>
          </a:p>
          <a:p>
            <a:r>
              <a:rPr lang="en-US" dirty="0"/>
              <a:t>Diverse revenue base (i.e. no one product making up 100% of sales)</a:t>
            </a:r>
          </a:p>
          <a:p>
            <a:r>
              <a:rPr lang="en-US" dirty="0"/>
              <a:t>A growing niche or industry</a:t>
            </a:r>
          </a:p>
          <a:p>
            <a:r>
              <a:rPr lang="en-US" dirty="0"/>
              <a:t>Strong gross profit margins</a:t>
            </a:r>
          </a:p>
          <a:p>
            <a:r>
              <a:rPr lang="en-US" dirty="0"/>
              <a:t>Low physical stock/cash requirements</a:t>
            </a:r>
          </a:p>
          <a:p>
            <a:endParaRPr lang="en-US" dirty="0"/>
          </a:p>
        </p:txBody>
      </p:sp>
    </p:spTree>
    <p:extLst>
      <p:ext uri="{BB962C8B-B14F-4D97-AF65-F5344CB8AC3E}">
        <p14:creationId xmlns:p14="http://schemas.microsoft.com/office/powerpoint/2010/main" val="29630211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Selling your E-Commerce Business</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15</a:t>
            </a:fld>
            <a:endParaRPr lang="en-US"/>
          </a:p>
        </p:txBody>
      </p:sp>
      <p:sp>
        <p:nvSpPr>
          <p:cNvPr id="4" name="Content Placeholder 3"/>
          <p:cNvSpPr>
            <a:spLocks noGrp="1"/>
          </p:cNvSpPr>
          <p:nvPr>
            <p:ph sz="quarter" idx="1"/>
          </p:nvPr>
        </p:nvSpPr>
        <p:spPr/>
        <p:txBody>
          <a:bodyPr/>
          <a:lstStyle/>
          <a:p>
            <a:pPr marL="0" indent="0">
              <a:buNone/>
            </a:pPr>
            <a:r>
              <a:rPr lang="en-US" b="1" u="sng" dirty="0" smtClean="0"/>
              <a:t>Operational</a:t>
            </a:r>
          </a:p>
          <a:p>
            <a:r>
              <a:rPr lang="en-US" dirty="0"/>
              <a:t>Streamlined and scalable systems and processes</a:t>
            </a:r>
          </a:p>
          <a:p>
            <a:r>
              <a:rPr lang="en-US" dirty="0"/>
              <a:t>Proven warehouse/dropship/fulfilment ordering processes</a:t>
            </a:r>
          </a:p>
          <a:p>
            <a:r>
              <a:rPr lang="en-US" dirty="0"/>
              <a:t>Proven team in place</a:t>
            </a:r>
          </a:p>
          <a:p>
            <a:r>
              <a:rPr lang="en-US" dirty="0"/>
              <a:t>Use of CRM and sales software</a:t>
            </a:r>
          </a:p>
          <a:p>
            <a:r>
              <a:rPr lang="en-US" dirty="0"/>
              <a:t>Strong relationships with established suppliers with backups in place</a:t>
            </a:r>
          </a:p>
          <a:p>
            <a:endParaRPr lang="en-US" dirty="0"/>
          </a:p>
        </p:txBody>
      </p:sp>
    </p:spTree>
    <p:extLst>
      <p:ext uri="{BB962C8B-B14F-4D97-AF65-F5344CB8AC3E}">
        <p14:creationId xmlns:p14="http://schemas.microsoft.com/office/powerpoint/2010/main" val="2505038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Places to sell your business</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16</a:t>
            </a:fld>
            <a:endParaRPr lang="en-US"/>
          </a:p>
        </p:txBody>
      </p:sp>
      <p:sp>
        <p:nvSpPr>
          <p:cNvPr id="4" name="Content Placeholder 3"/>
          <p:cNvSpPr>
            <a:spLocks noGrp="1"/>
          </p:cNvSpPr>
          <p:nvPr>
            <p:ph sz="quarter" idx="1"/>
          </p:nvPr>
        </p:nvSpPr>
        <p:spPr/>
        <p:txBody>
          <a:bodyPr/>
          <a:lstStyle/>
          <a:p>
            <a:r>
              <a:rPr lang="en-US" dirty="0">
                <a:hlinkClick r:id="rId2"/>
              </a:rPr>
              <a:t>Shopify </a:t>
            </a:r>
            <a:r>
              <a:rPr lang="en-US" dirty="0" smtClean="0">
                <a:hlinkClick r:id="rId2"/>
              </a:rPr>
              <a:t>Forum</a:t>
            </a:r>
            <a:endParaRPr lang="en-US" dirty="0" smtClean="0"/>
          </a:p>
          <a:p>
            <a:r>
              <a:rPr lang="en-US" dirty="0" err="1" smtClean="0">
                <a:hlinkClick r:id="rId3"/>
              </a:rPr>
              <a:t>Flippa</a:t>
            </a:r>
            <a:endParaRPr lang="en-US" dirty="0" smtClean="0"/>
          </a:p>
          <a:p>
            <a:r>
              <a:rPr lang="en-US" dirty="0">
                <a:hlinkClick r:id="rId4"/>
              </a:rPr>
              <a:t>Warrior </a:t>
            </a:r>
            <a:r>
              <a:rPr lang="en-US" dirty="0" smtClean="0">
                <a:hlinkClick r:id="rId4"/>
              </a:rPr>
              <a:t>Forum</a:t>
            </a:r>
            <a:endParaRPr lang="en-US" dirty="0" smtClean="0"/>
          </a:p>
          <a:p>
            <a:r>
              <a:rPr lang="en-US" dirty="0"/>
              <a:t>Website </a:t>
            </a:r>
            <a:r>
              <a:rPr lang="en-US" dirty="0" smtClean="0"/>
              <a:t>Brokers</a:t>
            </a:r>
          </a:p>
          <a:p>
            <a:r>
              <a:rPr lang="en-US" dirty="0" err="1">
                <a:hlinkClick r:id="rId5"/>
              </a:rPr>
              <a:t>WeBuyWebsites</a:t>
            </a:r>
            <a:r>
              <a:rPr lang="en-US" dirty="0"/>
              <a:t> </a:t>
            </a:r>
            <a:r>
              <a:rPr lang="en-US" dirty="0" smtClean="0"/>
              <a:t>  (private Equity)</a:t>
            </a:r>
          </a:p>
          <a:p>
            <a:endParaRPr lang="en-US" dirty="0"/>
          </a:p>
          <a:p>
            <a:endParaRPr lang="en-US" dirty="0" smtClean="0"/>
          </a:p>
          <a:p>
            <a:endParaRPr lang="en-US" dirty="0"/>
          </a:p>
          <a:p>
            <a:pPr marL="0" indent="0">
              <a:buNone/>
            </a:pPr>
            <a:r>
              <a:rPr lang="en-US" dirty="0" smtClean="0">
                <a:solidFill>
                  <a:srgbClr val="FF0000"/>
                </a:solidFill>
              </a:rPr>
              <a:t>85% of e-commerce businesses sell within 60 days. </a:t>
            </a:r>
            <a:endParaRPr lang="en-US" dirty="0">
              <a:solidFill>
                <a:srgbClr val="FF0000"/>
              </a:solidFill>
            </a:endParaRPr>
          </a:p>
        </p:txBody>
      </p:sp>
    </p:spTree>
    <p:extLst>
      <p:ext uri="{BB962C8B-B14F-4D97-AF65-F5344CB8AC3E}">
        <p14:creationId xmlns:p14="http://schemas.microsoft.com/office/powerpoint/2010/main" val="29739263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Protecting your copyright</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17</a:t>
            </a:fld>
            <a:endParaRPr lang="en-US"/>
          </a:p>
        </p:txBody>
      </p:sp>
      <p:sp>
        <p:nvSpPr>
          <p:cNvPr id="4" name="Content Placeholder 3"/>
          <p:cNvSpPr>
            <a:spLocks noGrp="1"/>
          </p:cNvSpPr>
          <p:nvPr>
            <p:ph sz="quarter" idx="1"/>
          </p:nvPr>
        </p:nvSpPr>
        <p:spPr/>
        <p:txBody>
          <a:bodyPr/>
          <a:lstStyle/>
          <a:p>
            <a:r>
              <a:rPr lang="en-US" dirty="0"/>
              <a:t>Protect your database by copyright and your business name, logo, domain name and product name as trademarks. You can use industrial design law to protect screen displays, computer-generated graphics and web pages.</a:t>
            </a:r>
          </a:p>
          <a:p>
            <a:r>
              <a:rPr lang="en-US" dirty="0"/>
              <a:t>The hidden aspects of a website, including source code, algorithms, technical descriptions, programs, logic flow charts and data base contents, can be protected by trade secret law, as long as they’re not publicly disclosed and reasonable steps have been taken to keep them confidential</a:t>
            </a:r>
          </a:p>
          <a:p>
            <a:pPr marL="0" indent="0">
              <a:buNone/>
            </a:pPr>
            <a:endParaRPr lang="en-US" dirty="0"/>
          </a:p>
        </p:txBody>
      </p:sp>
    </p:spTree>
    <p:extLst>
      <p:ext uri="{BB962C8B-B14F-4D97-AF65-F5344CB8AC3E}">
        <p14:creationId xmlns:p14="http://schemas.microsoft.com/office/powerpoint/2010/main" val="21117252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implement protection</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18</a:t>
            </a:fld>
            <a:endParaRPr lang="en-US"/>
          </a:p>
        </p:txBody>
      </p:sp>
      <p:sp>
        <p:nvSpPr>
          <p:cNvPr id="4" name="Content Placeholder 3"/>
          <p:cNvSpPr>
            <a:spLocks noGrp="1"/>
          </p:cNvSpPr>
          <p:nvPr>
            <p:ph sz="quarter" idx="1"/>
          </p:nvPr>
        </p:nvSpPr>
        <p:spPr/>
        <p:txBody>
          <a:bodyPr>
            <a:normAutofit lnSpcReduction="10000"/>
          </a:bodyPr>
          <a:lstStyle/>
          <a:p>
            <a:r>
              <a:rPr lang="en-US" dirty="0"/>
              <a:t>You must protect your IP rights at an early stage. Failure to do so means you’re in danger of losing your legal rights. You should register your trademark as soon as possible. You should also register your domain name, using one which reflects your business name or trademark.</a:t>
            </a:r>
          </a:p>
          <a:p>
            <a:r>
              <a:rPr lang="en-US" dirty="0"/>
              <a:t>You should take steps to register your domain name as a trademark as well. In doing this, you will strengthen your power against anyone who attempts to use the domain name to market similar services or products. It also prevents anyone else from registering the same name as their own trademark. In addition, you must register your website and any copyright material at the national copyright office</a:t>
            </a:r>
          </a:p>
        </p:txBody>
      </p:sp>
    </p:spTree>
    <p:extLst>
      <p:ext uri="{BB962C8B-B14F-4D97-AF65-F5344CB8AC3E}">
        <p14:creationId xmlns:p14="http://schemas.microsoft.com/office/powerpoint/2010/main" val="32521867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E-Commerce?</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a:t>
            </a:fld>
            <a:endParaRPr lang="en-US"/>
          </a:p>
        </p:txBody>
      </p:sp>
      <p:sp>
        <p:nvSpPr>
          <p:cNvPr id="4" name="Content Placeholder 3"/>
          <p:cNvSpPr>
            <a:spLocks noGrp="1"/>
          </p:cNvSpPr>
          <p:nvPr>
            <p:ph sz="quarter" idx="1"/>
          </p:nvPr>
        </p:nvSpPr>
        <p:spPr/>
        <p:txBody>
          <a:bodyPr/>
          <a:lstStyle/>
          <a:p>
            <a:pPr marL="0" indent="0">
              <a:buNone/>
            </a:pPr>
            <a:endParaRPr lang="en-US" dirty="0" smtClean="0"/>
          </a:p>
          <a:p>
            <a:pPr marL="0" indent="0">
              <a:buNone/>
            </a:pPr>
            <a:r>
              <a:rPr lang="en-US" dirty="0" smtClean="0"/>
              <a:t>Commercial </a:t>
            </a:r>
            <a:r>
              <a:rPr lang="en-US" dirty="0"/>
              <a:t>transactions conducted electronically on the </a:t>
            </a:r>
            <a:r>
              <a:rPr lang="en-US" dirty="0" smtClean="0"/>
              <a:t>Internet.</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6600" y="2590800"/>
            <a:ext cx="4699000" cy="3327400"/>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07734" y="3962400"/>
            <a:ext cx="1596913" cy="1590675"/>
          </a:xfrm>
          <a:prstGeom prst="rect">
            <a:avLst/>
          </a:prstGeom>
        </p:spPr>
      </p:pic>
    </p:spTree>
    <p:extLst>
      <p:ext uri="{BB962C8B-B14F-4D97-AF65-F5344CB8AC3E}">
        <p14:creationId xmlns:p14="http://schemas.microsoft.com/office/powerpoint/2010/main" val="5011860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Models of E-Commerce</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a:t>
            </a:fld>
            <a:endParaRPr lang="en-US"/>
          </a:p>
        </p:txBody>
      </p:sp>
      <p:sp>
        <p:nvSpPr>
          <p:cNvPr id="4" name="Content Placeholder 3"/>
          <p:cNvSpPr>
            <a:spLocks noGrp="1"/>
          </p:cNvSpPr>
          <p:nvPr>
            <p:ph sz="quarter" idx="1"/>
          </p:nvPr>
        </p:nvSpPr>
        <p:spPr/>
        <p:txBody>
          <a:bodyPr>
            <a:normAutofit fontScale="85000" lnSpcReduction="20000"/>
          </a:bodyPr>
          <a:lstStyle/>
          <a:p>
            <a:pPr marL="0" indent="0">
              <a:buNone/>
            </a:pPr>
            <a:r>
              <a:rPr lang="en-US" b="1" dirty="0" smtClean="0"/>
              <a:t>1. Business </a:t>
            </a:r>
            <a:r>
              <a:rPr lang="en-US" b="1" dirty="0"/>
              <a:t>to Consumer (B2C):</a:t>
            </a:r>
            <a:r>
              <a:rPr lang="en-US" dirty="0"/>
              <a:t> </a:t>
            </a:r>
            <a:br>
              <a:rPr lang="en-US" dirty="0"/>
            </a:br>
            <a:r>
              <a:rPr lang="en-US" dirty="0"/>
              <a:t>When a business sells a good or service to an individual consumer (e.g. </a:t>
            </a:r>
            <a:r>
              <a:rPr lang="en-US" dirty="0" smtClean="0"/>
              <a:t>You buy a Louis Vuitton bag online</a:t>
            </a:r>
            <a:r>
              <a:rPr lang="en-US" dirty="0" smtClean="0"/>
              <a:t>).</a:t>
            </a:r>
          </a:p>
          <a:p>
            <a:pPr marL="0" indent="0">
              <a:buNone/>
            </a:pPr>
            <a:endParaRPr lang="en-US" dirty="0"/>
          </a:p>
          <a:p>
            <a:pPr marL="0" indent="0">
              <a:buNone/>
            </a:pPr>
            <a:r>
              <a:rPr lang="en-US" b="1" dirty="0" smtClean="0"/>
              <a:t>2</a:t>
            </a:r>
            <a:r>
              <a:rPr lang="en-US" b="1" dirty="0"/>
              <a:t>. Business to Business (B2B):</a:t>
            </a:r>
            <a:r>
              <a:rPr lang="en-US" dirty="0"/>
              <a:t> </a:t>
            </a:r>
            <a:br>
              <a:rPr lang="en-US" dirty="0"/>
            </a:br>
            <a:r>
              <a:rPr lang="en-US" dirty="0"/>
              <a:t>When a business sells a good or service to another business (e.g. </a:t>
            </a:r>
            <a:r>
              <a:rPr lang="en-US" dirty="0" err="1" smtClean="0"/>
              <a:t>Webcampus</a:t>
            </a:r>
            <a:r>
              <a:rPr lang="en-US" dirty="0" smtClean="0"/>
              <a:t> is sold to many Universities) </a:t>
            </a:r>
            <a:r>
              <a:rPr lang="en-US" dirty="0"/>
              <a:t> </a:t>
            </a:r>
            <a:br>
              <a:rPr lang="en-US" dirty="0"/>
            </a:br>
            <a:r>
              <a:rPr lang="en-US" dirty="0"/>
              <a:t/>
            </a:r>
            <a:br>
              <a:rPr lang="en-US" dirty="0"/>
            </a:br>
            <a:r>
              <a:rPr lang="en-US" b="1" dirty="0"/>
              <a:t>3. Consumer to Consumer (C2C):</a:t>
            </a:r>
            <a:r>
              <a:rPr lang="en-US" dirty="0"/>
              <a:t> </a:t>
            </a:r>
            <a:br>
              <a:rPr lang="en-US" dirty="0"/>
            </a:br>
            <a:r>
              <a:rPr lang="en-US" dirty="0"/>
              <a:t>When a consumer sells a good or service to another consumer (e.g. </a:t>
            </a:r>
            <a:r>
              <a:rPr lang="en-US" dirty="0" smtClean="0"/>
              <a:t>A person sells a boat on eBay to another person).</a:t>
            </a:r>
            <a:r>
              <a:rPr lang="en-US" dirty="0"/>
              <a:t/>
            </a:r>
            <a:br>
              <a:rPr lang="en-US" dirty="0"/>
            </a:br>
            <a:r>
              <a:rPr lang="en-US" dirty="0"/>
              <a:t/>
            </a:r>
            <a:br>
              <a:rPr lang="en-US" dirty="0"/>
            </a:br>
            <a:r>
              <a:rPr lang="en-US" b="1" dirty="0"/>
              <a:t>4. Consumer to Business (C2B):</a:t>
            </a:r>
            <a:r>
              <a:rPr lang="en-US" dirty="0"/>
              <a:t> </a:t>
            </a:r>
            <a:br>
              <a:rPr lang="en-US" dirty="0"/>
            </a:br>
            <a:r>
              <a:rPr lang="en-US" dirty="0"/>
              <a:t>When a consumer sells their own products or services to a business or organization (e.g. </a:t>
            </a:r>
            <a:r>
              <a:rPr lang="en-US" dirty="0" smtClean="0"/>
              <a:t>A photographer sells images to businesses on shutterstock.com).</a:t>
            </a:r>
            <a:endParaRPr lang="en-US" dirty="0"/>
          </a:p>
          <a:p>
            <a:pPr marL="0" indent="0">
              <a:buNone/>
            </a:pPr>
            <a:endParaRPr lang="en-US" dirty="0"/>
          </a:p>
        </p:txBody>
      </p:sp>
    </p:spTree>
    <p:extLst>
      <p:ext uri="{BB962C8B-B14F-4D97-AF65-F5344CB8AC3E}">
        <p14:creationId xmlns:p14="http://schemas.microsoft.com/office/powerpoint/2010/main" val="40799451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E-Commerce</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4</a:t>
            </a:fld>
            <a:endParaRPr lang="en-US"/>
          </a:p>
        </p:txBody>
      </p:sp>
      <p:sp>
        <p:nvSpPr>
          <p:cNvPr id="4" name="Content Placeholder 3"/>
          <p:cNvSpPr>
            <a:spLocks noGrp="1"/>
          </p:cNvSpPr>
          <p:nvPr>
            <p:ph sz="quarter" idx="1"/>
          </p:nvPr>
        </p:nvSpPr>
        <p:spPr/>
        <p:txBody>
          <a:bodyPr/>
          <a:lstStyle/>
          <a:p>
            <a:r>
              <a:rPr lang="en-US" dirty="0" smtClean="0"/>
              <a:t>Global markets</a:t>
            </a:r>
          </a:p>
          <a:p>
            <a:r>
              <a:rPr lang="en-US" dirty="0" smtClean="0"/>
              <a:t>24X7X365 availability</a:t>
            </a:r>
          </a:p>
          <a:p>
            <a:r>
              <a:rPr lang="en-US" dirty="0" smtClean="0"/>
              <a:t>Reduce costs</a:t>
            </a:r>
          </a:p>
          <a:p>
            <a:r>
              <a:rPr lang="en-US" dirty="0" smtClean="0"/>
              <a:t>Inventory management</a:t>
            </a:r>
          </a:p>
          <a:p>
            <a:r>
              <a:rPr lang="en-US" dirty="0" smtClean="0"/>
              <a:t>Targeted marketing</a:t>
            </a:r>
          </a:p>
          <a:p>
            <a:r>
              <a:rPr lang="en-US" dirty="0" smtClean="0"/>
              <a:t>Servicing niche markets</a:t>
            </a:r>
          </a:p>
          <a:p>
            <a:r>
              <a:rPr lang="en-US" dirty="0" smtClean="0"/>
              <a:t>Work from </a:t>
            </a:r>
            <a:r>
              <a:rPr lang="en-US" dirty="0" smtClean="0"/>
              <a:t>anywhere</a:t>
            </a:r>
            <a:endParaRPr lang="en-US" dirty="0"/>
          </a:p>
        </p:txBody>
      </p:sp>
    </p:spTree>
    <p:extLst>
      <p:ext uri="{BB962C8B-B14F-4D97-AF65-F5344CB8AC3E}">
        <p14:creationId xmlns:p14="http://schemas.microsoft.com/office/powerpoint/2010/main" val="21323238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start an E-Commerce Business</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5</a:t>
            </a:fld>
            <a:endParaRPr lang="en-US"/>
          </a:p>
        </p:txBody>
      </p:sp>
      <p:sp>
        <p:nvSpPr>
          <p:cNvPr id="4" name="Content Placeholder 3"/>
          <p:cNvSpPr>
            <a:spLocks noGrp="1"/>
          </p:cNvSpPr>
          <p:nvPr>
            <p:ph sz="quarter" idx="1"/>
          </p:nvPr>
        </p:nvSpPr>
        <p:spPr/>
        <p:txBody>
          <a:bodyPr/>
          <a:lstStyle/>
          <a:p>
            <a:r>
              <a:rPr lang="en-US" dirty="0" smtClean="0"/>
              <a:t>Choosing and sourcing a product</a:t>
            </a:r>
          </a:p>
          <a:p>
            <a:r>
              <a:rPr lang="en-US" dirty="0" smtClean="0"/>
              <a:t>Conducting research and planning ahead</a:t>
            </a:r>
          </a:p>
          <a:p>
            <a:r>
              <a:rPr lang="en-US" dirty="0" smtClean="0"/>
              <a:t>Getting your brand right (company name, logos, etc.)</a:t>
            </a:r>
          </a:p>
          <a:p>
            <a:r>
              <a:rPr lang="en-US" dirty="0" smtClean="0"/>
              <a:t>Decide how you will sell</a:t>
            </a:r>
          </a:p>
          <a:p>
            <a:pPr lvl="1"/>
            <a:r>
              <a:rPr lang="en-US" dirty="0" smtClean="0"/>
              <a:t>Build a platform from scratch</a:t>
            </a:r>
          </a:p>
          <a:p>
            <a:pPr lvl="2"/>
            <a:r>
              <a:rPr lang="en-US" dirty="0"/>
              <a:t>Data Science Analytics are controlled by </a:t>
            </a:r>
            <a:r>
              <a:rPr lang="en-US" dirty="0" smtClean="0"/>
              <a:t>you. </a:t>
            </a:r>
          </a:p>
          <a:p>
            <a:pPr lvl="1"/>
            <a:r>
              <a:rPr lang="en-US" dirty="0" smtClean="0"/>
              <a:t>Use off-the-shelf platforms (Amazon, Shopify etc.)</a:t>
            </a:r>
          </a:p>
          <a:p>
            <a:pPr lvl="2"/>
            <a:r>
              <a:rPr lang="en-US" dirty="0" smtClean="0"/>
              <a:t>Data Science Analytics are controlled by the platform.</a:t>
            </a:r>
          </a:p>
          <a:p>
            <a:pPr lvl="2"/>
            <a:r>
              <a:rPr lang="en-US" dirty="0" smtClean="0"/>
              <a:t>You must conform to rules of the platform (</a:t>
            </a:r>
            <a:r>
              <a:rPr lang="en-US" dirty="0" err="1" smtClean="0"/>
              <a:t>eg</a:t>
            </a:r>
            <a:r>
              <a:rPr lang="en-US" dirty="0" smtClean="0"/>
              <a:t> must ship in 2 days)  </a:t>
            </a:r>
            <a:endParaRPr lang="en-US" dirty="0"/>
          </a:p>
        </p:txBody>
      </p:sp>
    </p:spTree>
    <p:extLst>
      <p:ext uri="{BB962C8B-B14F-4D97-AF65-F5344CB8AC3E}">
        <p14:creationId xmlns:p14="http://schemas.microsoft.com/office/powerpoint/2010/main" val="11614102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Launching</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6</a:t>
            </a:fld>
            <a:endParaRPr lang="en-US"/>
          </a:p>
        </p:txBody>
      </p:sp>
      <p:sp>
        <p:nvSpPr>
          <p:cNvPr id="4" name="Content Placeholder 3"/>
          <p:cNvSpPr>
            <a:spLocks noGrp="1"/>
          </p:cNvSpPr>
          <p:nvPr>
            <p:ph sz="quarter" idx="1"/>
          </p:nvPr>
        </p:nvSpPr>
        <p:spPr/>
        <p:txBody>
          <a:bodyPr/>
          <a:lstStyle/>
          <a:p>
            <a:r>
              <a:rPr lang="en-US" dirty="0" smtClean="0"/>
              <a:t>Set up social media profile (</a:t>
            </a:r>
            <a:r>
              <a:rPr lang="en-US" dirty="0" err="1" smtClean="0"/>
              <a:t>facebook</a:t>
            </a:r>
            <a:r>
              <a:rPr lang="en-US" dirty="0" smtClean="0"/>
              <a:t>, Twitter, snapchat)</a:t>
            </a:r>
          </a:p>
          <a:p>
            <a:r>
              <a:rPr lang="en-US" dirty="0" smtClean="0"/>
              <a:t>Get E-mail marketing ready (database of customers)</a:t>
            </a:r>
          </a:p>
          <a:p>
            <a:r>
              <a:rPr lang="en-US" dirty="0" smtClean="0"/>
              <a:t>Run your business though Shopify Store Grader</a:t>
            </a:r>
          </a:p>
          <a:p>
            <a:endParaRPr lang="en-US" dirty="0"/>
          </a:p>
        </p:txBody>
      </p:sp>
    </p:spTree>
    <p:extLst>
      <p:ext uri="{BB962C8B-B14F-4D97-AF65-F5344CB8AC3E}">
        <p14:creationId xmlns:p14="http://schemas.microsoft.com/office/powerpoint/2010/main" val="38608490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Launching</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7</a:t>
            </a:fld>
            <a:endParaRPr lang="en-US"/>
          </a:p>
        </p:txBody>
      </p:sp>
      <p:sp>
        <p:nvSpPr>
          <p:cNvPr id="4" name="Content Placeholder 3"/>
          <p:cNvSpPr>
            <a:spLocks noGrp="1"/>
          </p:cNvSpPr>
          <p:nvPr>
            <p:ph sz="quarter" idx="1"/>
          </p:nvPr>
        </p:nvSpPr>
        <p:spPr/>
        <p:txBody>
          <a:bodyPr/>
          <a:lstStyle/>
          <a:p>
            <a:r>
              <a:rPr lang="en-US" dirty="0" smtClean="0"/>
              <a:t>Marketing your store</a:t>
            </a:r>
          </a:p>
          <a:p>
            <a:r>
              <a:rPr lang="en-US" dirty="0" smtClean="0"/>
              <a:t>Optimizing your conversations.</a:t>
            </a:r>
          </a:p>
          <a:p>
            <a:r>
              <a:rPr lang="en-US" dirty="0" smtClean="0"/>
              <a:t>Expand and refresh you inventory.</a:t>
            </a:r>
          </a:p>
          <a:p>
            <a:endParaRPr lang="en-US" dirty="0"/>
          </a:p>
        </p:txBody>
      </p:sp>
    </p:spTree>
    <p:extLst>
      <p:ext uri="{BB962C8B-B14F-4D97-AF65-F5344CB8AC3E}">
        <p14:creationId xmlns:p14="http://schemas.microsoft.com/office/powerpoint/2010/main" val="5604172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e-Commerce footprint</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8</a:t>
            </a:fld>
            <a:endParaRPr lang="en-US"/>
          </a:p>
        </p:txBody>
      </p:sp>
      <p:sp>
        <p:nvSpPr>
          <p:cNvPr id="4" name="Content Placeholder 3"/>
          <p:cNvSpPr>
            <a:spLocks noGrp="1"/>
          </p:cNvSpPr>
          <p:nvPr>
            <p:ph sz="quarter" idx="1"/>
          </p:nvPr>
        </p:nvSpPr>
        <p:spPr/>
        <p:txBody>
          <a:bodyPr/>
          <a:lstStyle/>
          <a:p>
            <a:r>
              <a:rPr lang="en-US" dirty="0" smtClean="0"/>
              <a:t>In USA 2016 has </a:t>
            </a:r>
            <a:r>
              <a:rPr lang="en-US" dirty="0" smtClean="0"/>
              <a:t>$322.17M </a:t>
            </a:r>
            <a:r>
              <a:rPr lang="en-US" dirty="0" smtClean="0"/>
              <a:t>in sales. </a:t>
            </a:r>
          </a:p>
          <a:p>
            <a:r>
              <a:rPr lang="en-US" dirty="0" smtClean="0"/>
              <a:t>Expected to be $4 Trillion in sales in 2020</a:t>
            </a:r>
          </a:p>
          <a:p>
            <a:endParaRPr lang="en-US" dirty="0"/>
          </a:p>
        </p:txBody>
      </p:sp>
    </p:spTree>
    <p:extLst>
      <p:ext uri="{BB962C8B-B14F-4D97-AF65-F5344CB8AC3E}">
        <p14:creationId xmlns:p14="http://schemas.microsoft.com/office/powerpoint/2010/main" val="32019393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t>
            </a:r>
            <a:r>
              <a:rPr lang="en-US" dirty="0" smtClean="0"/>
              <a:t>-Commerce Advantages</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9</a:t>
            </a:fld>
            <a:endParaRPr lang="en-US"/>
          </a:p>
        </p:txBody>
      </p:sp>
      <p:sp>
        <p:nvSpPr>
          <p:cNvPr id="4" name="Content Placeholder 3"/>
          <p:cNvSpPr>
            <a:spLocks noGrp="1"/>
          </p:cNvSpPr>
          <p:nvPr>
            <p:ph sz="quarter" idx="1"/>
          </p:nvPr>
        </p:nvSpPr>
        <p:spPr/>
        <p:txBody>
          <a:bodyPr/>
          <a:lstStyle/>
          <a:p>
            <a:r>
              <a:rPr lang="en-US" dirty="0" smtClean="0"/>
              <a:t>Sell internationally</a:t>
            </a:r>
          </a:p>
          <a:p>
            <a:r>
              <a:rPr lang="en-US" dirty="0" smtClean="0"/>
              <a:t>Easy to showcase products (pictures)</a:t>
            </a:r>
          </a:p>
          <a:p>
            <a:r>
              <a:rPr lang="en-US" dirty="0" smtClean="0"/>
              <a:t>Personalized shopping experience (Data Science)</a:t>
            </a:r>
          </a:p>
          <a:p>
            <a:r>
              <a:rPr lang="en-US" dirty="0" smtClean="0"/>
              <a:t>Easy to encourage impulse buying. </a:t>
            </a:r>
          </a:p>
          <a:p>
            <a:r>
              <a:rPr lang="en-US" dirty="0" smtClean="0"/>
              <a:t>Retarget a customer is easy (Shopping history)</a:t>
            </a:r>
          </a:p>
          <a:p>
            <a:r>
              <a:rPr lang="en-US" dirty="0" smtClean="0"/>
              <a:t>High volume of orders (no lines at the cashier) </a:t>
            </a:r>
            <a:endParaRPr lang="en-US" dirty="0"/>
          </a:p>
        </p:txBody>
      </p:sp>
    </p:spTree>
    <p:extLst>
      <p:ext uri="{BB962C8B-B14F-4D97-AF65-F5344CB8AC3E}">
        <p14:creationId xmlns:p14="http://schemas.microsoft.com/office/powerpoint/2010/main" val="316939374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481</TotalTime>
  <Words>815</Words>
  <Application>Microsoft Office PowerPoint</Application>
  <PresentationFormat>On-screen Show (4:3)</PresentationFormat>
  <Paragraphs>129</Paragraphs>
  <Slides>18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Calibri</vt:lpstr>
      <vt:lpstr>Franklin Gothic Book</vt:lpstr>
      <vt:lpstr>Perpetua</vt:lpstr>
      <vt:lpstr>Wingdings 2</vt:lpstr>
      <vt:lpstr>Equity</vt:lpstr>
      <vt:lpstr>E-Commerce</vt:lpstr>
      <vt:lpstr>What is E-Commerce?</vt:lpstr>
      <vt:lpstr>Business Models of E-Commerce</vt:lpstr>
      <vt:lpstr>Benefits of E-Commerce</vt:lpstr>
      <vt:lpstr>How to start an E-Commerce Business</vt:lpstr>
      <vt:lpstr>Before Launching</vt:lpstr>
      <vt:lpstr>After Launching</vt:lpstr>
      <vt:lpstr>Current e-Commerce footprint</vt:lpstr>
      <vt:lpstr>E-Commerce Advantages</vt:lpstr>
      <vt:lpstr>E-Commerce Disadvantages</vt:lpstr>
      <vt:lpstr>Valuation of a Widget</vt:lpstr>
      <vt:lpstr>Valuation of an E-Commerce business</vt:lpstr>
      <vt:lpstr>Selling your E-Commerce Business</vt:lpstr>
      <vt:lpstr>Selling your E-Commerce Business</vt:lpstr>
      <vt:lpstr>Selling your E-Commerce Business</vt:lpstr>
      <vt:lpstr>Places to sell your business</vt:lpstr>
      <vt:lpstr>Protecting your copyright</vt:lpstr>
      <vt:lpstr>How to implement protection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Linux</dc:title>
  <dc:creator/>
  <cp:lastModifiedBy>testman</cp:lastModifiedBy>
  <cp:revision>54</cp:revision>
  <dcterms:created xsi:type="dcterms:W3CDTF">2006-08-16T00:00:00Z</dcterms:created>
  <dcterms:modified xsi:type="dcterms:W3CDTF">2019-04-01T20:01:53Z</dcterms:modified>
</cp:coreProperties>
</file>