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5" r:id="rId6"/>
    <p:sldId id="259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Random_Walk_example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Brownian Motion for Financial Engineers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Brownian motion</a:t>
            </a:r>
          </a:p>
          <a:p>
            <a:r>
              <a:rPr lang="en-US" dirty="0" smtClean="0"/>
              <a:t>Wiener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2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N-dimensional Brownian Motion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/>
                    <a:ea typeface="Times New Roman"/>
                  </a:rPr>
                  <a:t>An n-dimensional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(1)</m:t>
                            </m:r>
                          </m:sup>
                        </m:sSub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𝑛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,</a:t>
                </a:r>
                <a:endParaRPr lang="en-US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is a standard n-dimensional Brownian motion if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is a standard Brownian motion </a:t>
                </a:r>
                <a:endParaRPr lang="en-US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and 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’s a all independent of each other.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6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normal increments and n time per 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Divide the interval t into n parts each of size t/n</a:t>
                </a:r>
              </a:p>
              <a:p>
                <a:pPr marL="0" indent="0">
                  <a:buNone/>
                </a:pPr>
                <a:r>
                  <a:rPr lang="en-US" dirty="0" smtClean="0"/>
                  <a:t>Each increment would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total increment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    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i="1"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98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]=0 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/>
                  <a:t>       because then are uncorrelated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] =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(t/n)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= </a:t>
                </a:r>
                <a:r>
                  <a:rPr lang="en-US" dirty="0" smtClean="0"/>
                  <a:t>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11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on a random walk to get Brownian motion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3706" r="-1226" b="-2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→ ∞⇒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𝑏𝑟𝑜𝑤𝑛𝑖𝑎𝑛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𝑚𝑜𝑡𝑖𝑜𝑛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This is </a:t>
                </a:r>
                <a:r>
                  <a:rPr lang="en-US" dirty="0" err="1"/>
                  <a:t>M</a:t>
                </a:r>
                <a:r>
                  <a:rPr lang="en-US" dirty="0" err="1" smtClean="0"/>
                  <a:t>arkovian</a:t>
                </a:r>
                <a:r>
                  <a:rPr lang="en-US" dirty="0" smtClean="0"/>
                  <a:t>, finite, continuous, a Martingale, normal(0,t)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62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Wiener process with Drift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91440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Times New Roman"/>
                        </a:rPr>
                        <m:t>𝑑𝑥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𝑏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Times New Roman"/>
                        </a:rPr>
                        <m:t>𝑑𝑊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effectLst/>
                  <a:latin typeface="Times New Roman"/>
                  <a:ea typeface="Times New Roman"/>
                </a:endParaRPr>
              </a:p>
              <a:p>
                <a:pPr marL="91440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Where a and b are constants. </a:t>
                </a:r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dirty="0" smtClean="0"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Times New Roman"/>
                    <a:ea typeface="Times New Roman"/>
                  </a:rPr>
                  <a:t>T</a:t>
                </a:r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he 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dx = a </a:t>
                </a:r>
                <a:r>
                  <a:rPr lang="en-US" dirty="0" err="1">
                    <a:effectLst/>
                    <a:latin typeface="Times New Roman"/>
                    <a:ea typeface="Times New Roman"/>
                  </a:rPr>
                  <a:t>dt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 can be integrated to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+ at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is the initial value and then and if the time period is T, the variable increases by </a:t>
                </a:r>
                <a:r>
                  <a:rPr lang="en-US" dirty="0" err="1">
                    <a:effectLst/>
                    <a:latin typeface="Times New Roman"/>
                    <a:ea typeface="Times New Roman"/>
                  </a:rPr>
                  <a:t>aT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. </a:t>
                </a:r>
                <a:endParaRPr lang="en-US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dirty="0" smtClean="0"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Times New Roman"/>
                    <a:ea typeface="Times New Roman"/>
                  </a:rPr>
                  <a:t>b </a:t>
                </a:r>
                <a:r>
                  <a:rPr lang="en-US" dirty="0" err="1">
                    <a:latin typeface="Times New Roman"/>
                    <a:ea typeface="Times New Roman"/>
                  </a:rPr>
                  <a:t>dz</a:t>
                </a:r>
                <a:r>
                  <a:rPr lang="en-US" dirty="0">
                    <a:latin typeface="Times New Roman"/>
                    <a:ea typeface="Times New Roman"/>
                  </a:rPr>
                  <a:t> accounts for the noise or variability to the path followed by x. the amount of this noise or variability is b times a Weiner process.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61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process is an event that evolved over time intending to achieve a goal. </a:t>
            </a:r>
          </a:p>
          <a:p>
            <a:r>
              <a:rPr lang="en-US" dirty="0" smtClean="0"/>
              <a:t>Generally the time period is from 0 to T. </a:t>
            </a:r>
          </a:p>
          <a:p>
            <a:r>
              <a:rPr lang="en-US" dirty="0" smtClean="0"/>
              <a:t>During this time, events may be happening at various points along the way that may have an effect on the eventual value of the process.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Example) A </a:t>
            </a:r>
            <a:r>
              <a:rPr lang="en-US" dirty="0"/>
              <a:t>B</a:t>
            </a:r>
            <a:r>
              <a:rPr lang="en-US" dirty="0" smtClean="0"/>
              <a:t>aseball game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Formally, a process that can be described by the change of some random variable over time, which may be either discrete or continuous.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 stochastic process that starts off with a score of 0.</a:t>
                </a:r>
              </a:p>
              <a:p>
                <a:r>
                  <a:rPr lang="en-US" dirty="0" smtClean="0"/>
                  <a:t>At each event, there is probability p chance you will increase you score by +1 and a (1-p) chance that you will decrease you score by 1.</a:t>
                </a:r>
              </a:p>
              <a:p>
                <a:r>
                  <a:rPr lang="en-US" dirty="0" smtClean="0"/>
                  <a:t>The event happens T times.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Question) What is the expected value of T?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Answer)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0+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1" t="-1015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41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Markov process is a particular type of stochastic process where only the present value of a variable is relevant for predicting the future.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history of the variable and the way that the present has emerged from the past are irrelevant.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Martingale Process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stochastic process where at any time=t the expected value of the final value is the current value.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 ) A random walk with p=0.5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Note: All martingales are </a:t>
                </a:r>
                <a:r>
                  <a:rPr lang="en-US" dirty="0" err="1" smtClean="0"/>
                  <a:t>Markovian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 r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5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Ex) Random walks which are </a:t>
            </a:r>
            <a:r>
              <a:rPr lang="en-US" dirty="0" err="1" smtClean="0"/>
              <a:t>Markovian</a:t>
            </a:r>
            <a:r>
              <a:rPr lang="en-US" dirty="0" smtClean="0"/>
              <a:t> Martingales</a:t>
            </a:r>
            <a:endParaRPr lang="en-US" dirty="0"/>
          </a:p>
        </p:txBody>
      </p:sp>
      <p:pic>
        <p:nvPicPr>
          <p:cNvPr id="4" name="Content Placeholder 3" descr="http://upload.wikimedia.org/wikipedia/commons/thumb/d/da/Random_Walk_example.svg/420px-Random_Walk_example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5638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98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Brownian Motion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/>
                    <a:ea typeface="Times New Roman"/>
                  </a:rPr>
                  <a:t>A stochastic process,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:0≤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 ≤ ∞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, is a standard Brownian motion if 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= 0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It has continuous sample paths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It has independent, normally-distributed increments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1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Wiener Process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latin typeface="Times New Roman"/>
                    <a:ea typeface="Times New Roman"/>
                  </a:rPr>
                  <a:t>The </a:t>
                </a:r>
                <a:r>
                  <a:rPr lang="en-US" dirty="0" smtClean="0">
                    <a:latin typeface="Times New Roman"/>
                    <a:ea typeface="Times New Roman"/>
                  </a:rPr>
                  <a:t>Wiener </a:t>
                </a:r>
                <a:r>
                  <a:rPr lang="en-US" dirty="0">
                    <a:latin typeface="Times New Roman"/>
                    <a:ea typeface="Times New Roman"/>
                  </a:rPr>
                  <a:t>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is characterized by three facts: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= 0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is almost surely continuous (has continuous sample paths)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has independent increments with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~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ℕ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(0,t-s)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900" dirty="0">
                    <a:latin typeface="Times New Roman"/>
                    <a:ea typeface="Times New Roman"/>
                  </a:rPr>
                  <a:t>Note 1: recall that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ℕ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𝜇</m:t>
                    </m:r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,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) denotes the normal distribution with expected value 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𝜇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Note 2: The condition of independent increments  means that if</a:t>
                </a:r>
              </a:p>
              <a:p>
                <a:pPr marL="0" marR="0" indent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0 ≤ </m:t>
                    </m:r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  <m:sub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≤ </m:t>
                    </m:r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≤ </m:t>
                    </m:r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  <m:sub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≤ </m:t>
                    </m:r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19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i="1">
                                <a:effectLst/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</a:rPr>
                  <a:t> are independent random variables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692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824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826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Brownian Motion for Financial Engineers</vt:lpstr>
      <vt:lpstr>A process</vt:lpstr>
      <vt:lpstr>Stochastic Process</vt:lpstr>
      <vt:lpstr>Random Walk</vt:lpstr>
      <vt:lpstr>Markov Process</vt:lpstr>
      <vt:lpstr>Martingale Process</vt:lpstr>
      <vt:lpstr>Ex) Random walks which are Markovian Martingales</vt:lpstr>
      <vt:lpstr>Brownian Motion</vt:lpstr>
      <vt:lpstr>Wiener Process</vt:lpstr>
      <vt:lpstr>N-dimensional Brownian Motion</vt:lpstr>
      <vt:lpstr>Random Walk with normal increments and n time per t</vt:lpstr>
      <vt:lpstr>Continuing</vt:lpstr>
      <vt:lpstr>Let n→∞ on a random walk to get Brownian motion</vt:lpstr>
      <vt:lpstr>Wiener process with Drift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Brownian Motion</dc:title>
  <dc:creator>Byrne, William</dc:creator>
  <cp:lastModifiedBy>Information Management</cp:lastModifiedBy>
  <cp:revision>10</cp:revision>
  <dcterms:created xsi:type="dcterms:W3CDTF">2006-08-16T00:00:00Z</dcterms:created>
  <dcterms:modified xsi:type="dcterms:W3CDTF">2011-11-02T21:47:31Z</dcterms:modified>
</cp:coreProperties>
</file>