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66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9B0DA-98CF-484B-AA16-1FB540661C95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36127-BFD0-4250-BED2-C9CCE06FF4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ED268DB-26BE-41EF-AAF5-C1F9F28BAED6}" type="datetime1">
              <a:rPr lang="en-US" smtClean="0"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D99D-5C96-4D4B-BAE0-A1AFCE18652E}" type="datetime1">
              <a:rPr lang="en-US" smtClean="0"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DC91-A2E5-43EB-AF9E-F360CBF45FB2}" type="datetime1">
              <a:rPr lang="en-US" smtClean="0"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E018-6BA4-4C54-8813-59C754C386AB}" type="datetime1">
              <a:rPr lang="en-US" smtClean="0"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22F8-4F2E-44BB-9F58-38514342BE7F}" type="datetime1">
              <a:rPr lang="en-US" smtClean="0"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2A196-C8A6-49DA-BB29-7990555277D5}" type="datetime1">
              <a:rPr lang="en-US" smtClean="0"/>
              <a:t>11/9/2011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A16E-5C9E-4F15-AD1B-BF5524872B09}" type="datetime1">
              <a:rPr lang="en-US" smtClean="0"/>
              <a:t>11/9/2011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502D-BB1D-46FB-A18C-9B49370271E5}" type="datetime1">
              <a:rPr lang="en-US" smtClean="0"/>
              <a:t>11/9/2011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06F41-BDE5-4E8B-867F-7DF5514733C0}" type="datetime1">
              <a:rPr lang="en-US" smtClean="0"/>
              <a:t>11/9/2011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2C4C974-821E-49DF-8FA2-E282AA35BEE9}" type="datetime1">
              <a:rPr lang="en-US" smtClean="0"/>
              <a:t>11/9/2011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3FF829F-48E1-4C7D-BCD6-1B6C124AAD32}" type="datetime1">
              <a:rPr lang="en-US" smtClean="0"/>
              <a:t>11/9/2011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6481607-BD2F-487A-8CBC-0603EC16928E}" type="datetime1">
              <a:rPr lang="en-US" smtClean="0"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elp:Installing_Japanese_character_sets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Ito’s Lemma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Geometric Brownian Motion</a:t>
            </a:r>
          </a:p>
          <a:p>
            <a:r>
              <a:rPr lang="en-US" dirty="0" smtClean="0"/>
              <a:t>Ito processes</a:t>
            </a:r>
          </a:p>
          <a:p>
            <a:r>
              <a:rPr lang="en-US" dirty="0" smtClean="0"/>
              <a:t>Ito’s lemma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Ito process for F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9200" y="2119257"/>
                <a:ext cx="6781800" cy="3603812"/>
              </a:xfrm>
            </p:spPr>
            <p:txBody>
              <a:bodyPr>
                <a:normAutofit/>
              </a:bodyPr>
              <a:lstStyle/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 smtClean="0">
                    <a:latin typeface="Times New Roman"/>
                    <a:ea typeface="Times New Roman"/>
                  </a:rPr>
                  <a:t>The process for F is given by</a:t>
                </a:r>
                <a:endParaRPr lang="en-US" sz="3600" dirty="0">
                  <a:effectLst/>
                  <a:latin typeface="Times New Roman"/>
                  <a:ea typeface="Times New Roman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3600" dirty="0">
                  <a:effectLst/>
                  <a:latin typeface="Times New Roman"/>
                  <a:ea typeface="Times New Roman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/>
                          <a:ea typeface="Times New Roman"/>
                        </a:rPr>
                        <m:t>𝑑𝐹</m:t>
                      </m:r>
                      <m:r>
                        <a:rPr lang="en-US" sz="2000" i="1">
                          <a:effectLst/>
                          <a:latin typeface="Cambria Math"/>
                          <a:ea typeface="Times New Roman"/>
                        </a:rPr>
                        <m:t>= </m:t>
                      </m:r>
                      <m:d>
                        <m:dPr>
                          <m:ctrlPr>
                            <a:rPr lang="en-US" sz="2000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  <m:t>𝜕</m:t>
                              </m:r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  <m:t>𝐹</m:t>
                              </m:r>
                            </m:num>
                            <m:den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  <m:t>𝜕</m:t>
                              </m:r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</a:rPr>
                            <m:t>𝜇</m:t>
                          </m:r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</a:rPr>
                            <m:t>𝑆</m:t>
                          </m:r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</a:rPr>
                            <m:t>+ </m:t>
                          </m:r>
                          <m:f>
                            <m:fPr>
                              <m:ctrlP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  <m:t>𝜕</m:t>
                              </m:r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  <m:t>𝐹</m:t>
                              </m:r>
                            </m:num>
                            <m:den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  <m:t>𝜕</m:t>
                              </m:r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</a:rPr>
                            <m:t>+ </m:t>
                          </m:r>
                          <m:f>
                            <m:fPr>
                              <m:ctrlP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  <m:t>𝐹</m:t>
                              </m:r>
                            </m:num>
                            <m:den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  <m:t>(</m:t>
                              </m:r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  <m:t>𝜎</m:t>
                              </m:r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  <m:t>𝑆</m:t>
                              </m:r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effectLst/>
                          <a:latin typeface="Cambria Math"/>
                          <a:ea typeface="Times New Roman"/>
                        </a:rPr>
                        <m:t>𝑑𝑡</m:t>
                      </m:r>
                      <m:r>
                        <a:rPr lang="en-US" sz="2000" i="1">
                          <a:effectLst/>
                          <a:latin typeface="Cambria Math"/>
                          <a:ea typeface="Times New Roman"/>
                        </a:rPr>
                        <m:t>+ 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</a:rPr>
                            <m:t>𝜕</m:t>
                          </m:r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</a:rPr>
                            <m:t>𝐹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</a:rPr>
                            <m:t>𝜕</m:t>
                          </m:r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</a:rPr>
                            <m:t>𝑥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/>
                          <a:ea typeface="Times New Roman"/>
                        </a:rPr>
                        <m:t>𝜎</m:t>
                      </m:r>
                      <m:r>
                        <a:rPr lang="en-US" sz="2000" i="1">
                          <a:effectLst/>
                          <a:latin typeface="Cambria Math"/>
                          <a:ea typeface="Times New Roman"/>
                        </a:rPr>
                        <m:t>𝑆</m:t>
                      </m:r>
                      <m:r>
                        <a:rPr lang="en-US" sz="2000" i="1">
                          <a:effectLst/>
                          <a:latin typeface="Cambria Math"/>
                          <a:ea typeface="Times New Roman"/>
                        </a:rPr>
                        <m:t> </m:t>
                      </m:r>
                      <m:r>
                        <a:rPr lang="en-US" sz="2000" i="1">
                          <a:effectLst/>
                          <a:latin typeface="Cambria Math"/>
                          <a:ea typeface="Times New Roman"/>
                        </a:rPr>
                        <m:t>𝑑𝑧</m:t>
                      </m:r>
                    </m:oMath>
                  </m:oMathPara>
                </a14:m>
                <a:endParaRPr lang="en-US" sz="2000" dirty="0">
                  <a:effectLst/>
                  <a:latin typeface="Times New Roman"/>
                  <a:ea typeface="Times New Roman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3600" dirty="0">
                  <a:effectLst/>
                  <a:latin typeface="Times New Roman"/>
                  <a:ea typeface="Times New Roman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3600" dirty="0">
                  <a:effectLst/>
                  <a:latin typeface="Times New Roman"/>
                  <a:ea typeface="Times New Roman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/>
                          <a:ea typeface="Times New Roman"/>
                        </a:rPr>
                        <m:t>𝑑𝐹</m:t>
                      </m:r>
                      <m:r>
                        <a:rPr lang="en-US" sz="2000" i="1">
                          <a:effectLst/>
                          <a:latin typeface="Cambria Math"/>
                          <a:ea typeface="Times New Roman"/>
                        </a:rPr>
                        <m:t>= </m:t>
                      </m:r>
                      <m:d>
                        <m:dPr>
                          <m:ctrlPr>
                            <a:rPr lang="en-US" sz="2000" i="1"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𝑟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𝑇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𝑡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 </m:t>
                          </m:r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</a:rPr>
                            <m:t>𝜇</m:t>
                          </m:r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</a:rPr>
                            <m:t>𝑆</m:t>
                          </m:r>
                          <m:r>
                            <a:rPr lang="en-US" sz="2000" i="1" smtClean="0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−</m:t>
                          </m:r>
                          <m:r>
                            <a:rPr lang="en-US" sz="2000" i="1" smtClean="0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𝑟𝑆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𝑟</m:t>
                              </m:r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𝑇</m:t>
                              </m:r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𝑡</m:t>
                              </m:r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</a:rPr>
                            <m:t>+ </m:t>
                          </m:r>
                          <m:r>
                            <a:rPr lang="en-US" sz="2000" i="1" smtClean="0">
                              <a:solidFill>
                                <a:srgbClr val="7030A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0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  <m:t>(</m:t>
                              </m:r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  <m:t>𝜎</m:t>
                              </m:r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  <m:t>𝑆</m:t>
                              </m:r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effectLst/>
                          <a:latin typeface="Cambria Math"/>
                          <a:ea typeface="Times New Roman"/>
                        </a:rPr>
                        <m:t>𝑑𝑡</m:t>
                      </m:r>
                      <m:r>
                        <a:rPr lang="en-US" sz="2000" i="1">
                          <a:effectLst/>
                          <a:latin typeface="Cambria Math"/>
                          <a:ea typeface="Times New Roman"/>
                        </a:rPr>
                        <m:t>+ </m:t>
                      </m:r>
                      <m:sSup>
                        <m:sSup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𝑟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𝑇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)</m:t>
                          </m:r>
                        </m:sup>
                      </m:sSup>
                      <m:r>
                        <a:rPr lang="en-US" sz="2000" i="1">
                          <a:effectLst/>
                          <a:latin typeface="Cambria Math"/>
                          <a:ea typeface="Times New Roman"/>
                        </a:rPr>
                        <m:t>𝜎</m:t>
                      </m:r>
                      <m:r>
                        <a:rPr lang="en-US" sz="2000" i="1">
                          <a:effectLst/>
                          <a:latin typeface="Cambria Math"/>
                          <a:ea typeface="Times New Roman"/>
                        </a:rPr>
                        <m:t>𝑆</m:t>
                      </m:r>
                      <m:r>
                        <a:rPr lang="en-US" sz="2000" i="1">
                          <a:effectLst/>
                          <a:latin typeface="Cambria Math"/>
                          <a:ea typeface="Times New Roman"/>
                        </a:rPr>
                        <m:t> </m:t>
                      </m:r>
                      <m:r>
                        <a:rPr lang="en-US" sz="2000" i="1">
                          <a:effectLst/>
                          <a:latin typeface="Cambria Math"/>
                          <a:ea typeface="Times New Roman"/>
                        </a:rPr>
                        <m:t>𝑑𝑧</m:t>
                      </m:r>
                    </m:oMath>
                  </m:oMathPara>
                </a14:m>
                <a:endParaRPr lang="en-US" sz="2000" dirty="0">
                  <a:effectLst/>
                  <a:latin typeface="Times New Roman"/>
                  <a:ea typeface="Times New Roman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9200" y="2119257"/>
                <a:ext cx="6781800" cy="3603812"/>
              </a:xfrm>
              <a:blipFill rotWithShape="1">
                <a:blip r:embed="rId2" cstate="print"/>
                <a:stretch>
                  <a:fillRect l="-1348" t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4464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process formula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1476" t="-846" r="-1772"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0382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Geometric Brownian Motion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591"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1119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Kiyoshi Ito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891" y="2209800"/>
            <a:ext cx="2282618" cy="3429000"/>
          </a:xfr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886200" y="2362200"/>
            <a:ext cx="3925645" cy="35132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Kiyoshi </a:t>
            </a:r>
            <a:r>
              <a:rPr lang="en-US" b="1" dirty="0" err="1" smtClean="0">
                <a:solidFill>
                  <a:srgbClr val="FF0000"/>
                </a:solidFill>
              </a:rPr>
              <a:t>Itō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ja-JP" altLang="en-US" dirty="0" smtClean="0">
                <a:solidFill>
                  <a:srgbClr val="FF0000"/>
                </a:solidFill>
              </a:rPr>
              <a:t>伊藤 清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</a:rPr>
              <a:t>Itō</a:t>
            </a:r>
            <a:r>
              <a:rPr lang="en-US" i="1" dirty="0" smtClean="0">
                <a:solidFill>
                  <a:srgbClr val="FF0000"/>
                </a:solidFill>
              </a:rPr>
              <a:t> Kiyoshi</a:t>
            </a:r>
            <a:r>
              <a:rPr lang="en-US" b="1" baseline="30000" dirty="0" smtClean="0">
                <a:solidFill>
                  <a:srgbClr val="FF0000"/>
                </a:solidFill>
                <a:hlinkClick r:id="rId3" tooltip="Help:Installing Japanese character sets"/>
              </a:rPr>
              <a:t>?</a:t>
            </a:r>
            <a:r>
              <a:rPr lang="en-US" dirty="0" smtClean="0">
                <a:solidFill>
                  <a:srgbClr val="FF0000"/>
                </a:solidFill>
              </a:rPr>
              <a:t>) (September 7, 1915 – 10 November 2008) was a Japanese mathematician whose work is now called </a:t>
            </a:r>
            <a:r>
              <a:rPr lang="en-US" dirty="0" err="1" smtClean="0">
                <a:solidFill>
                  <a:srgbClr val="FF0000"/>
                </a:solidFill>
              </a:rPr>
              <a:t>Itō</a:t>
            </a:r>
            <a:r>
              <a:rPr lang="en-US" dirty="0" smtClean="0">
                <a:solidFill>
                  <a:srgbClr val="FF0000"/>
                </a:solidFill>
              </a:rPr>
              <a:t> calculus. The basic concept of this calculus is the </a:t>
            </a:r>
            <a:r>
              <a:rPr lang="en-US" dirty="0" err="1" smtClean="0">
                <a:solidFill>
                  <a:srgbClr val="FF0000"/>
                </a:solidFill>
              </a:rPr>
              <a:t>Itō</a:t>
            </a:r>
            <a:r>
              <a:rPr lang="en-US" dirty="0" smtClean="0">
                <a:solidFill>
                  <a:srgbClr val="FF0000"/>
                </a:solidFill>
              </a:rPr>
              <a:t> integral, and among the most important results is </a:t>
            </a:r>
            <a:r>
              <a:rPr lang="en-US" dirty="0" err="1" smtClean="0">
                <a:solidFill>
                  <a:srgbClr val="FF0000"/>
                </a:solidFill>
              </a:rPr>
              <a:t>Itō's</a:t>
            </a:r>
            <a:r>
              <a:rPr lang="en-US" dirty="0" smtClean="0">
                <a:solidFill>
                  <a:srgbClr val="FF0000"/>
                </a:solidFill>
              </a:rPr>
              <a:t> lemma. The </a:t>
            </a:r>
            <a:r>
              <a:rPr lang="en-US" dirty="0" err="1" smtClean="0">
                <a:solidFill>
                  <a:srgbClr val="FF0000"/>
                </a:solidFill>
              </a:rPr>
              <a:t>Itō</a:t>
            </a:r>
            <a:r>
              <a:rPr lang="en-US" dirty="0" smtClean="0">
                <a:solidFill>
                  <a:srgbClr val="FF0000"/>
                </a:solidFill>
              </a:rPr>
              <a:t> calculus facilitates mathematical understanding of random events. His theory is widely applied in various fields, and is perhaps best known for its use in financial mathematics.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3684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Ito Process</a:t>
            </a:r>
            <a:endParaRPr lang="en-US" dirty="0"/>
          </a:p>
        </p:txBody>
      </p:sp>
      <p:sp>
        <p:nvSpPr>
          <p:cNvPr id="2" name="Content Placeholder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984" t="-1692" r="-1673"/>
            </a:stretch>
          </a:blipFill>
        </p:spPr>
        <p:txBody>
          <a:bodyPr/>
          <a:lstStyle/>
          <a:p>
            <a:pPr>
              <a:buNone/>
            </a:pPr>
            <a:endParaRPr lang="en-US" dirty="0">
              <a:noFill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Ito’s Process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295" t="-1523"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3822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Ito’s Lemma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1181" t="-2876" r="-689"/>
            </a:stretch>
          </a:blipFill>
        </p:spPr>
        <p:txBody>
          <a:bodyPr/>
          <a:lstStyle/>
          <a:p>
            <a:pPr>
              <a:buNone/>
            </a:pPr>
            <a:endParaRPr lang="en-US" dirty="0">
              <a:noFill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5529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Ito Drift and Variance 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1181" t="-1861" b="-1692"/>
            </a:stretch>
          </a:blipFill>
        </p:spPr>
        <p:txBody>
          <a:bodyPr/>
          <a:lstStyle/>
          <a:p>
            <a:pPr>
              <a:buNone/>
            </a:pPr>
            <a:endParaRPr lang="en-US" dirty="0">
              <a:noFill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8116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Ito’s lemma on a Forward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1181" t="-1861" r="-2165"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4315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derivatives of F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1476" t="-1354" r="-1673"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22915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97</TotalTime>
  <Words>136</Words>
  <Application>Microsoft Office PowerPoint</Application>
  <PresentationFormat>On-screen Show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Pushpin</vt:lpstr>
      <vt:lpstr>Ito’s Lemma </vt:lpstr>
      <vt:lpstr>Geometric Brownian Motion</vt:lpstr>
      <vt:lpstr>Kiyoshi Ito</vt:lpstr>
      <vt:lpstr>Ito Process</vt:lpstr>
      <vt:lpstr>Ito’s Process continued</vt:lpstr>
      <vt:lpstr>Ito’s Lemma</vt:lpstr>
      <vt:lpstr>Ito Drift and Variance </vt:lpstr>
      <vt:lpstr>Ito’s lemma on a Forward</vt:lpstr>
      <vt:lpstr>Partial derivatives of F</vt:lpstr>
      <vt:lpstr>Ito process for F</vt:lpstr>
      <vt:lpstr>Forward process formula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Ito’s Lemma/Black-Sholes PDE</dc:title>
  <dc:creator/>
  <cp:lastModifiedBy>bbyrne</cp:lastModifiedBy>
  <cp:revision>12</cp:revision>
  <dcterms:created xsi:type="dcterms:W3CDTF">2006-08-16T00:00:00Z</dcterms:created>
  <dcterms:modified xsi:type="dcterms:W3CDTF">2011-11-09T23:00:12Z</dcterms:modified>
</cp:coreProperties>
</file>