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0" r:id="rId5"/>
    <p:sldId id="259" r:id="rId6"/>
    <p:sldId id="285" r:id="rId7"/>
    <p:sldId id="286" r:id="rId8"/>
    <p:sldId id="261" r:id="rId9"/>
    <p:sldId id="262" r:id="rId10"/>
    <p:sldId id="282" r:id="rId11"/>
    <p:sldId id="284" r:id="rId12"/>
    <p:sldId id="264" r:id="rId13"/>
    <p:sldId id="278" r:id="rId14"/>
    <p:sldId id="279" r:id="rId15"/>
    <p:sldId id="283" r:id="rId16"/>
    <p:sldId id="281" r:id="rId17"/>
    <p:sldId id="26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6/21/2016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6/21/2016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6/21/2016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r>
              <a:rPr lang="en-US" dirty="0" smtClean="0"/>
              <a:t>Exceptions in </a:t>
            </a:r>
            <a:r>
              <a:rPr lang="en-US" dirty="0" smtClean="0"/>
              <a:t>Java</a:t>
            </a:r>
            <a:endParaRPr lang="en-US" dirty="0"/>
          </a:p>
        </p:txBody>
      </p:sp>
      <p:sp>
        <p:nvSpPr>
          <p:cNvPr id="3" name="Subtitle 2"/>
          <p:cNvSpPr>
            <a:spLocks noGrp="1"/>
          </p:cNvSpPr>
          <p:nvPr>
            <p:ph type="subTitle" idx="1"/>
          </p:nvPr>
        </p:nvSpPr>
        <p:spPr/>
        <p:txBody>
          <a:bodyPr/>
          <a:lstStyle/>
          <a:p>
            <a:r>
              <a:rPr lang="en-US" dirty="0" smtClean="0"/>
              <a:t>Exceptions handling</a:t>
            </a:r>
          </a:p>
          <a:p>
            <a:r>
              <a:rPr lang="en-US" dirty="0" smtClean="0"/>
              <a:t>Try, catch blocks</a:t>
            </a:r>
          </a:p>
          <a:p>
            <a:r>
              <a:rPr lang="en-US" dirty="0" smtClean="0"/>
              <a:t>Throwing exceptions. </a:t>
            </a:r>
            <a:endParaRPr lang="en-US" dirty="0"/>
          </a:p>
        </p:txBody>
      </p:sp>
    </p:spTree>
    <p:extLst>
      <p:ext uri="{BB962C8B-B14F-4D97-AF65-F5344CB8AC3E}">
        <p14:creationId xmlns:p14="http://schemas.microsoft.com/office/powerpoint/2010/main" val="509251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Throwable</a:t>
            </a:r>
            <a:r>
              <a:rPr lang="en-US" dirty="0" smtClean="0"/>
              <a:t> Class in Java</a:t>
            </a:r>
            <a:endParaRPr lang="en-US" dirty="0"/>
          </a:p>
        </p:txBody>
      </p:sp>
      <p:sp>
        <p:nvSpPr>
          <p:cNvPr id="5" name="Content Placeholder 4"/>
          <p:cNvSpPr>
            <a:spLocks noGrp="1"/>
          </p:cNvSpPr>
          <p:nvPr>
            <p:ph idx="1"/>
          </p:nvPr>
        </p:nvSpPr>
        <p:spPr/>
        <p:txBody>
          <a:bodyPr/>
          <a:lstStyle/>
          <a:p>
            <a:pPr marL="0" indent="0">
              <a:buNone/>
            </a:pPr>
            <a:r>
              <a:rPr lang="en-US" dirty="0"/>
              <a:t>c</a:t>
            </a:r>
            <a:r>
              <a:rPr lang="en-US" dirty="0" smtClean="0"/>
              <a:t>lass </a:t>
            </a:r>
            <a:r>
              <a:rPr lang="en-US" dirty="0" err="1"/>
              <a:t>T</a:t>
            </a:r>
            <a:r>
              <a:rPr lang="en-US" dirty="0" err="1" smtClean="0"/>
              <a:t>hrowable</a:t>
            </a:r>
            <a:r>
              <a:rPr lang="en-US" dirty="0" smtClean="0"/>
              <a:t> extends Object implements Serializable { }</a:t>
            </a:r>
          </a:p>
          <a:p>
            <a:pPr marL="0" indent="0">
              <a:buNone/>
            </a:pPr>
            <a:r>
              <a:rPr lang="en-US" dirty="0"/>
              <a:t>class </a:t>
            </a:r>
            <a:r>
              <a:rPr lang="en-US" dirty="0" smtClean="0"/>
              <a:t>Exception </a:t>
            </a:r>
            <a:r>
              <a:rPr lang="en-US" dirty="0"/>
              <a:t>extends </a:t>
            </a:r>
            <a:r>
              <a:rPr lang="en-US" dirty="0" err="1" smtClean="0"/>
              <a:t>Throwable</a:t>
            </a:r>
            <a:endParaRPr lang="en-US" dirty="0"/>
          </a:p>
          <a:p>
            <a:pPr marL="0" indent="0">
              <a:buNone/>
            </a:pP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2667000"/>
            <a:ext cx="4953000" cy="3478552"/>
          </a:xfrm>
          <a:prstGeom prst="rect">
            <a:avLst/>
          </a:prstGeom>
        </p:spPr>
      </p:pic>
    </p:spTree>
    <p:extLst>
      <p:ext uri="{BB962C8B-B14F-4D97-AF65-F5344CB8AC3E}">
        <p14:creationId xmlns:p14="http://schemas.microsoft.com/office/powerpoint/2010/main" val="3475839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Stack Trace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 stack </a:t>
            </a:r>
            <a:r>
              <a:rPr lang="en-US" dirty="0"/>
              <a:t>trace is a list of the method calls that the application was in the middle of when an Exception was thrown</a:t>
            </a:r>
            <a:r>
              <a:rPr lang="en-US" dirty="0" smtClean="0"/>
              <a:t>.</a:t>
            </a:r>
          </a:p>
          <a:p>
            <a:pPr marL="0" indent="0">
              <a:buNone/>
            </a:pPr>
            <a:endParaRPr lang="en-US" dirty="0"/>
          </a:p>
          <a:p>
            <a:pPr marL="0" indent="0">
              <a:buNone/>
            </a:pPr>
            <a:r>
              <a:rPr lang="en-US" sz="1600" dirty="0">
                <a:solidFill>
                  <a:srgbClr val="FF0000"/>
                </a:solidFill>
              </a:rPr>
              <a:t>Exception in thread "main" </a:t>
            </a:r>
            <a:r>
              <a:rPr lang="en-US" sz="1600" dirty="0" err="1">
                <a:solidFill>
                  <a:srgbClr val="FF0000"/>
                </a:solidFill>
              </a:rPr>
              <a:t>java.lang.IllegalStateException</a:t>
            </a:r>
            <a:r>
              <a:rPr lang="en-US" sz="1600" dirty="0">
                <a:solidFill>
                  <a:srgbClr val="FF0000"/>
                </a:solidFill>
              </a:rPr>
              <a:t>: A book has a null property</a:t>
            </a:r>
          </a:p>
          <a:p>
            <a:pPr marL="0" indent="0">
              <a:buNone/>
            </a:pPr>
            <a:r>
              <a:rPr lang="en-US" sz="1600" dirty="0">
                <a:solidFill>
                  <a:srgbClr val="FF0000"/>
                </a:solidFill>
              </a:rPr>
              <a:t>        at </a:t>
            </a:r>
            <a:r>
              <a:rPr lang="en-US" sz="1600" dirty="0" err="1">
                <a:solidFill>
                  <a:srgbClr val="FF0000"/>
                </a:solidFill>
              </a:rPr>
              <a:t>com.example.myproject.Author.getBookIds</a:t>
            </a:r>
            <a:r>
              <a:rPr lang="en-US" sz="1600" dirty="0">
                <a:solidFill>
                  <a:srgbClr val="FF0000"/>
                </a:solidFill>
              </a:rPr>
              <a:t>(Author.java:38)</a:t>
            </a:r>
          </a:p>
          <a:p>
            <a:pPr marL="0" indent="0">
              <a:buNone/>
            </a:pPr>
            <a:r>
              <a:rPr lang="en-US" sz="1600" dirty="0">
                <a:solidFill>
                  <a:srgbClr val="FF0000"/>
                </a:solidFill>
              </a:rPr>
              <a:t>        at </a:t>
            </a:r>
            <a:r>
              <a:rPr lang="en-US" sz="1600" dirty="0" err="1">
                <a:solidFill>
                  <a:srgbClr val="FF0000"/>
                </a:solidFill>
              </a:rPr>
              <a:t>com.example.myproject.Bootstrap.main</a:t>
            </a:r>
            <a:r>
              <a:rPr lang="en-US" sz="1600" dirty="0">
                <a:solidFill>
                  <a:srgbClr val="FF0000"/>
                </a:solidFill>
              </a:rPr>
              <a:t>(Bootstrap.java:14)</a:t>
            </a:r>
          </a:p>
          <a:p>
            <a:pPr marL="0" indent="0">
              <a:buNone/>
            </a:pPr>
            <a:r>
              <a:rPr lang="en-US" sz="1600" dirty="0">
                <a:solidFill>
                  <a:srgbClr val="FF0000"/>
                </a:solidFill>
              </a:rPr>
              <a:t>Caused by: </a:t>
            </a:r>
            <a:r>
              <a:rPr lang="en-US" sz="1600" dirty="0" err="1">
                <a:solidFill>
                  <a:srgbClr val="FF0000"/>
                </a:solidFill>
              </a:rPr>
              <a:t>java.lang.NullPointerException</a:t>
            </a:r>
            <a:endParaRPr lang="en-US" sz="1600" dirty="0">
              <a:solidFill>
                <a:srgbClr val="FF0000"/>
              </a:solidFill>
            </a:endParaRPr>
          </a:p>
          <a:p>
            <a:pPr marL="0" indent="0">
              <a:buNone/>
            </a:pPr>
            <a:r>
              <a:rPr lang="en-US" sz="1600" dirty="0">
                <a:solidFill>
                  <a:srgbClr val="FF0000"/>
                </a:solidFill>
              </a:rPr>
              <a:t>        at </a:t>
            </a:r>
            <a:r>
              <a:rPr lang="en-US" sz="1600" dirty="0" err="1">
                <a:solidFill>
                  <a:srgbClr val="FF0000"/>
                </a:solidFill>
              </a:rPr>
              <a:t>com.example.myproject.Book.getId</a:t>
            </a:r>
            <a:r>
              <a:rPr lang="en-US" sz="1600" dirty="0">
                <a:solidFill>
                  <a:srgbClr val="FF0000"/>
                </a:solidFill>
              </a:rPr>
              <a:t>(Book.java:22)</a:t>
            </a:r>
          </a:p>
          <a:p>
            <a:pPr marL="0" indent="0">
              <a:buNone/>
            </a:pPr>
            <a:r>
              <a:rPr lang="en-US" sz="1600" dirty="0">
                <a:solidFill>
                  <a:srgbClr val="FF0000"/>
                </a:solidFill>
              </a:rPr>
              <a:t>        at </a:t>
            </a:r>
            <a:r>
              <a:rPr lang="en-US" sz="1600" dirty="0" err="1">
                <a:solidFill>
                  <a:srgbClr val="FF0000"/>
                </a:solidFill>
              </a:rPr>
              <a:t>com.example.myproject.Author.getBookIds</a:t>
            </a:r>
            <a:r>
              <a:rPr lang="en-US" sz="1600" dirty="0">
                <a:solidFill>
                  <a:srgbClr val="FF0000"/>
                </a:solidFill>
              </a:rPr>
              <a:t>(Author.java:35)</a:t>
            </a:r>
          </a:p>
          <a:p>
            <a:pPr marL="0" indent="0">
              <a:buNone/>
            </a:pPr>
            <a:r>
              <a:rPr lang="en-US" sz="1600" dirty="0">
                <a:solidFill>
                  <a:srgbClr val="FF0000"/>
                </a:solidFill>
              </a:rPr>
              <a:t>        ... 1 more</a:t>
            </a:r>
          </a:p>
        </p:txBody>
      </p:sp>
    </p:spTree>
    <p:extLst>
      <p:ext uri="{BB962C8B-B14F-4D97-AF65-F5344CB8AC3E}">
        <p14:creationId xmlns:p14="http://schemas.microsoft.com/office/powerpoint/2010/main" val="1313694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Throwing Exceptions (intentionally)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solidFill>
                  <a:srgbClr val="FF0000"/>
                </a:solidFill>
              </a:rPr>
              <a:t>s</a:t>
            </a:r>
            <a:r>
              <a:rPr lang="en-US" dirty="0" smtClean="0">
                <a:solidFill>
                  <a:srgbClr val="FF0000"/>
                </a:solidFill>
              </a:rPr>
              <a:t>tatic </a:t>
            </a:r>
            <a:r>
              <a:rPr lang="en-US" dirty="0" err="1" smtClean="0">
                <a:solidFill>
                  <a:srgbClr val="FF0000"/>
                </a:solidFill>
              </a:rPr>
              <a:t>int</a:t>
            </a:r>
            <a:r>
              <a:rPr lang="en-US" dirty="0" smtClean="0">
                <a:solidFill>
                  <a:srgbClr val="FF0000"/>
                </a:solidFill>
              </a:rPr>
              <a:t> </a:t>
            </a:r>
            <a:r>
              <a:rPr lang="en-US" dirty="0">
                <a:solidFill>
                  <a:srgbClr val="FF0000"/>
                </a:solidFill>
              </a:rPr>
              <a:t>divide(</a:t>
            </a:r>
            <a:r>
              <a:rPr lang="en-US" dirty="0" err="1">
                <a:solidFill>
                  <a:srgbClr val="FF0000"/>
                </a:solidFill>
              </a:rPr>
              <a:t>int</a:t>
            </a:r>
            <a:r>
              <a:rPr lang="en-US" dirty="0">
                <a:solidFill>
                  <a:srgbClr val="FF0000"/>
                </a:solidFill>
              </a:rPr>
              <a:t> x, </a:t>
            </a:r>
            <a:r>
              <a:rPr lang="en-US" dirty="0" err="1">
                <a:solidFill>
                  <a:srgbClr val="FF0000"/>
                </a:solidFill>
              </a:rPr>
              <a:t>int</a:t>
            </a:r>
            <a:r>
              <a:rPr lang="en-US" dirty="0">
                <a:solidFill>
                  <a:srgbClr val="FF0000"/>
                </a:solidFill>
              </a:rPr>
              <a:t> y) </a:t>
            </a:r>
            <a:endParaRPr lang="en-US" dirty="0" smtClean="0">
              <a:solidFill>
                <a:srgbClr val="FF0000"/>
              </a:solidFill>
            </a:endParaRPr>
          </a:p>
          <a:p>
            <a:pPr marL="0" indent="0">
              <a:buNone/>
            </a:pPr>
            <a:r>
              <a:rPr lang="en-US" dirty="0" smtClean="0">
                <a:solidFill>
                  <a:srgbClr val="FF0000"/>
                </a:solidFill>
              </a:rPr>
              <a:t>{ </a:t>
            </a:r>
          </a:p>
          <a:p>
            <a:pPr marL="0" indent="0">
              <a:buNone/>
            </a:pPr>
            <a:r>
              <a:rPr lang="en-US" dirty="0">
                <a:solidFill>
                  <a:srgbClr val="FF0000"/>
                </a:solidFill>
              </a:rPr>
              <a:t>	</a:t>
            </a:r>
            <a:r>
              <a:rPr lang="en-US" dirty="0" smtClean="0">
                <a:solidFill>
                  <a:srgbClr val="FF0000"/>
                </a:solidFill>
              </a:rPr>
              <a:t>if(y</a:t>
            </a:r>
            <a:r>
              <a:rPr lang="en-US" dirty="0">
                <a:solidFill>
                  <a:srgbClr val="FF0000"/>
                </a:solidFill>
              </a:rPr>
              <a:t>==0) { throw </a:t>
            </a:r>
            <a:r>
              <a:rPr lang="en-US" dirty="0" smtClean="0">
                <a:solidFill>
                  <a:srgbClr val="FF0000"/>
                </a:solidFill>
              </a:rPr>
              <a:t>new </a:t>
            </a:r>
            <a:r>
              <a:rPr lang="en-US" dirty="0" err="1" smtClean="0">
                <a:solidFill>
                  <a:srgbClr val="FF0000"/>
                </a:solidFill>
              </a:rPr>
              <a:t>ZeroDivisionException</a:t>
            </a:r>
            <a:r>
              <a:rPr lang="en-US" dirty="0" smtClean="0">
                <a:solidFill>
                  <a:srgbClr val="FF0000"/>
                </a:solidFill>
              </a:rPr>
              <a:t>; }</a:t>
            </a:r>
          </a:p>
          <a:p>
            <a:pPr marL="0" indent="0">
              <a:buNone/>
            </a:pPr>
            <a:r>
              <a:rPr lang="en-US" dirty="0">
                <a:solidFill>
                  <a:srgbClr val="FF0000"/>
                </a:solidFill>
              </a:rPr>
              <a:t> </a:t>
            </a:r>
            <a:r>
              <a:rPr lang="en-US" dirty="0" smtClean="0">
                <a:solidFill>
                  <a:srgbClr val="FF0000"/>
                </a:solidFill>
              </a:rPr>
              <a:t>           return x/y;</a:t>
            </a:r>
            <a:r>
              <a:rPr lang="en-US" dirty="0" smtClean="0">
                <a:solidFill>
                  <a:srgbClr val="FF0000"/>
                </a:solidFill>
              </a:rPr>
              <a:t> </a:t>
            </a:r>
            <a:endParaRPr lang="en-US" dirty="0" smtClean="0">
              <a:solidFill>
                <a:srgbClr val="FF0000"/>
              </a:solidFill>
            </a:endParaRPr>
          </a:p>
          <a:p>
            <a:pPr marL="0" indent="0">
              <a:buNone/>
            </a:pPr>
            <a:r>
              <a:rPr lang="en-US" dirty="0" smtClean="0">
                <a:solidFill>
                  <a:srgbClr val="FF0000"/>
                </a:solidFill>
              </a:rPr>
              <a:t>} </a:t>
            </a:r>
          </a:p>
          <a:p>
            <a:pPr marL="0" indent="0">
              <a:buNone/>
            </a:pPr>
            <a:r>
              <a:rPr lang="en-US" dirty="0" smtClean="0">
                <a:solidFill>
                  <a:srgbClr val="FF0000"/>
                </a:solidFill>
              </a:rPr>
              <a:t>…</a:t>
            </a:r>
          </a:p>
          <a:p>
            <a:pPr marL="0" indent="0">
              <a:buNone/>
            </a:pPr>
            <a:r>
              <a:rPr lang="en-US" dirty="0" smtClean="0">
                <a:solidFill>
                  <a:srgbClr val="FF0000"/>
                </a:solidFill>
              </a:rPr>
              <a:t>try </a:t>
            </a:r>
            <a:r>
              <a:rPr lang="en-US" dirty="0">
                <a:solidFill>
                  <a:srgbClr val="FF0000"/>
                </a:solidFill>
              </a:rPr>
              <a:t>{ </a:t>
            </a:r>
            <a:endParaRPr lang="en-US" dirty="0" smtClean="0">
              <a:solidFill>
                <a:srgbClr val="FF0000"/>
              </a:solidFill>
            </a:endParaRPr>
          </a:p>
          <a:p>
            <a:pPr marL="0" indent="0">
              <a:buNone/>
            </a:pPr>
            <a:r>
              <a:rPr lang="en-US" dirty="0">
                <a:solidFill>
                  <a:srgbClr val="FF0000"/>
                </a:solidFill>
              </a:rPr>
              <a:t>	</a:t>
            </a:r>
            <a:r>
              <a:rPr lang="en-US" dirty="0" smtClean="0">
                <a:solidFill>
                  <a:srgbClr val="FF0000"/>
                </a:solidFill>
              </a:rPr>
              <a:t>divide(12</a:t>
            </a:r>
            <a:r>
              <a:rPr lang="en-US" dirty="0">
                <a:solidFill>
                  <a:srgbClr val="FF0000"/>
                </a:solidFill>
              </a:rPr>
              <a:t>, 0); </a:t>
            </a:r>
            <a:endParaRPr lang="en-US" dirty="0" smtClean="0">
              <a:solidFill>
                <a:srgbClr val="FF0000"/>
              </a:solidFill>
            </a:endParaRPr>
          </a:p>
          <a:p>
            <a:pPr marL="0" indent="0">
              <a:buNone/>
            </a:pPr>
            <a:r>
              <a:rPr lang="en-US" dirty="0" smtClean="0">
                <a:solidFill>
                  <a:srgbClr val="FF0000"/>
                </a:solidFill>
              </a:rPr>
              <a:t>} </a:t>
            </a:r>
          </a:p>
          <a:p>
            <a:pPr marL="0" indent="0">
              <a:buNone/>
            </a:pPr>
            <a:r>
              <a:rPr lang="en-US" dirty="0" smtClean="0">
                <a:solidFill>
                  <a:srgbClr val="FF0000"/>
                </a:solidFill>
              </a:rPr>
              <a:t>catch </a:t>
            </a:r>
            <a:r>
              <a:rPr lang="en-US" dirty="0">
                <a:solidFill>
                  <a:srgbClr val="FF0000"/>
                </a:solidFill>
              </a:rPr>
              <a:t>(</a:t>
            </a:r>
            <a:r>
              <a:rPr lang="en-US" dirty="0" err="1" smtClean="0">
                <a:solidFill>
                  <a:srgbClr val="FF0000"/>
                </a:solidFill>
              </a:rPr>
              <a:t>DivideByZero</a:t>
            </a:r>
            <a:r>
              <a:rPr lang="en-US" dirty="0" smtClean="0">
                <a:solidFill>
                  <a:srgbClr val="FF0000"/>
                </a:solidFill>
              </a:rPr>
              <a:t>) </a:t>
            </a:r>
            <a:endParaRPr lang="en-US" dirty="0" smtClean="0">
              <a:solidFill>
                <a:srgbClr val="FF0000"/>
              </a:solidFill>
            </a:endParaRPr>
          </a:p>
          <a:p>
            <a:pPr marL="0" indent="0">
              <a:buNone/>
            </a:pPr>
            <a:r>
              <a:rPr lang="en-US" dirty="0" smtClean="0">
                <a:solidFill>
                  <a:srgbClr val="FF0000"/>
                </a:solidFill>
              </a:rPr>
              <a:t>{ </a:t>
            </a:r>
          </a:p>
          <a:p>
            <a:pPr marL="0" indent="0">
              <a:buNone/>
            </a:pPr>
            <a:r>
              <a:rPr lang="en-US" dirty="0" smtClean="0">
                <a:solidFill>
                  <a:srgbClr val="FF0000"/>
                </a:solidFill>
              </a:rPr>
              <a:t>	</a:t>
            </a:r>
            <a:r>
              <a:rPr lang="en-US" dirty="0" err="1" smtClean="0">
                <a:solidFill>
                  <a:srgbClr val="FF0000"/>
                </a:solidFill>
              </a:rPr>
              <a:t>System.out.print</a:t>
            </a:r>
            <a:r>
              <a:rPr lang="en-US" dirty="0" smtClean="0">
                <a:solidFill>
                  <a:srgbClr val="FF0000"/>
                </a:solidFill>
              </a:rPr>
              <a:t>(“divide by zero error”);</a:t>
            </a:r>
            <a:endParaRPr lang="en-US" dirty="0" smtClean="0">
              <a:solidFill>
                <a:srgbClr val="FF0000"/>
              </a:solidFill>
            </a:endParaRPr>
          </a:p>
          <a:p>
            <a:pPr marL="0" indent="0">
              <a:buNone/>
            </a:pPr>
            <a:r>
              <a:rPr lang="en-US" dirty="0" smtClean="0">
                <a:solidFill>
                  <a:srgbClr val="FF0000"/>
                </a:solidFill>
              </a:rPr>
              <a:t>} </a:t>
            </a:r>
          </a:p>
          <a:p>
            <a:pPr marL="0" indent="0">
              <a:buNone/>
            </a:pPr>
            <a:r>
              <a:rPr lang="en-US" dirty="0" err="1" smtClean="0">
                <a:solidFill>
                  <a:srgbClr val="FF0000"/>
                </a:solidFill>
              </a:rPr>
              <a:t>System.out.print</a:t>
            </a:r>
            <a:r>
              <a:rPr lang="en-US" dirty="0" smtClean="0">
                <a:solidFill>
                  <a:srgbClr val="FF0000"/>
                </a:solidFill>
              </a:rPr>
              <a:t>(“Moving right along”);</a:t>
            </a:r>
            <a:endParaRPr lang="en-US" dirty="0">
              <a:solidFill>
                <a:srgbClr val="FF0000"/>
              </a:solidFill>
            </a:endParaRPr>
          </a:p>
        </p:txBody>
      </p:sp>
    </p:spTree>
    <p:extLst>
      <p:ext uri="{BB962C8B-B14F-4D97-AF65-F5344CB8AC3E}">
        <p14:creationId xmlns:p14="http://schemas.microsoft.com/office/powerpoint/2010/main" val="15886570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throw e  vs  throw new 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t>
            </a:r>
          </a:p>
          <a:p>
            <a:pPr marL="0" indent="0">
              <a:buNone/>
            </a:pPr>
            <a:r>
              <a:rPr lang="en-US" dirty="0" smtClean="0">
                <a:solidFill>
                  <a:srgbClr val="FF0000"/>
                </a:solidFill>
              </a:rPr>
              <a:t>Catch (</a:t>
            </a:r>
            <a:r>
              <a:rPr lang="en-US" dirty="0" err="1" smtClean="0">
                <a:solidFill>
                  <a:srgbClr val="FF0000"/>
                </a:solidFill>
              </a:rPr>
              <a:t>MathError</a:t>
            </a:r>
            <a:r>
              <a:rPr lang="en-US" dirty="0" smtClean="0">
                <a:solidFill>
                  <a:srgbClr val="FF0000"/>
                </a:solidFill>
              </a:rPr>
              <a:t> </a:t>
            </a:r>
            <a:r>
              <a:rPr lang="en-US" dirty="0" smtClean="0">
                <a:solidFill>
                  <a:srgbClr val="FF0000"/>
                </a:solidFill>
              </a:rPr>
              <a:t>ME)</a:t>
            </a:r>
          </a:p>
          <a:p>
            <a:pPr marL="0" indent="0">
              <a:buNone/>
            </a:pPr>
            <a:r>
              <a:rPr lang="en-US" dirty="0" smtClean="0">
                <a:solidFill>
                  <a:srgbClr val="FF0000"/>
                </a:solidFill>
              </a:rPr>
              <a:t>{</a:t>
            </a:r>
          </a:p>
          <a:p>
            <a:pPr marL="0" indent="0">
              <a:buNone/>
            </a:pPr>
            <a:r>
              <a:rPr lang="en-US" dirty="0">
                <a:solidFill>
                  <a:srgbClr val="FF0000"/>
                </a:solidFill>
              </a:rPr>
              <a:t> </a:t>
            </a:r>
            <a:r>
              <a:rPr lang="en-US" dirty="0" smtClean="0">
                <a:solidFill>
                  <a:srgbClr val="FF0000"/>
                </a:solidFill>
              </a:rPr>
              <a:t>   </a:t>
            </a:r>
            <a:r>
              <a:rPr lang="en-US" dirty="0">
                <a:solidFill>
                  <a:srgbClr val="00B0F0"/>
                </a:solidFill>
              </a:rPr>
              <a:t>// </a:t>
            </a:r>
            <a:r>
              <a:rPr lang="en-US" dirty="0" smtClean="0">
                <a:solidFill>
                  <a:srgbClr val="00B0F0"/>
                </a:solidFill>
              </a:rPr>
              <a:t>handle it then throws </a:t>
            </a:r>
            <a:r>
              <a:rPr lang="en-US" dirty="0">
                <a:solidFill>
                  <a:srgbClr val="00B0F0"/>
                </a:solidFill>
              </a:rPr>
              <a:t>exception of whatever type came in</a:t>
            </a:r>
          </a:p>
          <a:p>
            <a:pPr marL="0" indent="0">
              <a:buNone/>
            </a:pPr>
            <a:r>
              <a:rPr lang="en-US" dirty="0">
                <a:solidFill>
                  <a:srgbClr val="FF0000"/>
                </a:solidFill>
              </a:rPr>
              <a:t> </a:t>
            </a:r>
            <a:r>
              <a:rPr lang="en-US" dirty="0" smtClean="0">
                <a:solidFill>
                  <a:srgbClr val="FF0000"/>
                </a:solidFill>
              </a:rPr>
              <a:t>   </a:t>
            </a:r>
            <a:r>
              <a:rPr lang="en-US" dirty="0" smtClean="0">
                <a:solidFill>
                  <a:srgbClr val="FF0000"/>
                </a:solidFill>
              </a:rPr>
              <a:t>throw ME;</a:t>
            </a:r>
            <a:r>
              <a:rPr lang="en-US" dirty="0" smtClean="0">
                <a:solidFill>
                  <a:srgbClr val="FF0000"/>
                </a:solidFill>
              </a:rPr>
              <a:t>	</a:t>
            </a:r>
            <a:endParaRPr lang="en-US" dirty="0" smtClean="0">
              <a:solidFill>
                <a:srgbClr val="FF0000"/>
              </a:solidFill>
            </a:endParaRPr>
          </a:p>
          <a:p>
            <a:pPr marL="0" indent="0">
              <a:buNone/>
            </a:pPr>
            <a:r>
              <a:rPr lang="en-US" dirty="0" smtClean="0">
                <a:solidFill>
                  <a:srgbClr val="FF0000"/>
                </a:solidFill>
              </a:rPr>
              <a:t>}</a:t>
            </a:r>
            <a:endParaRPr lang="en-US" dirty="0" smtClean="0">
              <a:solidFill>
                <a:srgbClr val="FF0000"/>
              </a:solidFill>
            </a:endParaRPr>
          </a:p>
          <a:p>
            <a:pPr marL="0" indent="0">
              <a:buNone/>
            </a:pPr>
            <a:r>
              <a:rPr lang="en-US" dirty="0" smtClean="0"/>
              <a:t>	</a:t>
            </a:r>
            <a:r>
              <a:rPr lang="en-US" dirty="0" smtClean="0">
                <a:solidFill>
                  <a:srgbClr val="00B0F0"/>
                </a:solidFill>
              </a:rPr>
              <a:t>vs.</a:t>
            </a:r>
            <a:endParaRPr lang="en-US" dirty="0">
              <a:solidFill>
                <a:srgbClr val="00B0F0"/>
              </a:solidFill>
            </a:endParaRPr>
          </a:p>
          <a:p>
            <a:pPr marL="0" indent="0">
              <a:buNone/>
            </a:pPr>
            <a:r>
              <a:rPr lang="en-US" dirty="0">
                <a:solidFill>
                  <a:srgbClr val="FF0000"/>
                </a:solidFill>
              </a:rPr>
              <a:t>Catch (</a:t>
            </a:r>
            <a:r>
              <a:rPr lang="en-US" dirty="0" err="1" smtClean="0">
                <a:solidFill>
                  <a:srgbClr val="FF0000"/>
                </a:solidFill>
              </a:rPr>
              <a:t>MathError</a:t>
            </a:r>
            <a:r>
              <a:rPr lang="en-US" dirty="0" smtClean="0">
                <a:solidFill>
                  <a:srgbClr val="FF0000"/>
                </a:solidFill>
              </a:rPr>
              <a:t> </a:t>
            </a:r>
            <a:r>
              <a:rPr lang="en-US" dirty="0">
                <a:solidFill>
                  <a:srgbClr val="FF0000"/>
                </a:solidFill>
              </a:rPr>
              <a:t>ME)</a:t>
            </a:r>
          </a:p>
          <a:p>
            <a:pPr marL="0" indent="0">
              <a:buNone/>
            </a:pPr>
            <a:r>
              <a:rPr lang="en-US" dirty="0" smtClean="0">
                <a:solidFill>
                  <a:srgbClr val="FF0000"/>
                </a:solidFill>
              </a:rPr>
              <a:t>{</a:t>
            </a:r>
          </a:p>
          <a:p>
            <a:pPr marL="0" indent="0">
              <a:buNone/>
            </a:pPr>
            <a:r>
              <a:rPr lang="en-US" dirty="0">
                <a:solidFill>
                  <a:srgbClr val="FF0000"/>
                </a:solidFill>
              </a:rPr>
              <a:t> </a:t>
            </a:r>
            <a:r>
              <a:rPr lang="en-US" dirty="0" smtClean="0">
                <a:solidFill>
                  <a:srgbClr val="FF0000"/>
                </a:solidFill>
              </a:rPr>
              <a:t>           if (ME </a:t>
            </a:r>
            <a:r>
              <a:rPr lang="en-US" dirty="0" err="1" smtClean="0">
                <a:solidFill>
                  <a:srgbClr val="FF0000"/>
                </a:solidFill>
              </a:rPr>
              <a:t>instanceOf</a:t>
            </a:r>
            <a:r>
              <a:rPr lang="en-US" dirty="0" smtClean="0">
                <a:solidFill>
                  <a:srgbClr val="FF0000"/>
                </a:solidFill>
              </a:rPr>
              <a:t> </a:t>
            </a:r>
            <a:r>
              <a:rPr lang="en-US" dirty="0" err="1" smtClean="0">
                <a:solidFill>
                  <a:srgbClr val="FF0000"/>
                </a:solidFill>
              </a:rPr>
              <a:t>ZeroDivisionException</a:t>
            </a:r>
            <a:r>
              <a:rPr lang="en-US" dirty="0" smtClean="0">
                <a:solidFill>
                  <a:srgbClr val="FF0000"/>
                </a:solidFill>
              </a:rPr>
              <a:t>)</a:t>
            </a:r>
            <a:endParaRPr lang="en-US" dirty="0">
              <a:solidFill>
                <a:srgbClr val="FF0000"/>
              </a:solidFill>
            </a:endParaRPr>
          </a:p>
          <a:p>
            <a:pPr marL="0" indent="0">
              <a:buNone/>
            </a:pPr>
            <a:r>
              <a:rPr lang="en-US" dirty="0">
                <a:solidFill>
                  <a:srgbClr val="FF0000"/>
                </a:solidFill>
              </a:rPr>
              <a:t>	</a:t>
            </a:r>
            <a:r>
              <a:rPr lang="en-US" dirty="0" smtClean="0">
                <a:solidFill>
                  <a:srgbClr val="FF0000"/>
                </a:solidFill>
              </a:rPr>
              <a:t>throw </a:t>
            </a:r>
            <a:r>
              <a:rPr lang="en-US" dirty="0" smtClean="0">
                <a:solidFill>
                  <a:srgbClr val="FF0000"/>
                </a:solidFill>
              </a:rPr>
              <a:t>new </a:t>
            </a:r>
            <a:r>
              <a:rPr lang="en-US" dirty="0" err="1" smtClean="0">
                <a:solidFill>
                  <a:srgbClr val="FF0000"/>
                </a:solidFill>
              </a:rPr>
              <a:t>ZeroDivisionException</a:t>
            </a:r>
            <a:r>
              <a:rPr lang="en-US" dirty="0" smtClean="0">
                <a:solidFill>
                  <a:srgbClr val="FF0000"/>
                </a:solidFill>
              </a:rPr>
              <a:t>; </a:t>
            </a:r>
          </a:p>
          <a:p>
            <a:pPr marL="0" indent="0">
              <a:buNone/>
            </a:pPr>
            <a:r>
              <a:rPr lang="en-US" dirty="0">
                <a:solidFill>
                  <a:srgbClr val="FF0000"/>
                </a:solidFill>
              </a:rPr>
              <a:t> </a:t>
            </a:r>
            <a:r>
              <a:rPr lang="en-US" dirty="0" smtClean="0">
                <a:solidFill>
                  <a:srgbClr val="FF0000"/>
                </a:solidFill>
              </a:rPr>
              <a:t>          </a:t>
            </a:r>
            <a:r>
              <a:rPr lang="en-US" dirty="0" smtClean="0">
                <a:solidFill>
                  <a:srgbClr val="00B0F0"/>
                </a:solidFill>
              </a:rPr>
              <a:t>// </a:t>
            </a:r>
            <a:r>
              <a:rPr lang="en-US" dirty="0" smtClean="0">
                <a:solidFill>
                  <a:srgbClr val="00B0F0"/>
                </a:solidFill>
              </a:rPr>
              <a:t>throws exception of type </a:t>
            </a:r>
            <a:r>
              <a:rPr lang="en-US" dirty="0" err="1" smtClean="0">
                <a:solidFill>
                  <a:srgbClr val="00B0F0"/>
                </a:solidFill>
              </a:rPr>
              <a:t>MathError</a:t>
            </a:r>
            <a:endParaRPr lang="en-US" dirty="0">
              <a:solidFill>
                <a:srgbClr val="00B0F0"/>
              </a:solidFill>
            </a:endParaRPr>
          </a:p>
          <a:p>
            <a:pPr marL="0" indent="0">
              <a:buNone/>
            </a:pPr>
            <a:r>
              <a:rPr lang="en-US" dirty="0">
                <a:solidFill>
                  <a:srgbClr val="FF0000"/>
                </a:solidFill>
              </a:rPr>
              <a:t>}</a:t>
            </a:r>
          </a:p>
          <a:p>
            <a:pPr marL="0" indent="0">
              <a:buNone/>
            </a:pPr>
            <a:endParaRPr lang="en-US" dirty="0" smtClean="0"/>
          </a:p>
        </p:txBody>
      </p:sp>
    </p:spTree>
    <p:extLst>
      <p:ext uri="{BB962C8B-B14F-4D97-AF65-F5344CB8AC3E}">
        <p14:creationId xmlns:p14="http://schemas.microsoft.com/office/powerpoint/2010/main" val="31096157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throws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solidFill>
                  <a:srgbClr val="00B0F0"/>
                </a:solidFill>
              </a:rPr>
              <a:t>p</a:t>
            </a:r>
            <a:r>
              <a:rPr lang="en-US" dirty="0" smtClean="0">
                <a:solidFill>
                  <a:srgbClr val="00B0F0"/>
                </a:solidFill>
              </a:rPr>
              <a:t>ublic void </a:t>
            </a:r>
            <a:r>
              <a:rPr lang="en-US" dirty="0" err="1" smtClean="0">
                <a:solidFill>
                  <a:srgbClr val="00B0F0"/>
                </a:solidFill>
              </a:rPr>
              <a:t>func</a:t>
            </a:r>
            <a:r>
              <a:rPr lang="en-US" dirty="0" smtClean="0">
                <a:solidFill>
                  <a:srgbClr val="00B0F0"/>
                </a:solidFill>
              </a:rPr>
              <a:t>() 			</a:t>
            </a:r>
            <a:endParaRPr lang="en-US" dirty="0" smtClean="0">
              <a:solidFill>
                <a:srgbClr val="00B0F0"/>
              </a:solidFill>
            </a:endParaRPr>
          </a:p>
          <a:p>
            <a:pPr marL="0" indent="0">
              <a:buNone/>
            </a:pPr>
            <a:endParaRPr lang="en-US" dirty="0" smtClean="0"/>
          </a:p>
          <a:p>
            <a:pPr marL="0" indent="0">
              <a:buNone/>
            </a:pPr>
            <a:r>
              <a:rPr lang="en-US" dirty="0">
                <a:solidFill>
                  <a:srgbClr val="00B050"/>
                </a:solidFill>
              </a:rPr>
              <a:t>v</a:t>
            </a:r>
            <a:r>
              <a:rPr lang="en-US" dirty="0" smtClean="0">
                <a:solidFill>
                  <a:srgbClr val="00B050"/>
                </a:solidFill>
              </a:rPr>
              <a:t>oid </a:t>
            </a:r>
            <a:r>
              <a:rPr lang="en-US" dirty="0" err="1" smtClean="0">
                <a:solidFill>
                  <a:srgbClr val="00B050"/>
                </a:solidFill>
              </a:rPr>
              <a:t>gunc</a:t>
            </a:r>
            <a:r>
              <a:rPr lang="en-US" dirty="0" smtClean="0">
                <a:solidFill>
                  <a:srgbClr val="00B050"/>
                </a:solidFill>
              </a:rPr>
              <a:t>() </a:t>
            </a:r>
            <a:r>
              <a:rPr lang="en-US" dirty="0" smtClean="0">
                <a:solidFill>
                  <a:srgbClr val="00B050"/>
                </a:solidFill>
              </a:rPr>
              <a:t>throws </a:t>
            </a:r>
            <a:r>
              <a:rPr lang="en-US" dirty="0" err="1">
                <a:solidFill>
                  <a:srgbClr val="00B050"/>
                </a:solidFill>
              </a:rPr>
              <a:t>IOException</a:t>
            </a:r>
            <a:r>
              <a:rPr lang="en-US" dirty="0">
                <a:solidFill>
                  <a:srgbClr val="00B050"/>
                </a:solidFill>
              </a:rPr>
              <a:t> </a:t>
            </a:r>
            <a:r>
              <a:rPr lang="en-US" dirty="0" smtClean="0">
                <a:solidFill>
                  <a:srgbClr val="00B050"/>
                </a:solidFill>
              </a:rPr>
              <a:t>{ </a:t>
            </a:r>
            <a:r>
              <a:rPr lang="en-US" dirty="0" smtClean="0">
                <a:solidFill>
                  <a:srgbClr val="00B050"/>
                </a:solidFill>
              </a:rPr>
              <a:t>}</a:t>
            </a:r>
          </a:p>
          <a:p>
            <a:pPr marL="0" indent="0">
              <a:buNone/>
            </a:pPr>
            <a:endParaRPr lang="en-US" dirty="0">
              <a:solidFill>
                <a:srgbClr val="00B050"/>
              </a:solidFill>
            </a:endParaRPr>
          </a:p>
          <a:p>
            <a:pPr marL="0" indent="0">
              <a:buNone/>
            </a:pPr>
            <a:r>
              <a:rPr lang="en-US" dirty="0">
                <a:solidFill>
                  <a:srgbClr val="FF0000"/>
                </a:solidFill>
              </a:rPr>
              <a:t>v</a:t>
            </a:r>
            <a:r>
              <a:rPr lang="en-US" dirty="0" smtClean="0">
                <a:solidFill>
                  <a:srgbClr val="FF0000"/>
                </a:solidFill>
              </a:rPr>
              <a:t>oid </a:t>
            </a:r>
            <a:r>
              <a:rPr lang="en-US" dirty="0" err="1" smtClean="0">
                <a:solidFill>
                  <a:srgbClr val="FF0000"/>
                </a:solidFill>
              </a:rPr>
              <a:t>hunc</a:t>
            </a:r>
            <a:r>
              <a:rPr lang="en-US" dirty="0" smtClean="0">
                <a:solidFill>
                  <a:srgbClr val="FF0000"/>
                </a:solidFill>
              </a:rPr>
              <a:t>()</a:t>
            </a:r>
          </a:p>
          <a:p>
            <a:pPr marL="0" indent="0">
              <a:buNone/>
            </a:pPr>
            <a:r>
              <a:rPr lang="en-US" dirty="0" smtClean="0">
                <a:solidFill>
                  <a:srgbClr val="FF0000"/>
                </a:solidFill>
              </a:rPr>
              <a:t>{</a:t>
            </a:r>
          </a:p>
          <a:p>
            <a:pPr marL="0" indent="0">
              <a:buNone/>
            </a:pPr>
            <a:r>
              <a:rPr lang="en-US" dirty="0">
                <a:solidFill>
                  <a:srgbClr val="FF0000"/>
                </a:solidFill>
              </a:rPr>
              <a:t> </a:t>
            </a:r>
            <a:r>
              <a:rPr lang="en-US" dirty="0" smtClean="0">
                <a:solidFill>
                  <a:srgbClr val="FF0000"/>
                </a:solidFill>
              </a:rPr>
              <a:t>  try {</a:t>
            </a:r>
            <a:endParaRPr lang="en-US" dirty="0" smtClean="0">
              <a:solidFill>
                <a:srgbClr val="FF0000"/>
              </a:solidFill>
            </a:endParaRPr>
          </a:p>
          <a:p>
            <a:pPr marL="0" indent="0">
              <a:buNone/>
            </a:pPr>
            <a:r>
              <a:rPr lang="en-US" dirty="0">
                <a:solidFill>
                  <a:srgbClr val="FF0000"/>
                </a:solidFill>
              </a:rPr>
              <a:t> </a:t>
            </a:r>
            <a:r>
              <a:rPr lang="en-US" dirty="0" smtClean="0">
                <a:solidFill>
                  <a:srgbClr val="FF0000"/>
                </a:solidFill>
              </a:rPr>
              <a:t>           </a:t>
            </a:r>
            <a:r>
              <a:rPr lang="en-US" dirty="0" err="1" smtClean="0">
                <a:solidFill>
                  <a:srgbClr val="FF0000"/>
                </a:solidFill>
              </a:rPr>
              <a:t>func</a:t>
            </a:r>
            <a:r>
              <a:rPr lang="en-US" dirty="0" smtClean="0">
                <a:solidFill>
                  <a:srgbClr val="FF0000"/>
                </a:solidFill>
              </a:rPr>
              <a:t>();</a:t>
            </a:r>
            <a:endParaRPr lang="en-US" dirty="0" smtClean="0">
              <a:solidFill>
                <a:srgbClr val="FF0000"/>
              </a:solidFill>
            </a:endParaRPr>
          </a:p>
          <a:p>
            <a:pPr marL="0" indent="0">
              <a:buNone/>
            </a:pPr>
            <a:r>
              <a:rPr lang="en-US" dirty="0">
                <a:solidFill>
                  <a:srgbClr val="FF0000"/>
                </a:solidFill>
              </a:rPr>
              <a:t> </a:t>
            </a:r>
            <a:r>
              <a:rPr lang="en-US" dirty="0" smtClean="0">
                <a:solidFill>
                  <a:srgbClr val="FF0000"/>
                </a:solidFill>
              </a:rPr>
              <a:t>           </a:t>
            </a:r>
            <a:r>
              <a:rPr lang="en-US" dirty="0" err="1" smtClean="0">
                <a:solidFill>
                  <a:srgbClr val="FF0000"/>
                </a:solidFill>
              </a:rPr>
              <a:t>gunc</a:t>
            </a:r>
            <a:r>
              <a:rPr lang="en-US" dirty="0" smtClean="0">
                <a:solidFill>
                  <a:srgbClr val="FF0000"/>
                </a:solidFill>
              </a:rPr>
              <a:t>();</a:t>
            </a:r>
          </a:p>
          <a:p>
            <a:pPr marL="0" indent="0">
              <a:buNone/>
            </a:pPr>
            <a:r>
              <a:rPr lang="en-US" dirty="0">
                <a:solidFill>
                  <a:srgbClr val="FF0000"/>
                </a:solidFill>
              </a:rPr>
              <a:t> </a:t>
            </a:r>
            <a:r>
              <a:rPr lang="en-US" dirty="0" smtClean="0">
                <a:solidFill>
                  <a:srgbClr val="FF0000"/>
                </a:solidFill>
              </a:rPr>
              <a:t>       }</a:t>
            </a:r>
          </a:p>
          <a:p>
            <a:pPr marL="0" indent="0">
              <a:buNone/>
            </a:pPr>
            <a:r>
              <a:rPr lang="en-US" dirty="0" smtClean="0">
                <a:solidFill>
                  <a:srgbClr val="FF0000"/>
                </a:solidFill>
              </a:rPr>
              <a:t>   catch (</a:t>
            </a:r>
            <a:r>
              <a:rPr lang="en-US" dirty="0" err="1" smtClean="0">
                <a:solidFill>
                  <a:srgbClr val="FF0000"/>
                </a:solidFill>
              </a:rPr>
              <a:t>IOException</a:t>
            </a:r>
            <a:r>
              <a:rPr lang="en-US" dirty="0" smtClean="0">
                <a:solidFill>
                  <a:srgbClr val="FF0000"/>
                </a:solidFill>
              </a:rPr>
              <a:t> e) { … }</a:t>
            </a:r>
          </a:p>
          <a:p>
            <a:pPr marL="0" indent="0">
              <a:buNone/>
            </a:pPr>
            <a:r>
              <a:rPr lang="en-US" dirty="0" smtClean="0">
                <a:solidFill>
                  <a:srgbClr val="FF0000"/>
                </a:solidFill>
              </a:rPr>
              <a:t>}</a:t>
            </a:r>
            <a:endParaRPr lang="en-US" dirty="0" smtClean="0">
              <a:solidFill>
                <a:srgbClr val="FF0000"/>
              </a:solidFill>
            </a:endParaRPr>
          </a:p>
        </p:txBody>
      </p:sp>
    </p:spTree>
    <p:extLst>
      <p:ext uri="{BB962C8B-B14F-4D97-AF65-F5344CB8AC3E}">
        <p14:creationId xmlns:p14="http://schemas.microsoft.com/office/powerpoint/2010/main" val="949118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finally</a:t>
            </a:r>
            <a:endParaRPr lang="en-US" dirty="0"/>
          </a:p>
        </p:txBody>
      </p:sp>
      <p:sp>
        <p:nvSpPr>
          <p:cNvPr id="3" name="Content Placeholder 2"/>
          <p:cNvSpPr>
            <a:spLocks noGrp="1"/>
          </p:cNvSpPr>
          <p:nvPr>
            <p:ph idx="1"/>
          </p:nvPr>
        </p:nvSpPr>
        <p:spPr/>
        <p:txBody>
          <a:bodyPr/>
          <a:lstStyle/>
          <a:p>
            <a:pPr marL="0" indent="0">
              <a:buNone/>
            </a:pPr>
            <a:r>
              <a:rPr lang="en-US" dirty="0"/>
              <a:t>The finally block always executes when the try block exits</a:t>
            </a:r>
            <a:r>
              <a:rPr lang="en-US" dirty="0" smtClean="0"/>
              <a:t>.</a:t>
            </a:r>
          </a:p>
          <a:p>
            <a:pPr marL="0" indent="0">
              <a:buNone/>
            </a:pPr>
            <a:r>
              <a:rPr lang="en-US" dirty="0" smtClean="0"/>
              <a:t> </a:t>
            </a:r>
          </a:p>
          <a:p>
            <a:pPr marL="0" indent="0">
              <a:buNone/>
            </a:pPr>
            <a:r>
              <a:rPr lang="en-US" dirty="0" smtClean="0"/>
              <a:t>This </a:t>
            </a:r>
            <a:r>
              <a:rPr lang="en-US" dirty="0"/>
              <a:t>ensures that the finally block is executed even if an unexpected exception occurs. </a:t>
            </a:r>
            <a:endParaRPr lang="en-US" dirty="0" smtClean="0"/>
          </a:p>
          <a:p>
            <a:pPr marL="0" indent="0">
              <a:buNone/>
            </a:pPr>
            <a:endParaRPr lang="en-US" dirty="0"/>
          </a:p>
          <a:p>
            <a:pPr marL="0" indent="0">
              <a:buNone/>
            </a:pPr>
            <a:r>
              <a:rPr lang="en-US" dirty="0" smtClean="0"/>
              <a:t>But </a:t>
            </a:r>
            <a:r>
              <a:rPr lang="en-US" dirty="0"/>
              <a:t>finally is useful for more than just exception handling — it allows the programmer to avoid having cleanup code accidentally bypassed by a return, continue, or break. Putting cleanup code in a finally block is always a good practice, even when no exceptions are anticipated.</a:t>
            </a:r>
          </a:p>
        </p:txBody>
      </p:sp>
    </p:spTree>
    <p:extLst>
      <p:ext uri="{BB962C8B-B14F-4D97-AF65-F5344CB8AC3E}">
        <p14:creationId xmlns:p14="http://schemas.microsoft.com/office/powerpoint/2010/main" val="3856123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a list&lt;Integer&gt; from a file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List&lt;Integer&gt; list = new </a:t>
            </a:r>
            <a:r>
              <a:rPr lang="en-US" dirty="0" err="1"/>
              <a:t>ArrayList</a:t>
            </a:r>
            <a:r>
              <a:rPr lang="en-US" dirty="0"/>
              <a:t>&lt;Integer&gt;();</a:t>
            </a:r>
          </a:p>
          <a:p>
            <a:pPr marL="0" indent="0">
              <a:buNone/>
            </a:pPr>
            <a:r>
              <a:rPr lang="en-US" dirty="0"/>
              <a:t>File </a:t>
            </a:r>
            <a:r>
              <a:rPr lang="en-US" dirty="0" err="1"/>
              <a:t>file</a:t>
            </a:r>
            <a:r>
              <a:rPr lang="en-US" dirty="0"/>
              <a:t> = new File("file.txt");</a:t>
            </a:r>
          </a:p>
          <a:p>
            <a:pPr marL="0" indent="0">
              <a:buNone/>
            </a:pPr>
            <a:r>
              <a:rPr lang="en-US" dirty="0" err="1"/>
              <a:t>BufferedReader</a:t>
            </a:r>
            <a:r>
              <a:rPr lang="en-US" dirty="0"/>
              <a:t> reader = null</a:t>
            </a:r>
            <a:r>
              <a:rPr lang="en-US" dirty="0" smtClean="0"/>
              <a:t>;</a:t>
            </a:r>
            <a:endParaRPr lang="en-US" dirty="0"/>
          </a:p>
          <a:p>
            <a:pPr marL="0" indent="0">
              <a:buNone/>
            </a:pPr>
            <a:r>
              <a:rPr lang="en-US" dirty="0"/>
              <a:t>try {</a:t>
            </a:r>
          </a:p>
          <a:p>
            <a:pPr marL="0" indent="0">
              <a:buNone/>
            </a:pPr>
            <a:r>
              <a:rPr lang="en-US" dirty="0"/>
              <a:t>    </a:t>
            </a:r>
            <a:r>
              <a:rPr lang="en-US" dirty="0" smtClean="0"/>
              <a:t>    reader </a:t>
            </a:r>
            <a:r>
              <a:rPr lang="en-US" dirty="0"/>
              <a:t>= new </a:t>
            </a:r>
            <a:r>
              <a:rPr lang="en-US" dirty="0" err="1"/>
              <a:t>BufferedReader</a:t>
            </a:r>
            <a:r>
              <a:rPr lang="en-US" dirty="0"/>
              <a:t>(new </a:t>
            </a:r>
            <a:r>
              <a:rPr lang="en-US" dirty="0" err="1"/>
              <a:t>FileReader</a:t>
            </a:r>
            <a:r>
              <a:rPr lang="en-US" dirty="0"/>
              <a:t>(file));</a:t>
            </a:r>
          </a:p>
          <a:p>
            <a:pPr marL="0" indent="0">
              <a:buNone/>
            </a:pPr>
            <a:r>
              <a:rPr lang="en-US" dirty="0"/>
              <a:t>    </a:t>
            </a:r>
            <a:r>
              <a:rPr lang="en-US" dirty="0" smtClean="0"/>
              <a:t>    String </a:t>
            </a:r>
            <a:r>
              <a:rPr lang="en-US" dirty="0"/>
              <a:t>text = null</a:t>
            </a:r>
            <a:r>
              <a:rPr lang="en-US" dirty="0" smtClean="0"/>
              <a:t>;</a:t>
            </a:r>
            <a:endParaRPr lang="en-US" dirty="0"/>
          </a:p>
          <a:p>
            <a:pPr marL="0" indent="0">
              <a:buNone/>
            </a:pPr>
            <a:r>
              <a:rPr lang="en-US" dirty="0"/>
              <a:t>    </a:t>
            </a:r>
            <a:r>
              <a:rPr lang="en-US" dirty="0" smtClean="0"/>
              <a:t>    while </a:t>
            </a:r>
            <a:r>
              <a:rPr lang="en-US" dirty="0"/>
              <a:t>((text = </a:t>
            </a:r>
            <a:r>
              <a:rPr lang="en-US" dirty="0" err="1"/>
              <a:t>reader.readLine</a:t>
            </a:r>
            <a:r>
              <a:rPr lang="en-US" dirty="0"/>
              <a:t>()) != null)  </a:t>
            </a:r>
            <a:r>
              <a:rPr lang="en-US" dirty="0" smtClean="0"/>
              <a:t> </a:t>
            </a:r>
          </a:p>
          <a:p>
            <a:pPr marL="0" indent="0">
              <a:buNone/>
            </a:pPr>
            <a:r>
              <a:rPr lang="en-US" dirty="0"/>
              <a:t> </a:t>
            </a:r>
            <a:r>
              <a:rPr lang="en-US" dirty="0" smtClean="0"/>
              <a:t>             {  </a:t>
            </a:r>
            <a:r>
              <a:rPr lang="en-US" dirty="0" err="1" smtClean="0"/>
              <a:t>list.add</a:t>
            </a:r>
            <a:r>
              <a:rPr lang="en-US" dirty="0" smtClean="0"/>
              <a:t>(</a:t>
            </a:r>
            <a:r>
              <a:rPr lang="en-US" dirty="0" err="1" smtClean="0"/>
              <a:t>Integer.parseInt</a:t>
            </a:r>
            <a:r>
              <a:rPr lang="en-US" dirty="0" smtClean="0"/>
              <a:t>(text));    }</a:t>
            </a:r>
            <a:endParaRPr lang="en-US" dirty="0"/>
          </a:p>
          <a:p>
            <a:pPr marL="0" indent="0">
              <a:buNone/>
            </a:pPr>
            <a:r>
              <a:rPr lang="en-US" dirty="0" smtClean="0"/>
              <a:t>     } </a:t>
            </a:r>
          </a:p>
          <a:p>
            <a:pPr marL="0" indent="0">
              <a:buNone/>
            </a:pPr>
            <a:r>
              <a:rPr lang="en-US" dirty="0"/>
              <a:t> </a:t>
            </a:r>
            <a:r>
              <a:rPr lang="en-US" dirty="0" smtClean="0"/>
              <a:t>   catch </a:t>
            </a:r>
            <a:r>
              <a:rPr lang="en-US" dirty="0"/>
              <a:t>(</a:t>
            </a:r>
            <a:r>
              <a:rPr lang="en-US" dirty="0" err="1"/>
              <a:t>FileNotFoundException</a:t>
            </a:r>
            <a:r>
              <a:rPr lang="en-US" dirty="0"/>
              <a:t> e) </a:t>
            </a:r>
            <a:r>
              <a:rPr lang="en-US" dirty="0" smtClean="0"/>
              <a:t>{ </a:t>
            </a:r>
            <a:r>
              <a:rPr lang="en-US" dirty="0" err="1" smtClean="0"/>
              <a:t>e.printStackTrace</a:t>
            </a:r>
            <a:r>
              <a:rPr lang="en-US" dirty="0" smtClean="0"/>
              <a:t>(); } </a:t>
            </a:r>
          </a:p>
          <a:p>
            <a:pPr marL="0" indent="0">
              <a:buNone/>
            </a:pPr>
            <a:r>
              <a:rPr lang="en-US" dirty="0"/>
              <a:t> </a:t>
            </a:r>
            <a:r>
              <a:rPr lang="en-US" dirty="0" smtClean="0"/>
              <a:t>   catch </a:t>
            </a:r>
            <a:r>
              <a:rPr lang="en-US" dirty="0"/>
              <a:t>(</a:t>
            </a:r>
            <a:r>
              <a:rPr lang="en-US" dirty="0" err="1"/>
              <a:t>IOException</a:t>
            </a:r>
            <a:r>
              <a:rPr lang="en-US" dirty="0"/>
              <a:t> e) </a:t>
            </a:r>
            <a:r>
              <a:rPr lang="en-US" dirty="0" smtClean="0"/>
              <a:t>{ </a:t>
            </a:r>
            <a:r>
              <a:rPr lang="en-US" dirty="0" err="1" smtClean="0"/>
              <a:t>e.printStackTrace</a:t>
            </a:r>
            <a:r>
              <a:rPr lang="en-US" dirty="0" smtClean="0"/>
              <a:t>(); } </a:t>
            </a:r>
          </a:p>
          <a:p>
            <a:pPr marL="0" indent="0">
              <a:buNone/>
            </a:pPr>
            <a:r>
              <a:rPr lang="en-US" dirty="0"/>
              <a:t> </a:t>
            </a:r>
            <a:r>
              <a:rPr lang="en-US" dirty="0" smtClean="0"/>
              <a:t>   finally </a:t>
            </a:r>
            <a:r>
              <a:rPr lang="en-US" dirty="0"/>
              <a:t>{</a:t>
            </a:r>
          </a:p>
          <a:p>
            <a:pPr marL="0" indent="0">
              <a:buNone/>
            </a:pPr>
            <a:r>
              <a:rPr lang="en-US" dirty="0"/>
              <a:t>    </a:t>
            </a:r>
            <a:r>
              <a:rPr lang="en-US" dirty="0" smtClean="0"/>
              <a:t>             try {  if </a:t>
            </a:r>
            <a:r>
              <a:rPr lang="en-US" dirty="0"/>
              <a:t>(reader != null) </a:t>
            </a:r>
            <a:r>
              <a:rPr lang="en-US" dirty="0" smtClean="0"/>
              <a:t>{  </a:t>
            </a:r>
            <a:r>
              <a:rPr lang="en-US" dirty="0" err="1" smtClean="0"/>
              <a:t>reader.close</a:t>
            </a:r>
            <a:r>
              <a:rPr lang="en-US" dirty="0" smtClean="0"/>
              <a:t>(); }  } </a:t>
            </a:r>
          </a:p>
          <a:p>
            <a:pPr marL="0" indent="0">
              <a:buNone/>
            </a:pPr>
            <a:r>
              <a:rPr lang="en-US" dirty="0"/>
              <a:t> </a:t>
            </a:r>
            <a:r>
              <a:rPr lang="en-US" dirty="0" smtClean="0"/>
              <a:t>                catch </a:t>
            </a:r>
            <a:r>
              <a:rPr lang="en-US" dirty="0"/>
              <a:t>(</a:t>
            </a:r>
            <a:r>
              <a:rPr lang="en-US" dirty="0" err="1"/>
              <a:t>IOException</a:t>
            </a:r>
            <a:r>
              <a:rPr lang="en-US" dirty="0"/>
              <a:t> e) </a:t>
            </a:r>
            <a:r>
              <a:rPr lang="en-US" dirty="0" smtClean="0"/>
              <a:t>{   }</a:t>
            </a:r>
            <a:endParaRPr lang="en-US" dirty="0"/>
          </a:p>
          <a:p>
            <a:pPr marL="0" indent="0">
              <a:buNone/>
            </a:pPr>
            <a:r>
              <a:rPr lang="en-US" dirty="0" smtClean="0"/>
              <a:t>              }</a:t>
            </a:r>
          </a:p>
          <a:p>
            <a:pPr marL="0" indent="0">
              <a:buNone/>
            </a:pPr>
            <a:r>
              <a:rPr lang="en-US" dirty="0" smtClean="0"/>
              <a:t>    }</a:t>
            </a:r>
            <a:endParaRPr lang="en-US" dirty="0"/>
          </a:p>
        </p:txBody>
      </p:sp>
    </p:spTree>
    <p:extLst>
      <p:ext uri="{BB962C8B-B14F-4D97-AF65-F5344CB8AC3E}">
        <p14:creationId xmlns:p14="http://schemas.microsoft.com/office/powerpoint/2010/main" val="658725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 are Thread Safe</a:t>
            </a:r>
            <a:endParaRPr lang="en-US" dirty="0"/>
          </a:p>
        </p:txBody>
      </p:sp>
      <p:sp>
        <p:nvSpPr>
          <p:cNvPr id="3" name="Content Placeholder 2"/>
          <p:cNvSpPr>
            <a:spLocks noGrp="1"/>
          </p:cNvSpPr>
          <p:nvPr>
            <p:ph idx="1"/>
          </p:nvPr>
        </p:nvSpPr>
        <p:spPr/>
        <p:txBody>
          <a:bodyPr/>
          <a:lstStyle/>
          <a:p>
            <a:r>
              <a:rPr lang="en-US" dirty="0" smtClean="0"/>
              <a:t>Java exception </a:t>
            </a:r>
            <a:r>
              <a:rPr lang="en-US" dirty="0"/>
              <a:t>handling is thread safe. </a:t>
            </a:r>
            <a:r>
              <a:rPr lang="en-US" dirty="0" smtClean="0"/>
              <a:t>Throwing </a:t>
            </a:r>
            <a:r>
              <a:rPr lang="en-US" dirty="0"/>
              <a:t>on one thread (including </a:t>
            </a:r>
            <a:r>
              <a:rPr lang="en-US" dirty="0" smtClean="0"/>
              <a:t>re-throws) </a:t>
            </a:r>
            <a:r>
              <a:rPr lang="en-US" dirty="0"/>
              <a:t>has no impact on any throw/catch in progress on another thread.</a:t>
            </a:r>
          </a:p>
          <a:p>
            <a:endParaRPr lang="en-US" dirty="0"/>
          </a:p>
        </p:txBody>
      </p:sp>
    </p:spTree>
    <p:extLst>
      <p:ext uri="{BB962C8B-B14F-4D97-AF65-F5344CB8AC3E}">
        <p14:creationId xmlns:p14="http://schemas.microsoft.com/office/powerpoint/2010/main" val="35137052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Exception?</a:t>
            </a:r>
            <a:endParaRPr lang="en-US" dirty="0"/>
          </a:p>
        </p:txBody>
      </p:sp>
      <p:sp>
        <p:nvSpPr>
          <p:cNvPr id="3" name="Content Placeholder 2"/>
          <p:cNvSpPr>
            <a:spLocks noGrp="1"/>
          </p:cNvSpPr>
          <p:nvPr>
            <p:ph idx="1"/>
          </p:nvPr>
        </p:nvSpPr>
        <p:spPr/>
        <p:txBody>
          <a:bodyPr/>
          <a:lstStyle/>
          <a:p>
            <a:r>
              <a:rPr lang="en-US" dirty="0"/>
              <a:t>An </a:t>
            </a:r>
            <a:r>
              <a:rPr lang="en-US" i="1" dirty="0"/>
              <a:t>exception</a:t>
            </a:r>
            <a:r>
              <a:rPr lang="en-US" dirty="0"/>
              <a:t> is an event, which occurs during the execution of a program, that disrupts the normal flow of the program's instructions.</a:t>
            </a:r>
          </a:p>
          <a:p>
            <a:endParaRPr lang="en-US" dirty="0"/>
          </a:p>
        </p:txBody>
      </p:sp>
      <p:sp>
        <p:nvSpPr>
          <p:cNvPr id="5" name="Rectangle 2"/>
          <p:cNvSpPr>
            <a:spLocks noChangeArrowheads="1"/>
          </p:cNvSpPr>
          <p:nvPr/>
        </p:nvSpPr>
        <p:spPr bwMode="auto">
          <a:xfrm>
            <a:off x="0" y="457200"/>
            <a:ext cx="914400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173077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(file not found)</a:t>
            </a:r>
            <a:endParaRPr lang="en-US" dirty="0"/>
          </a:p>
        </p:txBody>
      </p:sp>
      <p:sp>
        <p:nvSpPr>
          <p:cNvPr id="3" name="Content Placeholder 2"/>
          <p:cNvSpPr>
            <a:spLocks noGrp="1"/>
          </p:cNvSpPr>
          <p:nvPr>
            <p:ph idx="1"/>
          </p:nvPr>
        </p:nvSpPr>
        <p:spPr/>
        <p:txBody>
          <a:bodyPr>
            <a:normAutofit/>
          </a:bodyPr>
          <a:lstStyle/>
          <a:p>
            <a:pPr marL="0" indent="0">
              <a:buNone/>
            </a:pPr>
            <a:r>
              <a:rPr lang="en-US" sz="1800" dirty="0" smtClean="0">
                <a:solidFill>
                  <a:srgbClr val="FF0000"/>
                </a:solidFill>
              </a:rPr>
              <a:t>void </a:t>
            </a:r>
            <a:r>
              <a:rPr lang="en-US" sz="1800" dirty="0" err="1" smtClean="0">
                <a:solidFill>
                  <a:srgbClr val="FF0000"/>
                </a:solidFill>
              </a:rPr>
              <a:t>readFile</a:t>
            </a:r>
            <a:r>
              <a:rPr lang="en-US" sz="1800" dirty="0" smtClean="0">
                <a:solidFill>
                  <a:srgbClr val="FF0000"/>
                </a:solidFill>
              </a:rPr>
              <a:t>()</a:t>
            </a:r>
          </a:p>
          <a:p>
            <a:pPr marL="0" indent="0">
              <a:buNone/>
            </a:pPr>
            <a:r>
              <a:rPr lang="en-US" sz="1800" dirty="0" smtClean="0">
                <a:solidFill>
                  <a:srgbClr val="FF0000"/>
                </a:solidFill>
              </a:rPr>
              <a:t>{</a:t>
            </a:r>
            <a:endParaRPr lang="en-US" sz="1800" dirty="0" smtClean="0">
              <a:solidFill>
                <a:srgbClr val="FF0000"/>
              </a:solidFill>
            </a:endParaRPr>
          </a:p>
          <a:p>
            <a:pPr marL="0" indent="0">
              <a:buNone/>
            </a:pPr>
            <a:r>
              <a:rPr lang="en-US" sz="1800" dirty="0" smtClean="0">
                <a:solidFill>
                  <a:srgbClr val="FF0000"/>
                </a:solidFill>
              </a:rPr>
              <a:t>    Charset </a:t>
            </a:r>
            <a:r>
              <a:rPr lang="en-US" sz="1800" dirty="0" err="1">
                <a:solidFill>
                  <a:srgbClr val="FF0000"/>
                </a:solidFill>
              </a:rPr>
              <a:t>charset</a:t>
            </a:r>
            <a:r>
              <a:rPr lang="en-US" sz="1800" dirty="0">
                <a:solidFill>
                  <a:srgbClr val="FF0000"/>
                </a:solidFill>
              </a:rPr>
              <a:t> = </a:t>
            </a:r>
            <a:r>
              <a:rPr lang="en-US" sz="1800" dirty="0" err="1">
                <a:solidFill>
                  <a:srgbClr val="FF0000"/>
                </a:solidFill>
              </a:rPr>
              <a:t>Charset.forName</a:t>
            </a:r>
            <a:r>
              <a:rPr lang="en-US" sz="1800" dirty="0">
                <a:solidFill>
                  <a:srgbClr val="FF0000"/>
                </a:solidFill>
              </a:rPr>
              <a:t>("US-ASCII");</a:t>
            </a:r>
          </a:p>
          <a:p>
            <a:pPr marL="0" indent="0">
              <a:buNone/>
            </a:pPr>
            <a:r>
              <a:rPr lang="en-US" sz="1800" dirty="0" smtClean="0">
                <a:solidFill>
                  <a:srgbClr val="FF0000"/>
                </a:solidFill>
              </a:rPr>
              <a:t>    </a:t>
            </a:r>
            <a:r>
              <a:rPr lang="en-US" sz="1800" dirty="0" err="1" smtClean="0">
                <a:solidFill>
                  <a:srgbClr val="FF0000"/>
                </a:solidFill>
              </a:rPr>
              <a:t>BufferedReader</a:t>
            </a:r>
            <a:r>
              <a:rPr lang="en-US" sz="1800" dirty="0" smtClean="0">
                <a:solidFill>
                  <a:srgbClr val="FF0000"/>
                </a:solidFill>
              </a:rPr>
              <a:t> </a:t>
            </a:r>
            <a:r>
              <a:rPr lang="en-US" sz="1800" dirty="0">
                <a:solidFill>
                  <a:srgbClr val="FF0000"/>
                </a:solidFill>
              </a:rPr>
              <a:t>reader = </a:t>
            </a:r>
            <a:r>
              <a:rPr lang="en-US" sz="1800" dirty="0" err="1" smtClean="0">
                <a:solidFill>
                  <a:srgbClr val="FF0000"/>
                </a:solidFill>
              </a:rPr>
              <a:t>Files.newBufferedReader</a:t>
            </a:r>
            <a:r>
              <a:rPr lang="en-US" sz="1800" dirty="0" smtClean="0">
                <a:solidFill>
                  <a:srgbClr val="FF0000"/>
                </a:solidFill>
              </a:rPr>
              <a:t>(“input.txt”, </a:t>
            </a:r>
            <a:r>
              <a:rPr lang="en-US" sz="1800" dirty="0">
                <a:solidFill>
                  <a:srgbClr val="FF0000"/>
                </a:solidFill>
              </a:rPr>
              <a:t>charset)) </a:t>
            </a:r>
            <a:endParaRPr lang="en-US" sz="1800" dirty="0" smtClean="0">
              <a:solidFill>
                <a:srgbClr val="FF0000"/>
              </a:solidFill>
            </a:endParaRPr>
          </a:p>
          <a:p>
            <a:pPr marL="0" indent="0">
              <a:buNone/>
            </a:pPr>
            <a:r>
              <a:rPr lang="en-US" sz="1800" dirty="0" smtClean="0">
                <a:solidFill>
                  <a:srgbClr val="FF0000"/>
                </a:solidFill>
              </a:rPr>
              <a:t>    String </a:t>
            </a:r>
            <a:r>
              <a:rPr lang="en-US" sz="1800" dirty="0">
                <a:solidFill>
                  <a:srgbClr val="FF0000"/>
                </a:solidFill>
              </a:rPr>
              <a:t>line = null;</a:t>
            </a:r>
          </a:p>
          <a:p>
            <a:pPr marL="0" indent="0">
              <a:buNone/>
            </a:pPr>
            <a:r>
              <a:rPr lang="en-US" sz="1800" dirty="0">
                <a:solidFill>
                  <a:srgbClr val="FF0000"/>
                </a:solidFill>
              </a:rPr>
              <a:t>    while ((line = </a:t>
            </a:r>
            <a:r>
              <a:rPr lang="en-US" sz="1800" dirty="0" err="1">
                <a:solidFill>
                  <a:srgbClr val="FF0000"/>
                </a:solidFill>
              </a:rPr>
              <a:t>reader.readLine</a:t>
            </a:r>
            <a:r>
              <a:rPr lang="en-US" sz="1800" dirty="0">
                <a:solidFill>
                  <a:srgbClr val="FF0000"/>
                </a:solidFill>
              </a:rPr>
              <a:t>()) != null) </a:t>
            </a:r>
            <a:endParaRPr lang="en-US" sz="1800" dirty="0" smtClean="0">
              <a:solidFill>
                <a:srgbClr val="FF0000"/>
              </a:solidFill>
            </a:endParaRPr>
          </a:p>
          <a:p>
            <a:pPr marL="0" indent="0">
              <a:buNone/>
            </a:pPr>
            <a:r>
              <a:rPr lang="en-US" sz="1800" dirty="0">
                <a:solidFill>
                  <a:srgbClr val="FF0000"/>
                </a:solidFill>
              </a:rPr>
              <a:t> </a:t>
            </a:r>
            <a:r>
              <a:rPr lang="en-US" sz="1800" dirty="0" smtClean="0">
                <a:solidFill>
                  <a:srgbClr val="FF0000"/>
                </a:solidFill>
              </a:rPr>
              <a:t>   {</a:t>
            </a:r>
            <a:endParaRPr lang="en-US" sz="1800" dirty="0">
              <a:solidFill>
                <a:srgbClr val="FF0000"/>
              </a:solidFill>
            </a:endParaRPr>
          </a:p>
          <a:p>
            <a:pPr marL="0" indent="0">
              <a:buNone/>
            </a:pPr>
            <a:r>
              <a:rPr lang="en-US" sz="1800" dirty="0">
                <a:solidFill>
                  <a:srgbClr val="FF0000"/>
                </a:solidFill>
              </a:rPr>
              <a:t>        </a:t>
            </a:r>
            <a:r>
              <a:rPr lang="en-US" sz="1800" dirty="0" err="1">
                <a:solidFill>
                  <a:srgbClr val="FF0000"/>
                </a:solidFill>
              </a:rPr>
              <a:t>System.out.println</a:t>
            </a:r>
            <a:r>
              <a:rPr lang="en-US" sz="1800" dirty="0">
                <a:solidFill>
                  <a:srgbClr val="FF0000"/>
                </a:solidFill>
              </a:rPr>
              <a:t>(line);</a:t>
            </a:r>
          </a:p>
          <a:p>
            <a:pPr marL="0" indent="0">
              <a:buNone/>
            </a:pPr>
            <a:r>
              <a:rPr lang="en-US" sz="1800" dirty="0">
                <a:solidFill>
                  <a:srgbClr val="FF0000"/>
                </a:solidFill>
              </a:rPr>
              <a:t>    }</a:t>
            </a:r>
          </a:p>
          <a:p>
            <a:pPr marL="0" indent="0" algn="ctr">
              <a:buNone/>
            </a:pPr>
            <a:r>
              <a:rPr lang="en-US" sz="1800" dirty="0" smtClean="0">
                <a:solidFill>
                  <a:srgbClr val="FF0000"/>
                </a:solidFill>
              </a:rPr>
              <a:t>}</a:t>
            </a:r>
            <a:endParaRPr lang="en-US" sz="1800" dirty="0"/>
          </a:p>
          <a:p>
            <a:pPr marL="0" indent="0">
              <a:buNone/>
            </a:pPr>
            <a:r>
              <a:rPr lang="en-US" dirty="0" smtClean="0"/>
              <a:t>Should work fine, however, what if the file </a:t>
            </a:r>
            <a:r>
              <a:rPr lang="en-US" dirty="0" smtClean="0">
                <a:solidFill>
                  <a:srgbClr val="0070C0"/>
                </a:solidFill>
              </a:rPr>
              <a:t>input.txt</a:t>
            </a:r>
            <a:r>
              <a:rPr lang="en-US" dirty="0" smtClean="0"/>
              <a:t> is not there one day when you are running this program? </a:t>
            </a:r>
            <a:endParaRPr lang="en-US" dirty="0"/>
          </a:p>
        </p:txBody>
      </p:sp>
    </p:spTree>
    <p:extLst>
      <p:ext uri="{BB962C8B-B14F-4D97-AF65-F5344CB8AC3E}">
        <p14:creationId xmlns:p14="http://schemas.microsoft.com/office/powerpoint/2010/main" val="355745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(file not found)</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2100" dirty="0" smtClean="0">
                <a:solidFill>
                  <a:srgbClr val="FF0000"/>
                </a:solidFill>
              </a:rPr>
              <a:t>void </a:t>
            </a:r>
            <a:r>
              <a:rPr lang="en-US" sz="2100" dirty="0" err="1" smtClean="0">
                <a:solidFill>
                  <a:srgbClr val="FF0000"/>
                </a:solidFill>
              </a:rPr>
              <a:t>readFile</a:t>
            </a:r>
            <a:r>
              <a:rPr lang="en-US" sz="2100" dirty="0" smtClean="0">
                <a:solidFill>
                  <a:srgbClr val="FF0000"/>
                </a:solidFill>
              </a:rPr>
              <a:t>()</a:t>
            </a:r>
          </a:p>
          <a:p>
            <a:pPr marL="0" indent="0">
              <a:buNone/>
            </a:pPr>
            <a:r>
              <a:rPr lang="en-US" sz="2100" dirty="0" smtClean="0">
                <a:solidFill>
                  <a:srgbClr val="FF0000"/>
                </a:solidFill>
              </a:rPr>
              <a:t>{</a:t>
            </a:r>
            <a:endParaRPr lang="en-US" sz="2100" dirty="0" smtClean="0">
              <a:solidFill>
                <a:srgbClr val="FF0000"/>
              </a:solidFill>
            </a:endParaRPr>
          </a:p>
          <a:p>
            <a:pPr marL="0" indent="0">
              <a:buNone/>
            </a:pPr>
            <a:r>
              <a:rPr lang="en-US" sz="2100" dirty="0" smtClean="0">
                <a:solidFill>
                  <a:srgbClr val="FF0000"/>
                </a:solidFill>
              </a:rPr>
              <a:t>    Charset </a:t>
            </a:r>
            <a:r>
              <a:rPr lang="en-US" sz="2100" dirty="0" err="1">
                <a:solidFill>
                  <a:srgbClr val="FF0000"/>
                </a:solidFill>
              </a:rPr>
              <a:t>charset</a:t>
            </a:r>
            <a:r>
              <a:rPr lang="en-US" sz="2100" dirty="0">
                <a:solidFill>
                  <a:srgbClr val="FF0000"/>
                </a:solidFill>
              </a:rPr>
              <a:t> = </a:t>
            </a:r>
            <a:r>
              <a:rPr lang="en-US" sz="2100" dirty="0" err="1">
                <a:solidFill>
                  <a:srgbClr val="FF0000"/>
                </a:solidFill>
              </a:rPr>
              <a:t>Charset.forName</a:t>
            </a:r>
            <a:r>
              <a:rPr lang="en-US" sz="2100" dirty="0">
                <a:solidFill>
                  <a:srgbClr val="FF0000"/>
                </a:solidFill>
              </a:rPr>
              <a:t>("US-ASCII");</a:t>
            </a:r>
          </a:p>
          <a:p>
            <a:pPr marL="0" indent="0">
              <a:buNone/>
            </a:pPr>
            <a:r>
              <a:rPr lang="en-US" sz="2100" dirty="0" smtClean="0">
                <a:solidFill>
                  <a:srgbClr val="FF0000"/>
                </a:solidFill>
              </a:rPr>
              <a:t>    </a:t>
            </a:r>
            <a:r>
              <a:rPr lang="en-US" sz="2100" dirty="0" smtClean="0">
                <a:solidFill>
                  <a:srgbClr val="7030A0"/>
                </a:solidFill>
              </a:rPr>
              <a:t>try</a:t>
            </a:r>
            <a:r>
              <a:rPr lang="en-US" sz="2100" dirty="0" smtClean="0">
                <a:solidFill>
                  <a:srgbClr val="FF0000"/>
                </a:solidFill>
              </a:rPr>
              <a:t> </a:t>
            </a:r>
            <a:r>
              <a:rPr lang="en-US" sz="2100" dirty="0">
                <a:solidFill>
                  <a:srgbClr val="7030A0"/>
                </a:solidFill>
              </a:rPr>
              <a:t>{</a:t>
            </a:r>
            <a:endParaRPr lang="en-US" sz="2100" dirty="0" smtClean="0">
              <a:solidFill>
                <a:srgbClr val="FF0000"/>
              </a:solidFill>
            </a:endParaRPr>
          </a:p>
          <a:p>
            <a:pPr marL="0" indent="0">
              <a:buNone/>
            </a:pPr>
            <a:r>
              <a:rPr lang="en-US" sz="2100" dirty="0">
                <a:solidFill>
                  <a:srgbClr val="FF0000"/>
                </a:solidFill>
              </a:rPr>
              <a:t> </a:t>
            </a:r>
            <a:r>
              <a:rPr lang="en-US" sz="2100" dirty="0" smtClean="0">
                <a:solidFill>
                  <a:srgbClr val="FF0000"/>
                </a:solidFill>
              </a:rPr>
              <a:t>            </a:t>
            </a:r>
            <a:r>
              <a:rPr lang="en-US" sz="2100" dirty="0" err="1" smtClean="0">
                <a:solidFill>
                  <a:srgbClr val="FF0000"/>
                </a:solidFill>
              </a:rPr>
              <a:t>BufferedReader</a:t>
            </a:r>
            <a:r>
              <a:rPr lang="en-US" sz="2100" dirty="0" smtClean="0">
                <a:solidFill>
                  <a:srgbClr val="FF0000"/>
                </a:solidFill>
              </a:rPr>
              <a:t> </a:t>
            </a:r>
            <a:r>
              <a:rPr lang="en-US" sz="2100" dirty="0">
                <a:solidFill>
                  <a:srgbClr val="FF0000"/>
                </a:solidFill>
              </a:rPr>
              <a:t>reader = </a:t>
            </a:r>
            <a:r>
              <a:rPr lang="en-US" sz="2100" dirty="0" err="1">
                <a:solidFill>
                  <a:srgbClr val="FF0000"/>
                </a:solidFill>
              </a:rPr>
              <a:t>Files.newBufferedReader</a:t>
            </a:r>
            <a:r>
              <a:rPr lang="en-US" sz="2100" dirty="0">
                <a:solidFill>
                  <a:srgbClr val="FF0000"/>
                </a:solidFill>
              </a:rPr>
              <a:t>(file, charset</a:t>
            </a:r>
            <a:r>
              <a:rPr lang="en-US" sz="2100" dirty="0" smtClean="0">
                <a:solidFill>
                  <a:srgbClr val="FF0000"/>
                </a:solidFill>
              </a:rPr>
              <a:t>))</a:t>
            </a:r>
            <a:endParaRPr lang="en-US" sz="2100" dirty="0">
              <a:solidFill>
                <a:srgbClr val="7030A0"/>
              </a:solidFill>
            </a:endParaRPr>
          </a:p>
          <a:p>
            <a:pPr marL="0" indent="0">
              <a:buNone/>
            </a:pPr>
            <a:r>
              <a:rPr lang="en-US" sz="2100" dirty="0">
                <a:solidFill>
                  <a:srgbClr val="FF0000"/>
                </a:solidFill>
              </a:rPr>
              <a:t>    </a:t>
            </a:r>
            <a:r>
              <a:rPr lang="en-US" sz="2100" dirty="0" smtClean="0">
                <a:solidFill>
                  <a:srgbClr val="FF0000"/>
                </a:solidFill>
              </a:rPr>
              <a:t>         String </a:t>
            </a:r>
            <a:r>
              <a:rPr lang="en-US" sz="2100" dirty="0">
                <a:solidFill>
                  <a:srgbClr val="FF0000"/>
                </a:solidFill>
              </a:rPr>
              <a:t>line = null;</a:t>
            </a:r>
          </a:p>
          <a:p>
            <a:pPr marL="0" indent="0">
              <a:buNone/>
            </a:pPr>
            <a:r>
              <a:rPr lang="en-US" sz="2100" dirty="0">
                <a:solidFill>
                  <a:srgbClr val="FF0000"/>
                </a:solidFill>
              </a:rPr>
              <a:t>    </a:t>
            </a:r>
            <a:r>
              <a:rPr lang="en-US" sz="2100" dirty="0" smtClean="0">
                <a:solidFill>
                  <a:srgbClr val="FF0000"/>
                </a:solidFill>
              </a:rPr>
              <a:t>         while </a:t>
            </a:r>
            <a:r>
              <a:rPr lang="en-US" sz="2100" dirty="0">
                <a:solidFill>
                  <a:srgbClr val="FF0000"/>
                </a:solidFill>
              </a:rPr>
              <a:t>((line = </a:t>
            </a:r>
            <a:r>
              <a:rPr lang="en-US" sz="2100" dirty="0" err="1">
                <a:solidFill>
                  <a:srgbClr val="FF0000"/>
                </a:solidFill>
              </a:rPr>
              <a:t>reader.readLine</a:t>
            </a:r>
            <a:r>
              <a:rPr lang="en-US" sz="2100" dirty="0">
                <a:solidFill>
                  <a:srgbClr val="FF0000"/>
                </a:solidFill>
              </a:rPr>
              <a:t>()) != null) </a:t>
            </a:r>
            <a:endParaRPr lang="en-US" sz="2100" dirty="0" smtClean="0">
              <a:solidFill>
                <a:srgbClr val="FF0000"/>
              </a:solidFill>
            </a:endParaRPr>
          </a:p>
          <a:p>
            <a:pPr marL="0" indent="0">
              <a:buNone/>
            </a:pPr>
            <a:r>
              <a:rPr lang="en-US" sz="2100" dirty="0">
                <a:solidFill>
                  <a:srgbClr val="FF0000"/>
                </a:solidFill>
              </a:rPr>
              <a:t> </a:t>
            </a:r>
            <a:r>
              <a:rPr lang="en-US" sz="2100" dirty="0" smtClean="0">
                <a:solidFill>
                  <a:srgbClr val="FF0000"/>
                </a:solidFill>
              </a:rPr>
              <a:t>           {</a:t>
            </a:r>
            <a:endParaRPr lang="en-US" sz="2100" dirty="0">
              <a:solidFill>
                <a:srgbClr val="FF0000"/>
              </a:solidFill>
            </a:endParaRPr>
          </a:p>
          <a:p>
            <a:pPr marL="0" indent="0">
              <a:buNone/>
            </a:pPr>
            <a:r>
              <a:rPr lang="en-US" sz="2100" dirty="0">
                <a:solidFill>
                  <a:srgbClr val="FF0000"/>
                </a:solidFill>
              </a:rPr>
              <a:t>        </a:t>
            </a:r>
            <a:r>
              <a:rPr lang="en-US" sz="2100" dirty="0" smtClean="0">
                <a:solidFill>
                  <a:srgbClr val="FF0000"/>
                </a:solidFill>
              </a:rPr>
              <a:t>         </a:t>
            </a:r>
            <a:r>
              <a:rPr lang="en-US" sz="2100" dirty="0" err="1" smtClean="0">
                <a:solidFill>
                  <a:srgbClr val="FF0000"/>
                </a:solidFill>
              </a:rPr>
              <a:t>System.out.println</a:t>
            </a:r>
            <a:r>
              <a:rPr lang="en-US" sz="2100" dirty="0" smtClean="0">
                <a:solidFill>
                  <a:srgbClr val="FF0000"/>
                </a:solidFill>
              </a:rPr>
              <a:t>(line</a:t>
            </a:r>
            <a:r>
              <a:rPr lang="en-US" sz="2100" dirty="0">
                <a:solidFill>
                  <a:srgbClr val="FF0000"/>
                </a:solidFill>
              </a:rPr>
              <a:t>);</a:t>
            </a:r>
          </a:p>
          <a:p>
            <a:pPr marL="0" indent="0">
              <a:buNone/>
            </a:pPr>
            <a:r>
              <a:rPr lang="en-US" sz="2100" dirty="0">
                <a:solidFill>
                  <a:srgbClr val="FF0000"/>
                </a:solidFill>
              </a:rPr>
              <a:t>    </a:t>
            </a:r>
            <a:r>
              <a:rPr lang="en-US" sz="2100" dirty="0" smtClean="0">
                <a:solidFill>
                  <a:srgbClr val="FF0000"/>
                </a:solidFill>
              </a:rPr>
              <a:t>         }</a:t>
            </a:r>
            <a:endParaRPr lang="en-US" sz="2100" dirty="0">
              <a:solidFill>
                <a:srgbClr val="FF0000"/>
              </a:solidFill>
            </a:endParaRPr>
          </a:p>
          <a:p>
            <a:pPr marL="0" indent="0">
              <a:buNone/>
            </a:pPr>
            <a:r>
              <a:rPr lang="en-US" sz="2100" dirty="0" smtClean="0">
                <a:solidFill>
                  <a:srgbClr val="7030A0"/>
                </a:solidFill>
              </a:rPr>
              <a:t>         } </a:t>
            </a:r>
          </a:p>
          <a:p>
            <a:pPr marL="0" indent="0">
              <a:buNone/>
            </a:pPr>
            <a:r>
              <a:rPr lang="en-US" sz="2100" dirty="0" smtClean="0">
                <a:solidFill>
                  <a:srgbClr val="7030A0"/>
                </a:solidFill>
              </a:rPr>
              <a:t>    catch </a:t>
            </a:r>
            <a:r>
              <a:rPr lang="en-US" sz="2100" dirty="0">
                <a:solidFill>
                  <a:srgbClr val="7030A0"/>
                </a:solidFill>
              </a:rPr>
              <a:t>(</a:t>
            </a:r>
            <a:r>
              <a:rPr lang="en-US" sz="2100" dirty="0" err="1">
                <a:solidFill>
                  <a:srgbClr val="7030A0"/>
                </a:solidFill>
              </a:rPr>
              <a:t>IOException</a:t>
            </a:r>
            <a:r>
              <a:rPr lang="en-US" sz="2100" dirty="0">
                <a:solidFill>
                  <a:srgbClr val="7030A0"/>
                </a:solidFill>
              </a:rPr>
              <a:t> x) </a:t>
            </a:r>
            <a:r>
              <a:rPr lang="en-US" sz="2100" dirty="0" smtClean="0">
                <a:solidFill>
                  <a:srgbClr val="7030A0"/>
                </a:solidFill>
              </a:rPr>
              <a:t>{</a:t>
            </a:r>
            <a:r>
              <a:rPr lang="en-US" sz="2100" dirty="0" err="1" smtClean="0">
                <a:solidFill>
                  <a:srgbClr val="7030A0"/>
                </a:solidFill>
              </a:rPr>
              <a:t>System.err.format</a:t>
            </a:r>
            <a:r>
              <a:rPr lang="en-US" sz="2100" dirty="0">
                <a:solidFill>
                  <a:srgbClr val="7030A0"/>
                </a:solidFill>
              </a:rPr>
              <a:t>("</a:t>
            </a:r>
            <a:r>
              <a:rPr lang="en-US" sz="2100" dirty="0" err="1">
                <a:solidFill>
                  <a:srgbClr val="7030A0"/>
                </a:solidFill>
              </a:rPr>
              <a:t>IOException</a:t>
            </a:r>
            <a:r>
              <a:rPr lang="en-US" sz="2100" dirty="0">
                <a:solidFill>
                  <a:srgbClr val="7030A0"/>
                </a:solidFill>
              </a:rPr>
              <a:t>: %</a:t>
            </a:r>
            <a:r>
              <a:rPr lang="en-US" sz="2100" dirty="0" err="1">
                <a:solidFill>
                  <a:srgbClr val="7030A0"/>
                </a:solidFill>
              </a:rPr>
              <a:t>s%n</a:t>
            </a:r>
            <a:r>
              <a:rPr lang="en-US" sz="2100" dirty="0">
                <a:solidFill>
                  <a:srgbClr val="7030A0"/>
                </a:solidFill>
              </a:rPr>
              <a:t>", x</a:t>
            </a:r>
            <a:r>
              <a:rPr lang="en-US" sz="2100" dirty="0" smtClean="0">
                <a:solidFill>
                  <a:srgbClr val="7030A0"/>
                </a:solidFill>
              </a:rPr>
              <a:t>);}</a:t>
            </a:r>
          </a:p>
          <a:p>
            <a:pPr marL="0" indent="0">
              <a:buNone/>
            </a:pPr>
            <a:r>
              <a:rPr lang="en-US" sz="2100" dirty="0" smtClean="0">
                <a:solidFill>
                  <a:srgbClr val="FF0000"/>
                </a:solidFill>
              </a:rPr>
              <a:t>} </a:t>
            </a:r>
            <a:endParaRPr lang="en-US" sz="2100" dirty="0" smtClean="0">
              <a:solidFill>
                <a:srgbClr val="FF0000"/>
              </a:solidFill>
            </a:endParaRPr>
          </a:p>
          <a:p>
            <a:pPr marL="0" indent="0">
              <a:buNone/>
            </a:pPr>
            <a:endParaRPr lang="en-US" dirty="0"/>
          </a:p>
        </p:txBody>
      </p:sp>
    </p:spTree>
    <p:extLst>
      <p:ext uri="{BB962C8B-B14F-4D97-AF65-F5344CB8AC3E}">
        <p14:creationId xmlns:p14="http://schemas.microsoft.com/office/powerpoint/2010/main" val="9781019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kinds of exceptions</a:t>
            </a:r>
            <a:endParaRPr lang="en-US" dirty="0"/>
          </a:p>
        </p:txBody>
      </p:sp>
      <p:sp>
        <p:nvSpPr>
          <p:cNvPr id="3" name="Content Placeholder 2"/>
          <p:cNvSpPr>
            <a:spLocks noGrp="1"/>
          </p:cNvSpPr>
          <p:nvPr>
            <p:ph idx="1"/>
          </p:nvPr>
        </p:nvSpPr>
        <p:spPr/>
        <p:txBody>
          <a:bodyPr/>
          <a:lstStyle/>
          <a:p>
            <a:pPr marL="0" indent="0">
              <a:buNone/>
            </a:pPr>
            <a:r>
              <a:rPr lang="en-US" dirty="0" smtClean="0"/>
              <a:t>1) </a:t>
            </a:r>
            <a:r>
              <a:rPr lang="en-US" dirty="0" smtClean="0">
                <a:solidFill>
                  <a:srgbClr val="FF0000"/>
                </a:solidFill>
              </a:rPr>
              <a:t>Checked exceptions</a:t>
            </a:r>
            <a:r>
              <a:rPr lang="en-US" dirty="0" smtClean="0"/>
              <a:t>. User can anticipate</a:t>
            </a:r>
          </a:p>
          <a:p>
            <a:pPr marL="0" indent="0">
              <a:buNone/>
            </a:pPr>
            <a:r>
              <a:rPr lang="en-US" dirty="0" smtClean="0">
                <a:solidFill>
                  <a:srgbClr val="7030A0"/>
                </a:solidFill>
              </a:rPr>
              <a:t>Ex) file not found. </a:t>
            </a:r>
          </a:p>
          <a:p>
            <a:pPr marL="0" indent="0">
              <a:buNone/>
            </a:pPr>
            <a:endParaRPr lang="en-US" dirty="0"/>
          </a:p>
          <a:p>
            <a:pPr marL="0" indent="0">
              <a:buNone/>
            </a:pPr>
            <a:r>
              <a:rPr lang="en-US" dirty="0" smtClean="0"/>
              <a:t>2) </a:t>
            </a:r>
            <a:r>
              <a:rPr lang="en-US" dirty="0" smtClean="0">
                <a:solidFill>
                  <a:srgbClr val="FF0000"/>
                </a:solidFill>
              </a:rPr>
              <a:t>Error exceptions. </a:t>
            </a:r>
            <a:r>
              <a:rPr lang="en-US" dirty="0" smtClean="0"/>
              <a:t>Error that are external to the applications like hardware exceptions. </a:t>
            </a:r>
            <a:endParaRPr lang="en-US" dirty="0" smtClean="0"/>
          </a:p>
          <a:p>
            <a:pPr marL="0" indent="0">
              <a:buNone/>
            </a:pPr>
            <a:r>
              <a:rPr lang="en-US" dirty="0">
                <a:solidFill>
                  <a:srgbClr val="7030A0"/>
                </a:solidFill>
              </a:rPr>
              <a:t>Ex) </a:t>
            </a:r>
            <a:r>
              <a:rPr lang="en-US" dirty="0" smtClean="0">
                <a:solidFill>
                  <a:srgbClr val="7030A0"/>
                </a:solidFill>
              </a:rPr>
              <a:t>cell phone overheats. </a:t>
            </a:r>
            <a:endParaRPr lang="en-US" dirty="0" smtClean="0"/>
          </a:p>
          <a:p>
            <a:pPr marL="0" indent="0">
              <a:buNone/>
            </a:pPr>
            <a:endParaRPr lang="en-US" dirty="0"/>
          </a:p>
          <a:p>
            <a:pPr marL="0" indent="0">
              <a:buNone/>
            </a:pPr>
            <a:r>
              <a:rPr lang="en-US" dirty="0" smtClean="0"/>
              <a:t>3) </a:t>
            </a:r>
            <a:r>
              <a:rPr lang="en-US" dirty="0" smtClean="0">
                <a:solidFill>
                  <a:srgbClr val="FF0000"/>
                </a:solidFill>
              </a:rPr>
              <a:t>Runtime exception</a:t>
            </a:r>
            <a:r>
              <a:rPr lang="en-US" dirty="0" smtClean="0"/>
              <a:t>. Logic error in code and improper </a:t>
            </a:r>
            <a:r>
              <a:rPr lang="en-US" dirty="0" smtClean="0"/>
              <a:t>used </a:t>
            </a:r>
            <a:r>
              <a:rPr lang="en-US" dirty="0" smtClean="0"/>
              <a:t>of API, etc. </a:t>
            </a:r>
            <a:endParaRPr lang="en-US" dirty="0" smtClean="0"/>
          </a:p>
          <a:p>
            <a:pPr marL="0" indent="0">
              <a:buNone/>
            </a:pPr>
            <a:r>
              <a:rPr lang="en-US" dirty="0">
                <a:solidFill>
                  <a:srgbClr val="7030A0"/>
                </a:solidFill>
              </a:rPr>
              <a:t>Ex) </a:t>
            </a:r>
            <a:r>
              <a:rPr lang="en-US" dirty="0" smtClean="0">
                <a:solidFill>
                  <a:srgbClr val="7030A0"/>
                </a:solidFill>
              </a:rPr>
              <a:t>divide by zero</a:t>
            </a:r>
            <a:endParaRPr lang="en-US" dirty="0"/>
          </a:p>
          <a:p>
            <a:pPr marL="0" indent="0">
              <a:buNone/>
            </a:pPr>
            <a:endParaRPr lang="en-US" dirty="0"/>
          </a:p>
        </p:txBody>
      </p:sp>
    </p:spTree>
    <p:extLst>
      <p:ext uri="{BB962C8B-B14F-4D97-AF65-F5344CB8AC3E}">
        <p14:creationId xmlns:p14="http://schemas.microsoft.com/office/powerpoint/2010/main" val="2904326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of control when an exception</a:t>
            </a:r>
            <a:endParaRPr lang="en-US" dirty="0"/>
          </a:p>
        </p:txBody>
      </p:sp>
      <p:sp>
        <p:nvSpPr>
          <p:cNvPr id="3" name="Content Placeholder 2"/>
          <p:cNvSpPr>
            <a:spLocks noGrp="1"/>
          </p:cNvSpPr>
          <p:nvPr>
            <p:ph idx="1"/>
          </p:nvPr>
        </p:nvSpPr>
        <p:spPr/>
        <p:txBody>
          <a:bodyPr/>
          <a:lstStyle/>
          <a:p>
            <a:r>
              <a:rPr lang="en-US" dirty="0" smtClean="0"/>
              <a:t>Should the exception be ignored?</a:t>
            </a:r>
          </a:p>
          <a:p>
            <a:r>
              <a:rPr lang="en-US" dirty="0" smtClean="0"/>
              <a:t>Show the Operating System always terminate the Process?</a:t>
            </a:r>
          </a:p>
          <a:p>
            <a:r>
              <a:rPr lang="en-US" dirty="0" smtClean="0"/>
              <a:t>Can the exception be handled (go to plan B) and then program continue?</a:t>
            </a:r>
          </a:p>
          <a:p>
            <a:r>
              <a:rPr lang="en-US" dirty="0" smtClean="0"/>
              <a:t>Should the programmer have the option to do some clean up prior to the Operating System terminating the program?</a:t>
            </a:r>
          </a:p>
          <a:p>
            <a:r>
              <a:rPr lang="en-US" dirty="0" smtClean="0"/>
              <a:t>Should all exceptions be handled the same way. </a:t>
            </a:r>
          </a:p>
          <a:p>
            <a:r>
              <a:rPr lang="en-US" dirty="0" smtClean="0"/>
              <a:t>Should the programmer anticipate an exception, and then be able to handle it as they choose. </a:t>
            </a:r>
            <a:endParaRPr lang="en-US" dirty="0"/>
          </a:p>
        </p:txBody>
      </p:sp>
    </p:spTree>
    <p:extLst>
      <p:ext uri="{BB962C8B-B14F-4D97-AF65-F5344CB8AC3E}">
        <p14:creationId xmlns:p14="http://schemas.microsoft.com/office/powerpoint/2010/main" val="4195087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 stack. </a:t>
            </a:r>
            <a:endParaRPr lang="en-US" dirty="0"/>
          </a:p>
        </p:txBody>
      </p:sp>
      <p:sp>
        <p:nvSpPr>
          <p:cNvPr id="3" name="Content Placeholder 2"/>
          <p:cNvSpPr>
            <a:spLocks noGrp="1"/>
          </p:cNvSpPr>
          <p:nvPr>
            <p:ph idx="1"/>
          </p:nvPr>
        </p:nvSpPr>
        <p:spPr>
          <a:xfrm>
            <a:off x="457200" y="1600200"/>
            <a:ext cx="4038600" cy="4876800"/>
          </a:xfrm>
        </p:spPr>
        <p:txBody>
          <a:bodyPr>
            <a:normAutofit lnSpcReduction="10000"/>
          </a:bodyPr>
          <a:lstStyle/>
          <a:p>
            <a:pPr marL="0" indent="0">
              <a:buNone/>
            </a:pPr>
            <a:r>
              <a:rPr lang="en-US" sz="2000" dirty="0" smtClean="0"/>
              <a:t>Exception Handler code for various Exceptions are available from the Operating System. </a:t>
            </a:r>
          </a:p>
          <a:p>
            <a:pPr marL="0" indent="0">
              <a:buNone/>
            </a:pPr>
            <a:endParaRPr lang="en-US" sz="2000" dirty="0"/>
          </a:p>
          <a:p>
            <a:pPr marL="0" indent="0">
              <a:buNone/>
            </a:pPr>
            <a:r>
              <a:rPr lang="en-US" sz="2000" dirty="0" smtClean="0"/>
              <a:t>A process has a stack of addresses of where the code is located.</a:t>
            </a:r>
          </a:p>
          <a:p>
            <a:pPr marL="0" indent="0">
              <a:buNone/>
            </a:pPr>
            <a:endParaRPr lang="en-US" sz="2000" dirty="0" smtClean="0"/>
          </a:p>
          <a:p>
            <a:pPr marL="0" indent="0">
              <a:buNone/>
            </a:pPr>
            <a:r>
              <a:rPr lang="en-US" sz="2000" dirty="0" smtClean="0"/>
              <a:t>When an exception occurs, an object of the type of the exception is created and “thrown”  to the stack (top to bottom) looking for the first type match…that code is then run </a:t>
            </a:r>
          </a:p>
          <a:p>
            <a:pPr marL="0" indent="0">
              <a:buNone/>
            </a:pPr>
            <a:r>
              <a:rPr lang="en-US" dirty="0" smtClean="0"/>
              <a:t> </a:t>
            </a:r>
          </a:p>
          <a:p>
            <a:pPr marL="0" indent="0">
              <a:buNone/>
            </a:pPr>
            <a:endParaRPr lang="en-US"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4400" y="1600200"/>
            <a:ext cx="3675707" cy="4038600"/>
          </a:xfrm>
          <a:prstGeom prst="rect">
            <a:avLst/>
          </a:prstGeom>
        </p:spPr>
      </p:pic>
    </p:spTree>
    <p:extLst>
      <p:ext uri="{BB962C8B-B14F-4D97-AF65-F5344CB8AC3E}">
        <p14:creationId xmlns:p14="http://schemas.microsoft.com/office/powerpoint/2010/main" val="3265829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you own exception </a:t>
            </a:r>
            <a:r>
              <a:rPr lang="en-US" dirty="0" smtClean="0"/>
              <a:t>objects</a:t>
            </a:r>
            <a:endParaRPr lang="en-US" dirty="0"/>
          </a:p>
        </p:txBody>
      </p:sp>
      <p:sp>
        <p:nvSpPr>
          <p:cNvPr id="3" name="Content Placeholder 2"/>
          <p:cNvSpPr>
            <a:spLocks noGrp="1"/>
          </p:cNvSpPr>
          <p:nvPr>
            <p:ph idx="1"/>
          </p:nvPr>
        </p:nvSpPr>
        <p:spPr>
          <a:xfrm>
            <a:off x="457200" y="1600200"/>
            <a:ext cx="8458200" cy="4876800"/>
          </a:xfrm>
        </p:spPr>
        <p:txBody>
          <a:bodyPr>
            <a:normAutofit fontScale="85000" lnSpcReduction="10000"/>
          </a:bodyPr>
          <a:lstStyle/>
          <a:p>
            <a:pPr marL="0" indent="0">
              <a:buNone/>
            </a:pPr>
            <a:r>
              <a:rPr lang="en-US" dirty="0"/>
              <a:t>Consider the following :</a:t>
            </a:r>
          </a:p>
          <a:p>
            <a:pPr marL="0" indent="0">
              <a:buNone/>
            </a:pPr>
            <a:r>
              <a:rPr lang="en-US" dirty="0" smtClean="0"/>
              <a:t>Your</a:t>
            </a:r>
            <a:r>
              <a:rPr lang="en-US" dirty="0" smtClean="0"/>
              <a:t> </a:t>
            </a:r>
            <a:r>
              <a:rPr lang="en-US" dirty="0" smtClean="0"/>
              <a:t>Mathematical exception </a:t>
            </a:r>
            <a:r>
              <a:rPr lang="en-US" dirty="0"/>
              <a:t>library might be organized like this.</a:t>
            </a:r>
          </a:p>
          <a:p>
            <a:pPr marL="0" indent="0">
              <a:buNone/>
            </a:pPr>
            <a:endParaRPr lang="en-US" dirty="0" smtClean="0"/>
          </a:p>
          <a:p>
            <a:pPr marL="0" indent="0">
              <a:buNone/>
            </a:pPr>
            <a:r>
              <a:rPr lang="en-US" dirty="0" smtClean="0">
                <a:solidFill>
                  <a:srgbClr val="FF0000"/>
                </a:solidFill>
              </a:rPr>
              <a:t>class </a:t>
            </a:r>
            <a:r>
              <a:rPr lang="en-US" dirty="0" err="1" smtClean="0">
                <a:solidFill>
                  <a:srgbClr val="FF0000"/>
                </a:solidFill>
              </a:rPr>
              <a:t>ArithmeticException</a:t>
            </a:r>
            <a:r>
              <a:rPr lang="en-US" dirty="0" smtClean="0">
                <a:solidFill>
                  <a:srgbClr val="FF0000"/>
                </a:solidFill>
              </a:rPr>
              <a:t> </a:t>
            </a:r>
            <a:endParaRPr lang="en-US" dirty="0" smtClean="0">
              <a:solidFill>
                <a:srgbClr val="FF0000"/>
              </a:solidFill>
            </a:endParaRPr>
          </a:p>
          <a:p>
            <a:pPr marL="0" indent="0">
              <a:buNone/>
            </a:pPr>
            <a:r>
              <a:rPr lang="en-US" dirty="0" smtClean="0">
                <a:solidFill>
                  <a:srgbClr val="FF0000"/>
                </a:solidFill>
              </a:rPr>
              <a:t>{ </a:t>
            </a:r>
            <a:endParaRPr lang="en-US" dirty="0">
              <a:solidFill>
                <a:srgbClr val="FF0000"/>
              </a:solidFill>
            </a:endParaRPr>
          </a:p>
          <a:p>
            <a:pPr marL="0" indent="0">
              <a:buNone/>
            </a:pPr>
            <a:r>
              <a:rPr lang="en-US" dirty="0" smtClean="0">
                <a:solidFill>
                  <a:srgbClr val="FF0000"/>
                </a:solidFill>
              </a:rPr>
              <a:t>    void </a:t>
            </a:r>
            <a:r>
              <a:rPr lang="en-US" dirty="0" err="1" smtClean="0">
                <a:solidFill>
                  <a:srgbClr val="FF0000"/>
                </a:solidFill>
              </a:rPr>
              <a:t>toString</a:t>
            </a:r>
            <a:r>
              <a:rPr lang="en-US" dirty="0" smtClean="0">
                <a:solidFill>
                  <a:srgbClr val="FF0000"/>
                </a:solidFill>
              </a:rPr>
              <a:t>( </a:t>
            </a:r>
            <a:r>
              <a:rPr lang="en-US" dirty="0">
                <a:solidFill>
                  <a:srgbClr val="FF0000"/>
                </a:solidFill>
              </a:rPr>
              <a:t>) </a:t>
            </a:r>
            <a:r>
              <a:rPr lang="en-US" dirty="0" smtClean="0">
                <a:solidFill>
                  <a:srgbClr val="FF0000"/>
                </a:solidFill>
              </a:rPr>
              <a:t>{ return (</a:t>
            </a:r>
            <a:r>
              <a:rPr lang="en-US" dirty="0" err="1" smtClean="0">
                <a:solidFill>
                  <a:srgbClr val="FF0000"/>
                </a:solidFill>
              </a:rPr>
              <a:t>instanceof</a:t>
            </a:r>
            <a:r>
              <a:rPr lang="en-US" dirty="0" smtClean="0">
                <a:solidFill>
                  <a:srgbClr val="FF0000"/>
                </a:solidFill>
              </a:rPr>
              <a:t>() + “{: “ + </a:t>
            </a:r>
            <a:r>
              <a:rPr lang="en-US" dirty="0" err="1" smtClean="0">
                <a:solidFill>
                  <a:srgbClr val="FF0000"/>
                </a:solidFill>
              </a:rPr>
              <a:t>getLocalizedMessage</a:t>
            </a:r>
            <a:r>
              <a:rPr lang="en-US" dirty="0" smtClean="0">
                <a:solidFill>
                  <a:srgbClr val="FF0000"/>
                </a:solidFill>
              </a:rPr>
              <a:t>()); }</a:t>
            </a:r>
            <a:endParaRPr lang="en-US" dirty="0">
              <a:solidFill>
                <a:srgbClr val="FF0000"/>
              </a:solidFill>
            </a:endParaRPr>
          </a:p>
          <a:p>
            <a:pPr marL="0" indent="0">
              <a:buNone/>
            </a:pPr>
            <a:r>
              <a:rPr lang="en-US" dirty="0">
                <a:solidFill>
                  <a:srgbClr val="FF0000"/>
                </a:solidFill>
              </a:rPr>
              <a:t>} ;</a:t>
            </a:r>
          </a:p>
          <a:p>
            <a:pPr marL="0" indent="0">
              <a:buNone/>
            </a:pPr>
            <a:r>
              <a:rPr lang="en-US" dirty="0" smtClean="0">
                <a:solidFill>
                  <a:srgbClr val="FF0000"/>
                </a:solidFill>
              </a:rPr>
              <a:t>class </a:t>
            </a:r>
            <a:r>
              <a:rPr lang="en-US" dirty="0" err="1" smtClean="0">
                <a:solidFill>
                  <a:srgbClr val="FF0000"/>
                </a:solidFill>
              </a:rPr>
              <a:t>UnderflowException</a:t>
            </a:r>
            <a:r>
              <a:rPr lang="en-US" dirty="0" smtClean="0">
                <a:solidFill>
                  <a:srgbClr val="FF0000"/>
                </a:solidFill>
              </a:rPr>
              <a:t> </a:t>
            </a:r>
            <a:r>
              <a:rPr lang="en-US" dirty="0" smtClean="0">
                <a:solidFill>
                  <a:srgbClr val="FF0000"/>
                </a:solidFill>
              </a:rPr>
              <a:t>extends </a:t>
            </a:r>
            <a:r>
              <a:rPr lang="en-US" dirty="0" err="1" smtClean="0">
                <a:solidFill>
                  <a:srgbClr val="FF0000"/>
                </a:solidFill>
              </a:rPr>
              <a:t>ArithmeticException</a:t>
            </a:r>
            <a:r>
              <a:rPr lang="en-US" dirty="0" smtClean="0">
                <a:solidFill>
                  <a:srgbClr val="FF0000"/>
                </a:solidFill>
              </a:rPr>
              <a:t> </a:t>
            </a:r>
            <a:r>
              <a:rPr lang="en-US" dirty="0">
                <a:solidFill>
                  <a:srgbClr val="FF0000"/>
                </a:solidFill>
              </a:rPr>
              <a:t>{ } </a:t>
            </a:r>
            <a:r>
              <a:rPr lang="en-US" dirty="0" smtClean="0">
                <a:solidFill>
                  <a:srgbClr val="FF0000"/>
                </a:solidFill>
              </a:rPr>
              <a:t>;</a:t>
            </a:r>
            <a:endParaRPr lang="en-US" dirty="0">
              <a:solidFill>
                <a:srgbClr val="FF0000"/>
              </a:solidFill>
            </a:endParaRPr>
          </a:p>
          <a:p>
            <a:pPr marL="0" indent="0">
              <a:buNone/>
            </a:pPr>
            <a:r>
              <a:rPr lang="en-US" dirty="0">
                <a:solidFill>
                  <a:srgbClr val="FF0000"/>
                </a:solidFill>
              </a:rPr>
              <a:t>class </a:t>
            </a:r>
            <a:r>
              <a:rPr lang="en-US" dirty="0" err="1" smtClean="0">
                <a:solidFill>
                  <a:srgbClr val="FF0000"/>
                </a:solidFill>
              </a:rPr>
              <a:t>ZeroDivideException</a:t>
            </a:r>
            <a:r>
              <a:rPr lang="en-US" dirty="0" smtClean="0">
                <a:solidFill>
                  <a:srgbClr val="FF0000"/>
                </a:solidFill>
              </a:rPr>
              <a:t> </a:t>
            </a:r>
            <a:r>
              <a:rPr lang="en-US" dirty="0">
                <a:solidFill>
                  <a:srgbClr val="FF0000"/>
                </a:solidFill>
              </a:rPr>
              <a:t>extends </a:t>
            </a:r>
            <a:r>
              <a:rPr lang="en-US" dirty="0" err="1" smtClean="0">
                <a:solidFill>
                  <a:srgbClr val="FF0000"/>
                </a:solidFill>
              </a:rPr>
              <a:t>ArithmeticException</a:t>
            </a:r>
            <a:r>
              <a:rPr lang="en-US" dirty="0" smtClean="0">
                <a:solidFill>
                  <a:srgbClr val="FF0000"/>
                </a:solidFill>
              </a:rPr>
              <a:t> </a:t>
            </a:r>
            <a:r>
              <a:rPr lang="en-US" dirty="0">
                <a:solidFill>
                  <a:srgbClr val="FF0000"/>
                </a:solidFill>
              </a:rPr>
              <a:t>{ } ;</a:t>
            </a:r>
          </a:p>
          <a:p>
            <a:pPr marL="0" indent="0">
              <a:buNone/>
            </a:pPr>
            <a:r>
              <a:rPr lang="en-US" dirty="0" smtClean="0">
                <a:solidFill>
                  <a:srgbClr val="FF0000"/>
                </a:solidFill>
              </a:rPr>
              <a:t>class </a:t>
            </a:r>
            <a:r>
              <a:rPr lang="en-US" dirty="0" err="1" smtClean="0">
                <a:solidFill>
                  <a:srgbClr val="FF0000"/>
                </a:solidFill>
              </a:rPr>
              <a:t>OverflowException</a:t>
            </a:r>
            <a:r>
              <a:rPr lang="en-US" dirty="0" smtClean="0">
                <a:solidFill>
                  <a:srgbClr val="FF0000"/>
                </a:solidFill>
              </a:rPr>
              <a:t> </a:t>
            </a:r>
            <a:r>
              <a:rPr lang="en-US" dirty="0">
                <a:solidFill>
                  <a:srgbClr val="FF0000"/>
                </a:solidFill>
              </a:rPr>
              <a:t>extends </a:t>
            </a:r>
            <a:r>
              <a:rPr lang="en-US" dirty="0" err="1" smtClean="0">
                <a:solidFill>
                  <a:srgbClr val="FF0000"/>
                </a:solidFill>
              </a:rPr>
              <a:t>ArithmeticException</a:t>
            </a:r>
            <a:r>
              <a:rPr lang="en-US" dirty="0" smtClean="0">
                <a:solidFill>
                  <a:srgbClr val="FF0000"/>
                </a:solidFill>
              </a:rPr>
              <a:t> </a:t>
            </a:r>
            <a:endParaRPr lang="en-US" dirty="0">
              <a:solidFill>
                <a:srgbClr val="FF0000"/>
              </a:solidFill>
            </a:endParaRPr>
          </a:p>
          <a:p>
            <a:pPr marL="0" indent="0">
              <a:buNone/>
            </a:pPr>
            <a:r>
              <a:rPr lang="en-US" dirty="0" smtClean="0">
                <a:solidFill>
                  <a:srgbClr val="FF0000"/>
                </a:solidFill>
              </a:rPr>
              <a:t>{</a:t>
            </a:r>
            <a:endParaRPr lang="en-US" dirty="0">
              <a:solidFill>
                <a:srgbClr val="FF0000"/>
              </a:solidFill>
            </a:endParaRPr>
          </a:p>
          <a:p>
            <a:pPr marL="0" indent="0">
              <a:buNone/>
            </a:pPr>
            <a:r>
              <a:rPr lang="en-US" dirty="0">
                <a:solidFill>
                  <a:srgbClr val="FF0000"/>
                </a:solidFill>
              </a:rPr>
              <a:t>    void </a:t>
            </a:r>
            <a:r>
              <a:rPr lang="en-US" dirty="0" err="1">
                <a:solidFill>
                  <a:srgbClr val="FF0000"/>
                </a:solidFill>
              </a:rPr>
              <a:t>toString</a:t>
            </a:r>
            <a:r>
              <a:rPr lang="en-US" dirty="0">
                <a:solidFill>
                  <a:srgbClr val="FF0000"/>
                </a:solidFill>
              </a:rPr>
              <a:t>( ) { return </a:t>
            </a:r>
            <a:r>
              <a:rPr lang="en-US" dirty="0" smtClean="0">
                <a:solidFill>
                  <a:srgbClr val="FF0000"/>
                </a:solidFill>
              </a:rPr>
              <a:t>“no problem here…” ;}</a:t>
            </a:r>
            <a:endParaRPr lang="en-US" dirty="0">
              <a:solidFill>
                <a:srgbClr val="FF0000"/>
              </a:solidFill>
            </a:endParaRPr>
          </a:p>
          <a:p>
            <a:pPr marL="0" indent="0">
              <a:buNone/>
            </a:pPr>
            <a:r>
              <a:rPr lang="en-US" dirty="0" smtClean="0">
                <a:solidFill>
                  <a:srgbClr val="FF0000"/>
                </a:solidFill>
              </a:rPr>
              <a:t>} </a:t>
            </a:r>
            <a:r>
              <a:rPr lang="en-US" dirty="0">
                <a:solidFill>
                  <a:srgbClr val="FF0000"/>
                </a:solidFill>
              </a:rPr>
              <a:t>;</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16874509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Catching exceptions</a:t>
            </a:r>
            <a:endParaRPr lang="en-US" dirty="0"/>
          </a:p>
        </p:txBody>
      </p:sp>
      <p:sp>
        <p:nvSpPr>
          <p:cNvPr id="3" name="Content Placeholder 2"/>
          <p:cNvSpPr>
            <a:spLocks noGrp="1"/>
          </p:cNvSpPr>
          <p:nvPr>
            <p:ph idx="1"/>
          </p:nvPr>
        </p:nvSpPr>
        <p:spPr/>
        <p:txBody>
          <a:bodyPr>
            <a:noAutofit/>
          </a:bodyPr>
          <a:lstStyle/>
          <a:p>
            <a:pPr marL="0" indent="0">
              <a:buNone/>
            </a:pPr>
            <a:r>
              <a:rPr lang="en-US" sz="1800" dirty="0" smtClean="0">
                <a:solidFill>
                  <a:srgbClr val="FF0000"/>
                </a:solidFill>
              </a:rPr>
              <a:t>try </a:t>
            </a:r>
            <a:r>
              <a:rPr lang="en-US" sz="1800" dirty="0">
                <a:solidFill>
                  <a:srgbClr val="FF0000"/>
                </a:solidFill>
              </a:rPr>
              <a:t>{</a:t>
            </a:r>
          </a:p>
          <a:p>
            <a:pPr marL="0" indent="0">
              <a:buNone/>
            </a:pPr>
            <a:r>
              <a:rPr lang="en-US" sz="1800" dirty="0">
                <a:solidFill>
                  <a:srgbClr val="FF0000"/>
                </a:solidFill>
              </a:rPr>
              <a:t> </a:t>
            </a:r>
            <a:r>
              <a:rPr lang="en-US" sz="1800" dirty="0" smtClean="0">
                <a:solidFill>
                  <a:srgbClr val="FF0000"/>
                </a:solidFill>
              </a:rPr>
              <a:t>         </a:t>
            </a:r>
            <a:r>
              <a:rPr lang="en-US" sz="1800" dirty="0" smtClean="0">
                <a:solidFill>
                  <a:srgbClr val="FF0000"/>
                </a:solidFill>
              </a:rPr>
              <a:t>// </a:t>
            </a:r>
            <a:r>
              <a:rPr lang="en-US" sz="1800" dirty="0">
                <a:solidFill>
                  <a:srgbClr val="FF0000"/>
                </a:solidFill>
              </a:rPr>
              <a:t>some math code goes here</a:t>
            </a:r>
          </a:p>
          <a:p>
            <a:pPr marL="0" indent="0">
              <a:buNone/>
            </a:pPr>
            <a:r>
              <a:rPr lang="en-US" sz="1800" dirty="0">
                <a:solidFill>
                  <a:srgbClr val="FF0000"/>
                </a:solidFill>
              </a:rPr>
              <a:t> </a:t>
            </a:r>
            <a:r>
              <a:rPr lang="en-US" sz="1800" dirty="0" smtClean="0">
                <a:solidFill>
                  <a:srgbClr val="FF0000"/>
                </a:solidFill>
              </a:rPr>
              <a:t>    </a:t>
            </a:r>
            <a:r>
              <a:rPr lang="en-US" sz="1800" dirty="0" smtClean="0">
                <a:solidFill>
                  <a:srgbClr val="FF0000"/>
                </a:solidFill>
              </a:rPr>
              <a:t>}</a:t>
            </a:r>
            <a:endParaRPr lang="en-US" sz="1800" dirty="0">
              <a:solidFill>
                <a:srgbClr val="FF0000"/>
              </a:solidFill>
            </a:endParaRPr>
          </a:p>
          <a:p>
            <a:pPr marL="0" indent="0">
              <a:buNone/>
            </a:pPr>
            <a:r>
              <a:rPr lang="en-US" sz="1800" dirty="0">
                <a:solidFill>
                  <a:srgbClr val="FF0000"/>
                </a:solidFill>
              </a:rPr>
              <a:t> </a:t>
            </a:r>
            <a:r>
              <a:rPr lang="en-US" sz="1800" dirty="0" smtClean="0">
                <a:solidFill>
                  <a:srgbClr val="FF0000"/>
                </a:solidFill>
              </a:rPr>
              <a:t>    </a:t>
            </a:r>
            <a:r>
              <a:rPr lang="en-US" sz="1800" dirty="0" smtClean="0">
                <a:solidFill>
                  <a:srgbClr val="FF0000"/>
                </a:solidFill>
              </a:rPr>
              <a:t>catch </a:t>
            </a:r>
            <a:r>
              <a:rPr lang="en-US" sz="1800" dirty="0">
                <a:solidFill>
                  <a:srgbClr val="FF0000"/>
                </a:solidFill>
              </a:rPr>
              <a:t>(</a:t>
            </a:r>
            <a:r>
              <a:rPr lang="en-US" sz="1800" dirty="0" err="1" smtClean="0">
                <a:solidFill>
                  <a:srgbClr val="FF0000"/>
                </a:solidFill>
              </a:rPr>
              <a:t>OverflowException</a:t>
            </a:r>
            <a:r>
              <a:rPr lang="en-US" sz="1800" dirty="0" smtClean="0">
                <a:solidFill>
                  <a:srgbClr val="FF0000"/>
                </a:solidFill>
              </a:rPr>
              <a:t>) </a:t>
            </a:r>
          </a:p>
          <a:p>
            <a:pPr marL="0" indent="0">
              <a:buNone/>
            </a:pPr>
            <a:r>
              <a:rPr lang="en-US" sz="1800" dirty="0">
                <a:solidFill>
                  <a:srgbClr val="FF0000"/>
                </a:solidFill>
              </a:rPr>
              <a:t> </a:t>
            </a:r>
            <a:r>
              <a:rPr lang="en-US" sz="1800" dirty="0" smtClean="0">
                <a:solidFill>
                  <a:srgbClr val="FF0000"/>
                </a:solidFill>
              </a:rPr>
              <a:t>    </a:t>
            </a:r>
            <a:r>
              <a:rPr lang="en-US" sz="1800" dirty="0" smtClean="0">
                <a:solidFill>
                  <a:srgbClr val="FF0000"/>
                </a:solidFill>
              </a:rPr>
              <a:t>{</a:t>
            </a:r>
            <a:endParaRPr lang="en-US" sz="1800" dirty="0">
              <a:solidFill>
                <a:srgbClr val="FF0000"/>
              </a:solidFill>
            </a:endParaRPr>
          </a:p>
          <a:p>
            <a:pPr marL="0" indent="0">
              <a:buNone/>
            </a:pPr>
            <a:r>
              <a:rPr lang="en-US" sz="1800" dirty="0">
                <a:solidFill>
                  <a:srgbClr val="FF0000"/>
                </a:solidFill>
              </a:rPr>
              <a:t>	</a:t>
            </a:r>
            <a:r>
              <a:rPr lang="en-US" sz="1800" dirty="0" smtClean="0">
                <a:solidFill>
                  <a:srgbClr val="FF0000"/>
                </a:solidFill>
              </a:rPr>
              <a:t>// </a:t>
            </a:r>
            <a:r>
              <a:rPr lang="en-US" sz="1800" dirty="0">
                <a:solidFill>
                  <a:srgbClr val="FF0000"/>
                </a:solidFill>
              </a:rPr>
              <a:t>code to handle an over flow</a:t>
            </a:r>
          </a:p>
          <a:p>
            <a:pPr marL="0" indent="0">
              <a:buNone/>
            </a:pPr>
            <a:r>
              <a:rPr lang="en-US" sz="1800" dirty="0">
                <a:solidFill>
                  <a:srgbClr val="FF0000"/>
                </a:solidFill>
              </a:rPr>
              <a:t> </a:t>
            </a:r>
            <a:r>
              <a:rPr lang="en-US" sz="1800" dirty="0" smtClean="0">
                <a:solidFill>
                  <a:srgbClr val="FF0000"/>
                </a:solidFill>
              </a:rPr>
              <a:t>   </a:t>
            </a:r>
            <a:r>
              <a:rPr lang="en-US" sz="1800" dirty="0" smtClean="0">
                <a:solidFill>
                  <a:srgbClr val="FF0000"/>
                </a:solidFill>
              </a:rPr>
              <a:t>}</a:t>
            </a:r>
            <a:endParaRPr lang="en-US" sz="1800" dirty="0">
              <a:solidFill>
                <a:srgbClr val="FF0000"/>
              </a:solidFill>
            </a:endParaRPr>
          </a:p>
          <a:p>
            <a:pPr marL="0" indent="0">
              <a:buNone/>
            </a:pPr>
            <a:r>
              <a:rPr lang="en-US" sz="1800" dirty="0">
                <a:solidFill>
                  <a:srgbClr val="FF0000"/>
                </a:solidFill>
              </a:rPr>
              <a:t> </a:t>
            </a:r>
            <a:r>
              <a:rPr lang="en-US" sz="1800" dirty="0" smtClean="0">
                <a:solidFill>
                  <a:srgbClr val="FF0000"/>
                </a:solidFill>
              </a:rPr>
              <a:t>   </a:t>
            </a:r>
            <a:r>
              <a:rPr lang="en-US" sz="1800" dirty="0" smtClean="0">
                <a:solidFill>
                  <a:srgbClr val="FF0000"/>
                </a:solidFill>
              </a:rPr>
              <a:t>catch(</a:t>
            </a:r>
            <a:r>
              <a:rPr lang="en-US" sz="1800" dirty="0" err="1" smtClean="0">
                <a:solidFill>
                  <a:srgbClr val="FF0000"/>
                </a:solidFill>
              </a:rPr>
              <a:t>ArithmeticException</a:t>
            </a:r>
            <a:r>
              <a:rPr lang="en-US" sz="1800" dirty="0" smtClean="0">
                <a:solidFill>
                  <a:srgbClr val="FF0000"/>
                </a:solidFill>
              </a:rPr>
              <a:t>)</a:t>
            </a:r>
            <a:r>
              <a:rPr lang="en-US" sz="1800" dirty="0">
                <a:solidFill>
                  <a:srgbClr val="FF0000"/>
                </a:solidFill>
              </a:rPr>
              <a:t>	</a:t>
            </a:r>
            <a:endParaRPr lang="en-US" sz="1800" dirty="0" smtClean="0">
              <a:solidFill>
                <a:srgbClr val="FF0000"/>
              </a:solidFill>
            </a:endParaRPr>
          </a:p>
          <a:p>
            <a:pPr marL="0" indent="0">
              <a:buNone/>
            </a:pPr>
            <a:r>
              <a:rPr lang="en-US" sz="1800" dirty="0">
                <a:solidFill>
                  <a:srgbClr val="FF0000"/>
                </a:solidFill>
              </a:rPr>
              <a:t> </a:t>
            </a:r>
            <a:r>
              <a:rPr lang="en-US" sz="1800" dirty="0" smtClean="0">
                <a:solidFill>
                  <a:srgbClr val="FF0000"/>
                </a:solidFill>
              </a:rPr>
              <a:t>   </a:t>
            </a:r>
            <a:r>
              <a:rPr lang="en-US" sz="1800" dirty="0" smtClean="0">
                <a:solidFill>
                  <a:srgbClr val="FF0000"/>
                </a:solidFill>
              </a:rPr>
              <a:t>{</a:t>
            </a:r>
            <a:endParaRPr lang="en-US" sz="1800" dirty="0">
              <a:solidFill>
                <a:srgbClr val="FF0000"/>
              </a:solidFill>
            </a:endParaRPr>
          </a:p>
          <a:p>
            <a:pPr marL="0" indent="0">
              <a:buNone/>
            </a:pPr>
            <a:r>
              <a:rPr lang="en-US" sz="1800" dirty="0">
                <a:solidFill>
                  <a:srgbClr val="FF0000"/>
                </a:solidFill>
              </a:rPr>
              <a:t> </a:t>
            </a:r>
            <a:r>
              <a:rPr lang="en-US" sz="1800" dirty="0" smtClean="0">
                <a:solidFill>
                  <a:srgbClr val="FF0000"/>
                </a:solidFill>
              </a:rPr>
              <a:t>       </a:t>
            </a:r>
            <a:r>
              <a:rPr lang="en-US" sz="1800" dirty="0" smtClean="0">
                <a:solidFill>
                  <a:srgbClr val="FF0000"/>
                </a:solidFill>
              </a:rPr>
              <a:t>// </a:t>
            </a:r>
            <a:r>
              <a:rPr lang="en-US" sz="1800" dirty="0">
                <a:solidFill>
                  <a:srgbClr val="FF0000"/>
                </a:solidFill>
              </a:rPr>
              <a:t>Handle any </a:t>
            </a:r>
            <a:r>
              <a:rPr lang="en-US" sz="1800" dirty="0" smtClean="0">
                <a:solidFill>
                  <a:srgbClr val="FF0000"/>
                </a:solidFill>
              </a:rPr>
              <a:t>math error</a:t>
            </a:r>
            <a:r>
              <a:rPr lang="en-US" sz="1800" dirty="0" smtClean="0">
                <a:solidFill>
                  <a:srgbClr val="FF0000"/>
                </a:solidFill>
              </a:rPr>
              <a:t> </a:t>
            </a:r>
            <a:r>
              <a:rPr lang="en-US" sz="1800" dirty="0">
                <a:solidFill>
                  <a:srgbClr val="FF0000"/>
                </a:solidFill>
              </a:rPr>
              <a:t>that is not an overflow</a:t>
            </a:r>
          </a:p>
          <a:p>
            <a:pPr marL="0" indent="0">
              <a:buNone/>
            </a:pPr>
            <a:r>
              <a:rPr lang="en-US" sz="1800" dirty="0">
                <a:solidFill>
                  <a:srgbClr val="FF0000"/>
                </a:solidFill>
              </a:rPr>
              <a:t> </a:t>
            </a:r>
            <a:r>
              <a:rPr lang="en-US" sz="1800" dirty="0" smtClean="0">
                <a:solidFill>
                  <a:srgbClr val="FF0000"/>
                </a:solidFill>
              </a:rPr>
              <a:t>   </a:t>
            </a:r>
            <a:r>
              <a:rPr lang="en-US" sz="1800" dirty="0" smtClean="0">
                <a:solidFill>
                  <a:srgbClr val="FF0000"/>
                </a:solidFill>
              </a:rPr>
              <a:t>}</a:t>
            </a:r>
            <a:endParaRPr lang="en-US" sz="1800" dirty="0">
              <a:solidFill>
                <a:srgbClr val="FF0000"/>
              </a:solidFill>
            </a:endParaRPr>
          </a:p>
          <a:p>
            <a:pPr marL="0" indent="0">
              <a:buNone/>
            </a:pPr>
            <a:r>
              <a:rPr lang="en-US" sz="1800" dirty="0">
                <a:solidFill>
                  <a:srgbClr val="FF0000"/>
                </a:solidFill>
              </a:rPr>
              <a:t> </a:t>
            </a:r>
            <a:r>
              <a:rPr lang="en-US" sz="1800" dirty="0" smtClean="0">
                <a:solidFill>
                  <a:srgbClr val="FF0000"/>
                </a:solidFill>
              </a:rPr>
              <a:t>   </a:t>
            </a:r>
            <a:r>
              <a:rPr lang="en-US" sz="1800" dirty="0" smtClean="0">
                <a:solidFill>
                  <a:srgbClr val="FF0000"/>
                </a:solidFill>
              </a:rPr>
              <a:t>catch(</a:t>
            </a:r>
            <a:r>
              <a:rPr lang="en-US" sz="1800" dirty="0" err="1" smtClean="0">
                <a:solidFill>
                  <a:srgbClr val="FF0000"/>
                </a:solidFill>
              </a:rPr>
              <a:t>Dividezero</a:t>
            </a:r>
            <a:r>
              <a:rPr lang="en-US" sz="1800" dirty="0">
                <a:solidFill>
                  <a:srgbClr val="FF0000"/>
                </a:solidFill>
              </a:rPr>
              <a:t>)	</a:t>
            </a:r>
            <a:endParaRPr lang="en-US" sz="1800" dirty="0" smtClean="0">
              <a:solidFill>
                <a:srgbClr val="FF0000"/>
              </a:solidFill>
            </a:endParaRPr>
          </a:p>
          <a:p>
            <a:pPr marL="0" indent="0">
              <a:buNone/>
            </a:pPr>
            <a:r>
              <a:rPr lang="en-US" sz="1800" dirty="0">
                <a:solidFill>
                  <a:srgbClr val="FF0000"/>
                </a:solidFill>
              </a:rPr>
              <a:t> </a:t>
            </a:r>
            <a:r>
              <a:rPr lang="en-US" sz="1800" dirty="0" smtClean="0">
                <a:solidFill>
                  <a:srgbClr val="FF0000"/>
                </a:solidFill>
              </a:rPr>
              <a:t>   </a:t>
            </a:r>
            <a:r>
              <a:rPr lang="en-US" sz="1800" dirty="0" smtClean="0">
                <a:solidFill>
                  <a:srgbClr val="FF0000"/>
                </a:solidFill>
              </a:rPr>
              <a:t>{</a:t>
            </a:r>
            <a:endParaRPr lang="en-US" sz="1800" dirty="0">
              <a:solidFill>
                <a:srgbClr val="FF0000"/>
              </a:solidFill>
            </a:endParaRPr>
          </a:p>
          <a:p>
            <a:pPr marL="0" indent="0">
              <a:buNone/>
            </a:pPr>
            <a:r>
              <a:rPr lang="en-US" sz="1800" dirty="0">
                <a:solidFill>
                  <a:srgbClr val="FF0000"/>
                </a:solidFill>
              </a:rPr>
              <a:t> </a:t>
            </a:r>
            <a:r>
              <a:rPr lang="en-US" sz="1800" dirty="0" smtClean="0">
                <a:solidFill>
                  <a:srgbClr val="FF0000"/>
                </a:solidFill>
              </a:rPr>
              <a:t>       </a:t>
            </a:r>
            <a:r>
              <a:rPr lang="en-US" sz="1800" dirty="0" smtClean="0">
                <a:solidFill>
                  <a:srgbClr val="FF0000"/>
                </a:solidFill>
              </a:rPr>
              <a:t>// </a:t>
            </a:r>
            <a:r>
              <a:rPr lang="en-US" sz="1800" dirty="0">
                <a:solidFill>
                  <a:srgbClr val="FF0000"/>
                </a:solidFill>
              </a:rPr>
              <a:t>Handle any Divide by zero </a:t>
            </a:r>
          </a:p>
          <a:p>
            <a:pPr marL="0" indent="0">
              <a:buNone/>
            </a:pPr>
            <a:r>
              <a:rPr lang="en-US" sz="1800" dirty="0">
                <a:solidFill>
                  <a:srgbClr val="FF0000"/>
                </a:solidFill>
              </a:rPr>
              <a:t> </a:t>
            </a:r>
            <a:r>
              <a:rPr lang="en-US" sz="1800" dirty="0" smtClean="0">
                <a:solidFill>
                  <a:srgbClr val="FF0000"/>
                </a:solidFill>
              </a:rPr>
              <a:t>   </a:t>
            </a:r>
            <a:r>
              <a:rPr lang="en-US" sz="1800" dirty="0" smtClean="0">
                <a:solidFill>
                  <a:srgbClr val="FF0000"/>
                </a:solidFill>
              </a:rPr>
              <a:t>}</a:t>
            </a:r>
            <a:endParaRPr lang="en-US" sz="1800" dirty="0">
              <a:solidFill>
                <a:srgbClr val="FF0000"/>
              </a:solidFill>
            </a:endParaRPr>
          </a:p>
          <a:p>
            <a:pPr marL="0" indent="0">
              <a:buNone/>
            </a:pPr>
            <a:r>
              <a:rPr lang="en-US" sz="1600" dirty="0">
                <a:solidFill>
                  <a:srgbClr val="FF0000"/>
                </a:solidFill>
              </a:rPr>
              <a:t> </a:t>
            </a:r>
            <a:r>
              <a:rPr lang="en-US" sz="1600" dirty="0" smtClean="0">
                <a:solidFill>
                  <a:srgbClr val="FF0000"/>
                </a:solidFill>
              </a:rPr>
              <a:t>   </a:t>
            </a:r>
            <a:endParaRPr lang="en-US" sz="1600" dirty="0">
              <a:solidFill>
                <a:srgbClr val="FF0000"/>
              </a:solidFill>
            </a:endParaRPr>
          </a:p>
        </p:txBody>
      </p:sp>
      <p:sp>
        <p:nvSpPr>
          <p:cNvPr id="4" name="Content Placeholder 2"/>
          <p:cNvSpPr txBox="1">
            <a:spLocks/>
          </p:cNvSpPr>
          <p:nvPr/>
        </p:nvSpPr>
        <p:spPr>
          <a:xfrm>
            <a:off x="4419600" y="1524000"/>
            <a:ext cx="4267200" cy="17526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1600" dirty="0" smtClean="0"/>
              <a:t>Comments: </a:t>
            </a:r>
          </a:p>
          <a:p>
            <a:pPr>
              <a:buFontTx/>
              <a:buChar char="-"/>
            </a:pPr>
            <a:r>
              <a:rPr lang="en-US" sz="1600" dirty="0" smtClean="0"/>
              <a:t>the </a:t>
            </a:r>
            <a:r>
              <a:rPr lang="en-US" sz="1600" dirty="0" err="1" smtClean="0"/>
              <a:t>Dividezero</a:t>
            </a:r>
            <a:r>
              <a:rPr lang="en-US" sz="1600" dirty="0" smtClean="0"/>
              <a:t> will never run because </a:t>
            </a:r>
            <a:r>
              <a:rPr lang="en-US" sz="1600" dirty="0" err="1" smtClean="0"/>
              <a:t>Dividezero</a:t>
            </a:r>
            <a:r>
              <a:rPr lang="en-US" sz="1600" dirty="0" smtClean="0"/>
              <a:t> is a Mather</a:t>
            </a:r>
          </a:p>
        </p:txBody>
      </p:sp>
    </p:spTree>
    <p:extLst>
      <p:ext uri="{BB962C8B-B14F-4D97-AF65-F5344CB8AC3E}">
        <p14:creationId xmlns:p14="http://schemas.microsoft.com/office/powerpoint/2010/main" val="5642545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554</TotalTime>
  <Words>852</Words>
  <Application>Microsoft Office PowerPoint</Application>
  <PresentationFormat>On-screen Show (4:3)</PresentationFormat>
  <Paragraphs>169</Paragraphs>
  <Slides>17</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17</vt:i4>
      </vt:variant>
    </vt:vector>
  </HeadingPairs>
  <TitlesOfParts>
    <vt:vector size="19" baseType="lpstr">
      <vt:lpstr>Arial</vt:lpstr>
      <vt:lpstr>Clarity</vt:lpstr>
      <vt:lpstr> Exceptions in Java</vt:lpstr>
      <vt:lpstr>What is an Exception?</vt:lpstr>
      <vt:lpstr>Example (file not found)</vt:lpstr>
      <vt:lpstr>Example (file not found)</vt:lpstr>
      <vt:lpstr>3 kinds of exceptions</vt:lpstr>
      <vt:lpstr>Flow of control when an exception</vt:lpstr>
      <vt:lpstr>Exception stack. </vt:lpstr>
      <vt:lpstr>Creating you own exception objects</vt:lpstr>
      <vt:lpstr>Catching exceptions</vt:lpstr>
      <vt:lpstr>Throwable Class in Java</vt:lpstr>
      <vt:lpstr>Stack Trace</vt:lpstr>
      <vt:lpstr>Throwing Exceptions (intentionally)</vt:lpstr>
      <vt:lpstr>throw e  vs  throw new e</vt:lpstr>
      <vt:lpstr>throws</vt:lpstr>
      <vt:lpstr>finally</vt:lpstr>
      <vt:lpstr>read a list&lt;Integer&gt; from a file</vt:lpstr>
      <vt:lpstr>Exceptions are Thread Safe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Exceptions</dc:title>
  <dc:creator>Byrne, William</dc:creator>
  <cp:lastModifiedBy>Byrne, William</cp:lastModifiedBy>
  <cp:revision>57</cp:revision>
  <dcterms:created xsi:type="dcterms:W3CDTF">2006-08-16T00:00:00Z</dcterms:created>
  <dcterms:modified xsi:type="dcterms:W3CDTF">2016-06-21T15:38:07Z</dcterms:modified>
</cp:coreProperties>
</file>