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5" r:id="rId10"/>
    <p:sldId id="266" r:id="rId11"/>
    <p:sldId id="267" r:id="rId12"/>
    <p:sldId id="273" r:id="rId13"/>
    <p:sldId id="274" r:id="rId14"/>
    <p:sldId id="268" r:id="rId15"/>
    <p:sldId id="269" r:id="rId16"/>
    <p:sldId id="272" r:id="rId17"/>
    <p:sldId id="271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4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BD7825-434A-4FE6-8A88-522111A1EA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ED5A05-1BFD-4B55-9CF4-8F48EA5A33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94AD0-B690-45EA-8ED0-248FD70E8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273D60-0A5E-45FF-A96E-9E3BAC7F8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For, While, Do-While (aka Repeat-Until), Infinite loops, GOTO-label, Break, continue, </a:t>
            </a:r>
          </a:p>
        </p:txBody>
      </p:sp>
    </p:spTree>
    <p:extLst>
      <p:ext uri="{BB962C8B-B14F-4D97-AF65-F5344CB8AC3E}">
        <p14:creationId xmlns:p14="http://schemas.microsoft.com/office/powerpoint/2010/main" val="11654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EE4DB-4585-435A-A1C8-FD299D43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Goto</a:t>
            </a:r>
            <a:r>
              <a:rPr lang="en-US" dirty="0"/>
              <a:t> with Labels (simulate do-while)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EB70E-B4A7-46B1-A2F0-B4D7C994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3400978" cy="40233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LOOPSTART: </a:t>
            </a:r>
          </a:p>
          <a:p>
            <a:pPr marL="201168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// block of code </a:t>
            </a:r>
          </a:p>
          <a:p>
            <a:pPr marL="201168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if</a:t>
            </a:r>
            <a:r>
              <a:rPr lang="en-US" dirty="0">
                <a:solidFill>
                  <a:srgbClr val="FF0000"/>
                </a:solidFill>
              </a:rPr>
              <a:t> (condition) </a:t>
            </a:r>
            <a:r>
              <a:rPr lang="en-US" b="1" dirty="0" err="1">
                <a:solidFill>
                  <a:srgbClr val="FF0000"/>
                </a:solidFill>
              </a:rPr>
              <a:t>goto</a:t>
            </a:r>
            <a:r>
              <a:rPr lang="en-US" dirty="0">
                <a:solidFill>
                  <a:srgbClr val="FF0000"/>
                </a:solidFill>
              </a:rPr>
              <a:t> LOOPSTART;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sz="1400" dirty="0"/>
              <a:t>Note: GOTO is used in C, C#, Perl  </a:t>
            </a:r>
          </a:p>
          <a:p>
            <a:pPr marL="201168" lvl="1" indent="0">
              <a:buNone/>
            </a:pPr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7097310-8BCF-4AC4-8A57-20369ED3E3BD}"/>
              </a:ext>
            </a:extLst>
          </p:cNvPr>
          <p:cNvSpPr txBox="1">
            <a:spLocks/>
          </p:cNvSpPr>
          <p:nvPr/>
        </p:nvSpPr>
        <p:spPr>
          <a:xfrm>
            <a:off x="6523644" y="1845734"/>
            <a:ext cx="4721629" cy="4023360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dirty="0" err="1"/>
              <a:t>LabelA</a:t>
            </a:r>
            <a:r>
              <a:rPr lang="en-US" dirty="0"/>
              <a:t>: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// do stuff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/>
              <a:t> </a:t>
            </a:r>
            <a:r>
              <a:rPr lang="en-US" dirty="0" err="1" smtClean="0"/>
              <a:t>labelC</a:t>
            </a:r>
            <a:r>
              <a:rPr lang="en-US" dirty="0" smtClean="0"/>
              <a:t>;</a:t>
            </a:r>
            <a:endParaRPr lang="en-US" dirty="0"/>
          </a:p>
          <a:p>
            <a:pPr marL="201168" lvl="1" indent="0">
              <a:buFont typeface="Calibri" pitchFamily="34" charset="0"/>
              <a:buNone/>
            </a:pPr>
            <a:r>
              <a:rPr lang="en-US" dirty="0" err="1"/>
              <a:t>LabelB</a:t>
            </a:r>
            <a:r>
              <a:rPr lang="en-US" dirty="0"/>
              <a:t>: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// do stuff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/>
              <a:t> </a:t>
            </a:r>
            <a:r>
              <a:rPr lang="en-US" dirty="0" err="1" smtClean="0"/>
              <a:t>LabelA</a:t>
            </a:r>
            <a:r>
              <a:rPr lang="en-US" dirty="0" smtClean="0"/>
              <a:t>;</a:t>
            </a:r>
            <a:endParaRPr lang="en-US" dirty="0"/>
          </a:p>
          <a:p>
            <a:pPr marL="201168" lvl="1" indent="0">
              <a:buFont typeface="Calibri" pitchFamily="34" charset="0"/>
              <a:buNone/>
            </a:pPr>
            <a:r>
              <a:rPr lang="en-US" dirty="0" err="1"/>
              <a:t>LabelC</a:t>
            </a:r>
            <a:r>
              <a:rPr lang="en-US" dirty="0"/>
              <a:t>: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// do stuff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/>
              <a:t>    </a:t>
            </a:r>
            <a:r>
              <a:rPr lang="en-US" dirty="0" err="1"/>
              <a:t>goto</a:t>
            </a:r>
            <a:r>
              <a:rPr lang="en-US" dirty="0"/>
              <a:t> </a:t>
            </a:r>
            <a:r>
              <a:rPr lang="en-US" dirty="0" err="1" smtClean="0"/>
              <a:t>LabelB</a:t>
            </a:r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sz="1400" dirty="0"/>
          </a:p>
          <a:p>
            <a:pPr marL="201168" lvl="1" indent="0">
              <a:buFont typeface="Calibri" pitchFamily="34" charset="0"/>
              <a:buNone/>
            </a:pPr>
            <a:r>
              <a:rPr lang="en-US" sz="1400" dirty="0"/>
              <a:t>Note:  infinite loops are hard to detect.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548239" y="2900687"/>
            <a:ext cx="2480081" cy="24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EE4DB-4585-435A-A1C8-FD299D43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with Exit-when (simulate do-while)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EB70E-B4A7-46B1-A2F0-B4D7C994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loop</a:t>
            </a:r>
            <a:r>
              <a:rPr lang="en-US" dirty="0"/>
              <a:t> </a:t>
            </a:r>
          </a:p>
          <a:p>
            <a:r>
              <a:rPr lang="en-US" dirty="0"/>
              <a:t>    // block of code</a:t>
            </a:r>
          </a:p>
          <a:p>
            <a:r>
              <a:rPr lang="en-US" b="1" dirty="0"/>
              <a:t>    exit</a:t>
            </a:r>
            <a:r>
              <a:rPr lang="en-US" dirty="0"/>
              <a:t> </a:t>
            </a:r>
            <a:r>
              <a:rPr lang="en-US" b="1" dirty="0"/>
              <a:t>when</a:t>
            </a:r>
            <a:r>
              <a:rPr lang="en-US" dirty="0"/>
              <a:t> Boolean-condition; </a:t>
            </a:r>
          </a:p>
          <a:p>
            <a:r>
              <a:rPr lang="en-US" b="1" dirty="0"/>
              <a:t>end</a:t>
            </a:r>
            <a:r>
              <a:rPr lang="en-US" dirty="0"/>
              <a:t> </a:t>
            </a:r>
            <a:r>
              <a:rPr lang="en-US" b="1" dirty="0"/>
              <a:t>loop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Like do-while except Boolean-condition must be </a:t>
            </a:r>
            <a:r>
              <a:rPr lang="en-US" u="sng" dirty="0">
                <a:solidFill>
                  <a:srgbClr val="FF0000"/>
                </a:solidFill>
              </a:rPr>
              <a:t>true</a:t>
            </a:r>
            <a:r>
              <a:rPr lang="en-US" dirty="0"/>
              <a:t> to exit out of the loop</a:t>
            </a:r>
          </a:p>
          <a:p>
            <a:r>
              <a:rPr lang="en-US" sz="1400" dirty="0"/>
              <a:t>Note: used in Ada</a:t>
            </a:r>
          </a:p>
        </p:txBody>
      </p:sp>
    </p:spTree>
    <p:extLst>
      <p:ext uri="{BB962C8B-B14F-4D97-AF65-F5344CB8AC3E}">
        <p14:creationId xmlns:p14="http://schemas.microsoft.com/office/powerpoint/2010/main" val="158018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87599-EE27-405F-B115-3110357C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</a:t>
            </a:r>
            <a:r>
              <a:rPr lang="en-US" dirty="0" err="1"/>
              <a:t>goto</a:t>
            </a:r>
            <a:r>
              <a:rPr lang="en-US" dirty="0"/>
              <a:t> code after loop)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DF072-978B-4690-8545-2F118EB4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print(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  if (</a:t>
            </a:r>
            <a:r>
              <a:rPr lang="en-US" dirty="0" err="1"/>
              <a:t>i</a:t>
            </a:r>
            <a:r>
              <a:rPr lang="en-US" dirty="0"/>
              <a:t> == 3) { break;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// output 012</a:t>
            </a:r>
          </a:p>
        </p:txBody>
      </p:sp>
    </p:spTree>
    <p:extLst>
      <p:ext uri="{BB962C8B-B14F-4D97-AF65-F5344CB8AC3E}">
        <p14:creationId xmlns:p14="http://schemas.microsoft.com/office/powerpoint/2010/main" val="49503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87599-EE27-405F-B115-3110357C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(iterate and </a:t>
            </a:r>
            <a:r>
              <a:rPr lang="en-US" dirty="0" err="1"/>
              <a:t>goto</a:t>
            </a:r>
            <a:r>
              <a:rPr lang="en-US" dirty="0"/>
              <a:t> start of loop)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DF072-978B-4690-8545-2F118EB4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(int i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if (</a:t>
            </a:r>
            <a:r>
              <a:rPr lang="en-US" dirty="0" err="1"/>
              <a:t>i</a:t>
            </a:r>
            <a:r>
              <a:rPr lang="en-US" dirty="0"/>
              <a:t> == 3) { continue; }</a:t>
            </a:r>
          </a:p>
          <a:p>
            <a:r>
              <a:rPr lang="en-US" dirty="0"/>
              <a:t>    print(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// output 012456789 </a:t>
            </a:r>
          </a:p>
        </p:txBody>
      </p:sp>
    </p:spTree>
    <p:extLst>
      <p:ext uri="{BB962C8B-B14F-4D97-AF65-F5344CB8AC3E}">
        <p14:creationId xmlns:p14="http://schemas.microsoft.com/office/powerpoint/2010/main" val="349478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F5F3B-676E-43A4-BD1D-DC799BBE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CEBD6-4299-45DC-A540-CE5B391A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size = length(A);   // A is an array with 6 elements 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&lt;= size-1;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for (int j=i; j &lt;= size-1; j = j + 1)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print(j);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print(‘  ’);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 assuming size of array is 6 then the output is: </a:t>
            </a:r>
            <a:r>
              <a:rPr lang="en-US" dirty="0">
                <a:solidFill>
                  <a:srgbClr val="FF0000"/>
                </a:solidFill>
              </a:rPr>
              <a:t>012345  12345  2345  345  45  5  </a:t>
            </a:r>
          </a:p>
        </p:txBody>
      </p:sp>
    </p:spTree>
    <p:extLst>
      <p:ext uri="{BB962C8B-B14F-4D97-AF65-F5344CB8AC3E}">
        <p14:creationId xmlns:p14="http://schemas.microsoft.com/office/powerpoint/2010/main" val="352844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F5F3B-676E-43A4-BD1D-DC799BBE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loops – Ex) Selection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CEBD6-4299-45DC-A540-CE5B391A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size = length(A);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&lt;= size-1;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smtClean="0"/>
              <a:t>min </a:t>
            </a:r>
            <a:r>
              <a:rPr lang="en-US" dirty="0"/>
              <a:t>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for (int j=i; j &lt;= size-1; j = j + 1)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if (A[j] &lt; min) { </a:t>
            </a:r>
            <a:r>
              <a:rPr lang="en-US" dirty="0" err="1"/>
              <a:t>minValue</a:t>
            </a:r>
            <a:r>
              <a:rPr lang="en-US" dirty="0"/>
              <a:t> = A[j];  </a:t>
            </a:r>
            <a:r>
              <a:rPr lang="en-US" dirty="0" err="1"/>
              <a:t>minIndex</a:t>
            </a:r>
            <a:r>
              <a:rPr lang="en-US" dirty="0"/>
              <a:t> = j;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 temp = A[</a:t>
            </a:r>
            <a:r>
              <a:rPr lang="en-US" dirty="0" err="1"/>
              <a:t>i</a:t>
            </a:r>
            <a:r>
              <a:rPr lang="en-US" dirty="0"/>
              <a:t>];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minIndex</a:t>
            </a:r>
            <a:r>
              <a:rPr lang="en-US" dirty="0"/>
              <a:t>]; A[</a:t>
            </a:r>
            <a:r>
              <a:rPr lang="en-US" dirty="0" err="1"/>
              <a:t>minIndex</a:t>
            </a:r>
            <a:r>
              <a:rPr lang="en-US" dirty="0"/>
              <a:t>] = temp; </a:t>
            </a:r>
            <a:r>
              <a:rPr lang="en-US" dirty="0">
                <a:solidFill>
                  <a:srgbClr val="7030A0"/>
                </a:solidFill>
              </a:rPr>
              <a:t>// Swap A[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 and A[</a:t>
            </a:r>
            <a:r>
              <a:rPr lang="en-US" dirty="0" err="1">
                <a:solidFill>
                  <a:srgbClr val="7030A0"/>
                </a:solidFill>
              </a:rPr>
              <a:t>minIndex</a:t>
            </a:r>
            <a:r>
              <a:rPr lang="en-US" dirty="0">
                <a:solidFill>
                  <a:srgbClr val="7030A0"/>
                </a:solidFill>
              </a:rPr>
              <a:t>]</a:t>
            </a:r>
          </a:p>
          <a:p>
            <a:r>
              <a:rPr lang="en-US" dirty="0">
                <a:solidFill>
                  <a:srgbClr val="7030A0"/>
                </a:solidFill>
              </a:rPr>
              <a:t>}</a:t>
            </a:r>
          </a:p>
        </p:txBody>
      </p:sp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xmlns="" id="{E393BD73-1D43-4288-B00B-77D057FAB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11" y="1845734"/>
            <a:ext cx="2524641" cy="32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DFC26-8A6D-4364-B305-E73B1A4C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For-of (iterate through array []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1637C-EE21-445B-9E9B-A6C443C0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</a:p>
          <a:p>
            <a:r>
              <a:rPr lang="en-US" dirty="0"/>
              <a:t>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 smtClean="0"/>
              <a:t>personBB</a:t>
            </a:r>
            <a:r>
              <a:rPr lang="en-US" dirty="0" smtClean="0"/>
              <a:t> </a:t>
            </a:r>
            <a:r>
              <a:rPr lang="en-US" dirty="0"/>
              <a:t>= [“Bill",“Byrne",200];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var values = “”;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for</a:t>
            </a:r>
            <a:r>
              <a:rPr lang="en-US" dirty="0"/>
              <a:t> (x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dirty="0" err="1" smtClean="0"/>
              <a:t>personBB</a:t>
            </a:r>
            <a:r>
              <a:rPr lang="en-US" dirty="0" smtClean="0"/>
              <a:t>)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     values = values + </a:t>
            </a:r>
            <a:r>
              <a:rPr lang="en-US" dirty="0" err="1" smtClean="0"/>
              <a:t>personBB</a:t>
            </a:r>
            <a:r>
              <a:rPr lang="en-US" dirty="0" smtClean="0"/>
              <a:t>[x</a:t>
            </a:r>
            <a:r>
              <a:rPr lang="en-US" dirty="0"/>
              <a:t>] + “ “;</a:t>
            </a:r>
            <a:br>
              <a:rPr lang="en-US" dirty="0"/>
            </a:br>
            <a:r>
              <a:rPr lang="en-US" dirty="0"/>
              <a:t>  } </a:t>
            </a:r>
          </a:p>
          <a:p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sz="1400" dirty="0">
                <a:solidFill>
                  <a:srgbClr val="7030A0"/>
                </a:solidFill>
              </a:rPr>
              <a:t>Recall: a set associative array is an array with attributes names instead of an index</a:t>
            </a:r>
          </a:p>
        </p:txBody>
      </p:sp>
    </p:spTree>
    <p:extLst>
      <p:ext uri="{BB962C8B-B14F-4D97-AF65-F5344CB8AC3E}">
        <p14:creationId xmlns:p14="http://schemas.microsoft.com/office/powerpoint/2010/main" val="201032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0DFC26-8A6D-4364-B305-E73B1A4C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For-in (set associative array {}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1637C-EE21-445B-9E9B-A6C443C0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</a:p>
          <a:p>
            <a:r>
              <a:rPr lang="en-US" dirty="0"/>
              <a:t>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 smtClean="0"/>
              <a:t>personBB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dirty="0" err="1"/>
              <a:t>firstName</a:t>
            </a:r>
            <a:r>
              <a:rPr lang="en-US" dirty="0"/>
              <a:t>:“Bill", </a:t>
            </a:r>
            <a:r>
              <a:rPr lang="en-US" dirty="0" err="1"/>
              <a:t>lastName</a:t>
            </a:r>
            <a:r>
              <a:rPr lang="en-US" dirty="0"/>
              <a:t>:“Byrne", weight:200};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var values;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for</a:t>
            </a:r>
            <a:r>
              <a:rPr lang="en-US" dirty="0"/>
              <a:t> (x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dirty="0" err="1" smtClean="0"/>
              <a:t>personBB</a:t>
            </a:r>
            <a:r>
              <a:rPr lang="en-US" dirty="0" smtClean="0"/>
              <a:t>)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      values = values + </a:t>
            </a:r>
            <a:r>
              <a:rPr lang="en-US" dirty="0" err="1" smtClean="0"/>
              <a:t>personBB</a:t>
            </a:r>
            <a:r>
              <a:rPr lang="en-US" dirty="0" smtClean="0"/>
              <a:t>[x</a:t>
            </a:r>
            <a:r>
              <a:rPr lang="en-US" dirty="0"/>
              <a:t>] + “ “;</a:t>
            </a:r>
            <a:br>
              <a:rPr lang="en-US" dirty="0"/>
            </a:br>
            <a:r>
              <a:rPr lang="en-US" dirty="0"/>
              <a:t>  } </a:t>
            </a:r>
          </a:p>
          <a:p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sz="1400" dirty="0">
                <a:solidFill>
                  <a:srgbClr val="7030A0"/>
                </a:solidFill>
              </a:rPr>
              <a:t>Recall: a set associative array is an array with </a:t>
            </a:r>
            <a:r>
              <a:rPr lang="en-US" sz="1400" dirty="0" smtClean="0">
                <a:solidFill>
                  <a:srgbClr val="7030A0"/>
                </a:solidFill>
              </a:rPr>
              <a:t>&lt;attributes-value&gt; pairs instead </a:t>
            </a:r>
            <a:r>
              <a:rPr lang="en-US" sz="1400" dirty="0">
                <a:solidFill>
                  <a:srgbClr val="7030A0"/>
                </a:solidFill>
              </a:rPr>
              <a:t>of an index</a:t>
            </a:r>
          </a:p>
        </p:txBody>
      </p:sp>
    </p:spTree>
    <p:extLst>
      <p:ext uri="{BB962C8B-B14F-4D97-AF65-F5344CB8AC3E}">
        <p14:creationId xmlns:p14="http://schemas.microsoft.com/office/powerpoint/2010/main" val="119417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3E054-EE93-4C1C-8A29-E3BEE756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E7FB33-A2F8-4E17-B0DF-A084CC0CD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81987" cy="40233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range(stop)</a:t>
            </a:r>
          </a:p>
          <a:p>
            <a:endParaRPr lang="en-US" dirty="0"/>
          </a:p>
          <a:p>
            <a:r>
              <a:rPr lang="en-US" dirty="0"/>
              <a:t>stop: Number of integers (whole numbers) to generate, </a:t>
            </a:r>
          </a:p>
          <a:p>
            <a:r>
              <a:rPr lang="en-US" dirty="0"/>
              <a:t>starting from zero. 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range(3) == [0, 1, 2].</a:t>
            </a:r>
          </a:p>
          <a:p>
            <a:r>
              <a:rPr lang="en-US" dirty="0">
                <a:solidFill>
                  <a:srgbClr val="FF0000"/>
                </a:solidFill>
              </a:rPr>
              <a:t>range([start], stop[, step])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</a:t>
            </a:r>
            <a:r>
              <a:rPr lang="en-US" dirty="0" err="1" smtClean="0">
                <a:solidFill>
                  <a:srgbClr val="7030A0"/>
                </a:solidFill>
              </a:rPr>
              <a:t>eg</a:t>
            </a:r>
            <a:r>
              <a:rPr lang="en-US" dirty="0" smtClean="0">
                <a:solidFill>
                  <a:srgbClr val="7030A0"/>
                </a:solidFill>
              </a:rPr>
              <a:t>. range(99,2,-1)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start: Starting number of the sequence.</a:t>
            </a:r>
          </a:p>
          <a:p>
            <a:r>
              <a:rPr lang="en-US" dirty="0"/>
              <a:t>stop: Generate numbers up to, but </a:t>
            </a:r>
            <a:r>
              <a:rPr lang="en-US" b="1" dirty="0"/>
              <a:t>not</a:t>
            </a:r>
            <a:r>
              <a:rPr lang="en-US" dirty="0"/>
              <a:t> including this number.</a:t>
            </a:r>
          </a:p>
          <a:p>
            <a:r>
              <a:rPr lang="en-US" dirty="0"/>
              <a:t>step: Difference between each number in the sequence.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2B7603B-0C56-435F-9262-48E5BBF50F17}"/>
              </a:ext>
            </a:extLst>
          </p:cNvPr>
          <p:cNvSpPr txBox="1">
            <a:spLocks/>
          </p:cNvSpPr>
          <p:nvPr/>
        </p:nvSpPr>
        <p:spPr>
          <a:xfrm>
            <a:off x="7755467" y="1954108"/>
            <a:ext cx="3581400" cy="16188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alphabet = ['a', 'b', 'c', 'd']</a:t>
            </a:r>
          </a:p>
          <a:p>
            <a:r>
              <a:rPr lang="en-US" dirty="0">
                <a:solidFill>
                  <a:srgbClr val="7030A0"/>
                </a:solidFill>
              </a:rPr>
              <a:t>for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in range(</a:t>
            </a:r>
            <a:r>
              <a:rPr lang="en-US" dirty="0" err="1">
                <a:solidFill>
                  <a:srgbClr val="7030A0"/>
                </a:solidFill>
              </a:rPr>
              <a:t>len</a:t>
            </a:r>
            <a:r>
              <a:rPr lang="en-US" dirty="0">
                <a:solidFill>
                  <a:srgbClr val="7030A0"/>
                </a:solidFill>
              </a:rPr>
              <a:t>(alphabet)):</a:t>
            </a:r>
          </a:p>
          <a:p>
            <a:r>
              <a:rPr lang="en-US" dirty="0">
                <a:solidFill>
                  <a:srgbClr val="7030A0"/>
                </a:solidFill>
              </a:rPr>
              <a:t>    print(alphabet[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5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7B853-DFA9-488E-BC47-2A4E78D3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-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41B1CB-E3D7-41B8-A7BF-3D4200D6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fruit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[</a:t>
            </a:r>
            <a:r>
              <a:rPr lang="en-US" dirty="0">
                <a:solidFill>
                  <a:srgbClr val="A52A2A"/>
                </a:solidFill>
                <a:latin typeface="Consolas" panose="020B0609020204030204" pitchFamily="49" charset="0"/>
              </a:rPr>
              <a:t>"apples"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A52A2A"/>
                </a:solidFill>
                <a:latin typeface="Consolas" panose="020B0609020204030204" pitchFamily="49" charset="0"/>
              </a:rPr>
              <a:t>"oranges",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52A2A"/>
                </a:solidFill>
                <a:latin typeface="Consolas" panose="020B0609020204030204" pitchFamily="49" charset="0"/>
              </a:rPr>
              <a:t>"bananas"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x 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fruit: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smtClean="0">
                <a:solidFill>
                  <a:srgbClr val="0000CD"/>
                </a:solidFill>
                <a:latin typeface="Consolas" panose="020B0609020204030204" pitchFamily="49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(x)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Output: apples oranges bananas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B6D01-91E6-406C-BF6F-086A8D11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all numbers from 3 to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B33CC-90CC-48F0-80AE-49575903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879185" cy="4023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Print(‘3’);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Print(‘4’);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Print(‘5’);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Print(‘6’);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Print(‘7’);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Print(‘8’);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Print(‘9’);</a:t>
            </a:r>
          </a:p>
          <a:p>
            <a:r>
              <a:rPr lang="en-US" dirty="0">
                <a:solidFill>
                  <a:srgbClr val="FF0000"/>
                </a:solidFill>
              </a:rPr>
              <a:t>Print(‘10’);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7D6A992-BF47-467B-AEF0-C8C0E6304F1F}"/>
              </a:ext>
            </a:extLst>
          </p:cNvPr>
          <p:cNvSpPr txBox="1">
            <a:spLocks/>
          </p:cNvSpPr>
          <p:nvPr/>
        </p:nvSpPr>
        <p:spPr>
          <a:xfrm>
            <a:off x="3299626" y="1845734"/>
            <a:ext cx="2016656" cy="40233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=3;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=4;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=5;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=6;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=7;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=8;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=9;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=10; Print(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0F8960A-ED2B-4A95-BCE0-C67B5256542D}"/>
              </a:ext>
            </a:extLst>
          </p:cNvPr>
          <p:cNvSpPr txBox="1">
            <a:spLocks/>
          </p:cNvSpPr>
          <p:nvPr/>
        </p:nvSpPr>
        <p:spPr>
          <a:xfrm>
            <a:off x="5795649" y="1914919"/>
            <a:ext cx="2237480" cy="4023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=3;   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=i+1;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=i+1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5BBEC2C-CDCF-4150-BCB5-AB0251369887}"/>
              </a:ext>
            </a:extLst>
          </p:cNvPr>
          <p:cNvSpPr txBox="1">
            <a:spLocks/>
          </p:cNvSpPr>
          <p:nvPr/>
        </p:nvSpPr>
        <p:spPr>
          <a:xfrm>
            <a:off x="8512497" y="1914919"/>
            <a:ext cx="2582223" cy="19424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for(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=3;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&lt;=10;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=i+1)</a:t>
            </a:r>
          </a:p>
          <a:p>
            <a:r>
              <a:rPr lang="en-US" dirty="0">
                <a:solidFill>
                  <a:srgbClr val="0070C0"/>
                </a:solidFill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</a:rPr>
              <a:t>     Print(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);</a:t>
            </a:r>
          </a:p>
          <a:p>
            <a:r>
              <a:rPr lang="en-US" dirty="0">
                <a:solidFill>
                  <a:srgbClr val="0070C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009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0B921-BA4F-444E-B8C5-015F3167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 smtClean="0"/>
              <a:t>– While  (loop body is indented)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8B5AC-2C5B-4136-887F-B44D4F7C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= 1</a:t>
            </a:r>
          </a:p>
          <a:p>
            <a:r>
              <a:rPr lang="en-US" dirty="0"/>
              <a:t>while True:</a:t>
            </a:r>
          </a:p>
          <a:p>
            <a:r>
              <a:rPr lang="en-US" dirty="0"/>
              <a:t>    print(“Counting to infinity … at %d now!" % (x))</a:t>
            </a:r>
          </a:p>
          <a:p>
            <a:r>
              <a:rPr lang="en-US" dirty="0"/>
              <a:t>    x += 1</a:t>
            </a:r>
          </a:p>
        </p:txBody>
      </p:sp>
    </p:spTree>
    <p:extLst>
      <p:ext uri="{BB962C8B-B14F-4D97-AF65-F5344CB8AC3E}">
        <p14:creationId xmlns:p14="http://schemas.microsoft.com/office/powerpoint/2010/main" val="200294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28B81-C3EF-4601-AA72-FAD5BE2F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for a FOR loop</a:t>
            </a:r>
          </a:p>
        </p:txBody>
      </p:sp>
      <p:pic>
        <p:nvPicPr>
          <p:cNvPr id="1026" name="Picture 2" descr="Image result for for loop">
            <a:extLst>
              <a:ext uri="{FF2B5EF4-FFF2-40B4-BE49-F238E27FC236}">
                <a16:creationId xmlns:a16="http://schemas.microsoft.com/office/drawing/2014/main" xmlns="" id="{84EAEB13-0BA8-4999-BCBF-2E81A904C7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3" y="1897889"/>
            <a:ext cx="6890787" cy="38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2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98EF1-4403-4251-9650-4AB10602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 (repetitive 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3A12F-9A52-4BFA-88DF-B0651C8B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115" y="1975042"/>
            <a:ext cx="5349703" cy="39085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= 3;</a:t>
            </a:r>
          </a:p>
          <a:p>
            <a:r>
              <a:rPr lang="en-US" dirty="0">
                <a:solidFill>
                  <a:srgbClr val="FF0000"/>
                </a:solidFill>
              </a:rPr>
              <a:t>while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&lt;= 10)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  Print(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     i = i+1;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r>
              <a:rPr lang="en-US" dirty="0">
                <a:solidFill>
                  <a:srgbClr val="7030A0"/>
                </a:solidFill>
              </a:rPr>
              <a:t>// Will print 3 4 5 6 7 8 9 10</a:t>
            </a:r>
          </a:p>
          <a:p>
            <a:r>
              <a:rPr lang="en-US" dirty="0">
                <a:solidFill>
                  <a:srgbClr val="7030A0"/>
                </a:solidFill>
              </a:rPr>
              <a:t>// </a:t>
            </a:r>
            <a:r>
              <a:rPr lang="en-US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will be 11</a:t>
            </a:r>
          </a:p>
          <a:p>
            <a:r>
              <a:rPr lang="en-US" dirty="0">
                <a:solidFill>
                  <a:srgbClr val="7030A0"/>
                </a:solidFill>
              </a:rPr>
              <a:t>// while is like if but the block repeats until false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22F0A89-6AB1-49EF-A4E1-FBCDD6C95B9F}"/>
              </a:ext>
            </a:extLst>
          </p:cNvPr>
          <p:cNvSpPr txBox="1">
            <a:spLocks/>
          </p:cNvSpPr>
          <p:nvPr/>
        </p:nvSpPr>
        <p:spPr>
          <a:xfrm>
            <a:off x="1212734" y="1975043"/>
            <a:ext cx="2181629" cy="3386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3;</a:t>
            </a:r>
          </a:p>
          <a:p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&lt;= 10)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     Print(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i+1;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r>
              <a:rPr lang="en-US" dirty="0">
                <a:solidFill>
                  <a:srgbClr val="7030A0"/>
                </a:solidFill>
              </a:rPr>
              <a:t>// will print 3</a:t>
            </a:r>
          </a:p>
          <a:p>
            <a:r>
              <a:rPr lang="en-US" dirty="0">
                <a:solidFill>
                  <a:srgbClr val="7030A0"/>
                </a:solidFill>
              </a:rPr>
              <a:t>//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will be 4</a:t>
            </a:r>
          </a:p>
        </p:txBody>
      </p:sp>
    </p:spTree>
    <p:extLst>
      <p:ext uri="{BB962C8B-B14F-4D97-AF65-F5344CB8AC3E}">
        <p14:creationId xmlns:p14="http://schemas.microsoft.com/office/powerpoint/2010/main" val="306174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F0554-F46A-4C91-B017-CB447896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For loop syntax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E10643E-D1FF-44C1-AD78-4EA00B2D9745}"/>
              </a:ext>
            </a:extLst>
          </p:cNvPr>
          <p:cNvSpPr txBox="1">
            <a:spLocks/>
          </p:cNvSpPr>
          <p:nvPr/>
        </p:nvSpPr>
        <p:spPr>
          <a:xfrm>
            <a:off x="1315616" y="2023016"/>
            <a:ext cx="9398565" cy="3426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for( Initialize statement; Boolean statement; Final statement )</a:t>
            </a:r>
          </a:p>
          <a:p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</a:rPr>
              <a:t>    // block of </a:t>
            </a:r>
            <a:r>
              <a:rPr lang="en-US" dirty="0" smtClean="0">
                <a:solidFill>
                  <a:srgbClr val="FF0000"/>
                </a:solidFill>
              </a:rPr>
              <a:t>code that runs in a loop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r>
              <a:rPr lang="en-US" dirty="0">
                <a:solidFill>
                  <a:srgbClr val="7030A0"/>
                </a:solidFill>
              </a:rPr>
              <a:t>// Initialize statement is run once before the loop starts</a:t>
            </a:r>
          </a:p>
          <a:p>
            <a:r>
              <a:rPr lang="en-US" dirty="0">
                <a:solidFill>
                  <a:srgbClr val="7030A0"/>
                </a:solidFill>
              </a:rPr>
              <a:t>// Boolean statement is evaluated before the block runs</a:t>
            </a:r>
          </a:p>
          <a:p>
            <a:r>
              <a:rPr lang="en-US" dirty="0">
                <a:solidFill>
                  <a:srgbClr val="7030A0"/>
                </a:solidFill>
              </a:rPr>
              <a:t>// Final statement run after the block of code is run </a:t>
            </a:r>
          </a:p>
        </p:txBody>
      </p:sp>
    </p:spTree>
    <p:extLst>
      <p:ext uri="{BB962C8B-B14F-4D97-AF65-F5344CB8AC3E}">
        <p14:creationId xmlns:p14="http://schemas.microsoft.com/office/powerpoint/2010/main" val="10822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F0554-F46A-4C91-B017-CB447896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For/While equivalence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E10643E-D1FF-44C1-AD78-4EA00B2D9745}"/>
              </a:ext>
            </a:extLst>
          </p:cNvPr>
          <p:cNvSpPr txBox="1">
            <a:spLocks/>
          </p:cNvSpPr>
          <p:nvPr/>
        </p:nvSpPr>
        <p:spPr>
          <a:xfrm>
            <a:off x="1315616" y="2023016"/>
            <a:ext cx="3681257" cy="3426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for( </a:t>
            </a:r>
            <a:r>
              <a:rPr lang="en-US" dirty="0">
                <a:solidFill>
                  <a:srgbClr val="0070C0"/>
                </a:solidFill>
              </a:rPr>
              <a:t>int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=0; </a:t>
            </a:r>
            <a:r>
              <a:rPr lang="en-US" dirty="0">
                <a:solidFill>
                  <a:srgbClr val="FF0000"/>
                </a:solidFill>
              </a:rPr>
              <a:t>i &lt;= 10;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=i+1 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  // block of code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D01FCD0-1FB9-4A4B-9D62-E14FFE298C3E}"/>
              </a:ext>
            </a:extLst>
          </p:cNvPr>
          <p:cNvSpPr txBox="1">
            <a:spLocks/>
          </p:cNvSpPr>
          <p:nvPr/>
        </p:nvSpPr>
        <p:spPr>
          <a:xfrm>
            <a:off x="5938416" y="2023016"/>
            <a:ext cx="3681257" cy="3426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int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=0;</a:t>
            </a:r>
          </a:p>
          <a:p>
            <a:r>
              <a:rPr lang="en-US" dirty="0">
                <a:solidFill>
                  <a:schemeClr val="tx1"/>
                </a:solidFill>
              </a:rPr>
              <a:t>while(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&lt;= 10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    // block of code</a:t>
            </a: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=i+1 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196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F0554-F46A-4C91-B017-CB447896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Loop (loop that never terminates)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1D5F0A-6E7F-42BA-A2A9-FB923C26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217" y="2014032"/>
            <a:ext cx="2130328" cy="222815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3;</a:t>
            </a:r>
          </a:p>
          <a:p>
            <a:r>
              <a:rPr lang="en-US" dirty="0">
                <a:solidFill>
                  <a:srgbClr val="FF0000"/>
                </a:solidFill>
              </a:rPr>
              <a:t>while 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&lt;= 10)</a:t>
            </a:r>
          </a:p>
          <a:p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pPr marL="201168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  Print(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E10643E-D1FF-44C1-AD78-4EA00B2D9745}"/>
              </a:ext>
            </a:extLst>
          </p:cNvPr>
          <p:cNvSpPr txBox="1">
            <a:spLocks/>
          </p:cNvSpPr>
          <p:nvPr/>
        </p:nvSpPr>
        <p:spPr>
          <a:xfrm>
            <a:off x="1315617" y="2023016"/>
            <a:ext cx="2369692" cy="194249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for(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=3;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&lt;=10;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=i+1)</a:t>
            </a:r>
          </a:p>
          <a:p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</a:rPr>
              <a:t>     Print(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i-1;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BFA5F7F-F8E9-4E70-A128-D0514C320971}"/>
              </a:ext>
            </a:extLst>
          </p:cNvPr>
          <p:cNvSpPr txBox="1">
            <a:spLocks/>
          </p:cNvSpPr>
          <p:nvPr/>
        </p:nvSpPr>
        <p:spPr>
          <a:xfrm>
            <a:off x="7692545" y="2023016"/>
            <a:ext cx="2130328" cy="22281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while (true)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dirty="0" err="1">
                <a:solidFill>
                  <a:schemeClr val="tx1"/>
                </a:solidFill>
              </a:rPr>
              <a:t>runClock</a:t>
            </a:r>
            <a:r>
              <a:rPr lang="en-US" dirty="0">
                <a:solidFill>
                  <a:schemeClr val="tx1"/>
                </a:solidFill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00AC2-3DEA-4757-95E6-10D8D3DB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Headquarters (infinite loop)</a:t>
            </a:r>
          </a:p>
        </p:txBody>
      </p:sp>
      <p:pic>
        <p:nvPicPr>
          <p:cNvPr id="5" name="Content Placeholder 4" descr="A close up of a building&#10;&#10;Description automatically generated">
            <a:extLst>
              <a:ext uri="{FF2B5EF4-FFF2-40B4-BE49-F238E27FC236}">
                <a16:creationId xmlns:a16="http://schemas.microsoft.com/office/drawing/2014/main" xmlns="" id="{B41A0948-EB85-476C-98A8-E7BE820EE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427131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43F5C-061B-480A-B32E-DC5523D8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Do-While (aka Repeat-Until)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9CAE1-820B-4EF9-AD74-227E939C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80975" cy="40233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 {</a:t>
            </a:r>
          </a:p>
          <a:p>
            <a:r>
              <a:rPr lang="en-US" dirty="0">
                <a:solidFill>
                  <a:srgbClr val="FF0000"/>
                </a:solidFill>
              </a:rPr>
              <a:t>    // block of code</a:t>
            </a:r>
          </a:p>
          <a:p>
            <a:r>
              <a:rPr lang="en-US" dirty="0">
                <a:solidFill>
                  <a:srgbClr val="FF0000"/>
                </a:solidFill>
              </a:rPr>
              <a:t>} while (Boolean statement)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// like while loop but block of code will run at least once.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8F1474A-6F27-494E-A3AF-AB760A7D0E23}"/>
              </a:ext>
            </a:extLst>
          </p:cNvPr>
          <p:cNvSpPr txBox="1">
            <a:spLocks/>
          </p:cNvSpPr>
          <p:nvPr/>
        </p:nvSpPr>
        <p:spPr>
          <a:xfrm>
            <a:off x="7890626" y="1998134"/>
            <a:ext cx="3756430" cy="2573866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repeat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// block of code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until (Boolean statement)</a:t>
            </a:r>
          </a:p>
          <a:p>
            <a:endParaRPr lang="en-US" dirty="0"/>
          </a:p>
          <a:p>
            <a:r>
              <a:rPr lang="en-US" sz="1400" dirty="0"/>
              <a:t>Note: used in Pascal</a:t>
            </a:r>
          </a:p>
        </p:txBody>
      </p:sp>
    </p:spTree>
    <p:extLst>
      <p:ext uri="{BB962C8B-B14F-4D97-AF65-F5344CB8AC3E}">
        <p14:creationId xmlns:p14="http://schemas.microsoft.com/office/powerpoint/2010/main" val="15530310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972</Words>
  <Application>Microsoft Office PowerPoint</Application>
  <PresentationFormat>Custom</PresentationFormat>
  <Paragraphs>195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Loops</vt:lpstr>
      <vt:lpstr>Print all numbers from 3 to 10</vt:lpstr>
      <vt:lpstr>Flow chart for a FOR loop</vt:lpstr>
      <vt:lpstr>While Loop (repetitive if)</vt:lpstr>
      <vt:lpstr>For loop syntax</vt:lpstr>
      <vt:lpstr>For/While equivalence</vt:lpstr>
      <vt:lpstr>Infinite Loop (loop that never terminates)</vt:lpstr>
      <vt:lpstr>Apple Headquarters (infinite loop)</vt:lpstr>
      <vt:lpstr>Do-While (aka Repeat-Until)</vt:lpstr>
      <vt:lpstr>Goto with Labels (simulate do-while)</vt:lpstr>
      <vt:lpstr>Loops with Exit-when (simulate do-while)</vt:lpstr>
      <vt:lpstr>break (goto code after loop)</vt:lpstr>
      <vt:lpstr>continue (iterate and goto start of loop)</vt:lpstr>
      <vt:lpstr>Nested loops</vt:lpstr>
      <vt:lpstr>Nested loops – Ex) Selection Sort</vt:lpstr>
      <vt:lpstr>For-of (iterate through array [] )</vt:lpstr>
      <vt:lpstr>For-in (set associative array {} )</vt:lpstr>
      <vt:lpstr>Python Range</vt:lpstr>
      <vt:lpstr>Python - In</vt:lpstr>
      <vt:lpstr>Python – While  (loop body is indented)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Loops</dc:title>
  <dc:creator>Mitchell Nelson</dc:creator>
  <cp:lastModifiedBy>bill HP</cp:lastModifiedBy>
  <cp:revision>38</cp:revision>
  <dcterms:created xsi:type="dcterms:W3CDTF">2019-12-28T18:00:13Z</dcterms:created>
  <dcterms:modified xsi:type="dcterms:W3CDTF">2020-03-24T11:18:31Z</dcterms:modified>
</cp:coreProperties>
</file>