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9"/>
  </p:notesMasterIdLst>
  <p:handoutMasterIdLst>
    <p:handoutMasterId r:id="rId30"/>
  </p:handoutMasterIdLst>
  <p:sldIdLst>
    <p:sldId id="311" r:id="rId2"/>
    <p:sldId id="324" r:id="rId3"/>
    <p:sldId id="271" r:id="rId4"/>
    <p:sldId id="272" r:id="rId5"/>
    <p:sldId id="273" r:id="rId6"/>
    <p:sldId id="276" r:id="rId7"/>
    <p:sldId id="278" r:id="rId8"/>
    <p:sldId id="279" r:id="rId9"/>
    <p:sldId id="280" r:id="rId10"/>
    <p:sldId id="308" r:id="rId11"/>
    <p:sldId id="284" r:id="rId12"/>
    <p:sldId id="318" r:id="rId13"/>
    <p:sldId id="321" r:id="rId14"/>
    <p:sldId id="325" r:id="rId15"/>
    <p:sldId id="326" r:id="rId16"/>
    <p:sldId id="327" r:id="rId17"/>
    <p:sldId id="290" r:id="rId18"/>
    <p:sldId id="328" r:id="rId19"/>
    <p:sldId id="323" r:id="rId20"/>
    <p:sldId id="293" r:id="rId21"/>
    <p:sldId id="307" r:id="rId22"/>
    <p:sldId id="294" r:id="rId23"/>
    <p:sldId id="296" r:id="rId24"/>
    <p:sldId id="297" r:id="rId25"/>
    <p:sldId id="298" r:id="rId26"/>
    <p:sldId id="329" r:id="rId27"/>
    <p:sldId id="31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51" clrIdx="0"/>
  <p:cmAuthor id="23" name="mike gordon" initials="mg [15]" lastIdx="1" clrIdx="23">
    <p:extLst/>
  </p:cmAuthor>
  <p:cmAuthor id="1" name="Barbara" initials="B" lastIdx="9" clrIdx="1"/>
  <p:cmAuthor id="24" name="mike gordon" initials="mg [16]" lastIdx="1" clrIdx="24">
    <p:extLst/>
  </p:cmAuthor>
  <p:cmAuthor id="2" name="JLB" initials="JLB" lastIdx="4" clrIdx="2">
    <p:extLst/>
  </p:cmAuthor>
  <p:cmAuthor id="25" name="mike gordon" initials="mg [17]" lastIdx="1" clrIdx="25">
    <p:extLst/>
  </p:cmAuthor>
  <p:cmAuthor id="3" name="Steve Rubin" initials="SR" lastIdx="2" clrIdx="3">
    <p:extLst/>
  </p:cmAuthor>
  <p:cmAuthor id="26" name="mike gordon" initials="mg [18]" lastIdx="1" clrIdx="26">
    <p:extLst/>
  </p:cmAuthor>
  <p:cmAuthor id="4" name="Heather Hetzler" initials="HH" lastIdx="8" clrIdx="4"/>
  <p:cmAuthor id="27" name="mike gordon" initials="mg [19]" lastIdx="1" clrIdx="27">
    <p:extLst/>
  </p:cmAuthor>
  <p:cmAuthor id="5" name="Catherine" initials="C" lastIdx="1" clrIdx="5">
    <p:extLst/>
  </p:cmAuthor>
  <p:cmAuthor id="6" name="Morgan Hetzler" initials="MH" lastIdx="33" clrIdx="6">
    <p:extLst/>
  </p:cmAuthor>
  <p:cmAuthor id="7" name="Stevie St. John" initials="SSJ" lastIdx="62" clrIdx="7">
    <p:extLst/>
  </p:cmAuthor>
  <p:cmAuthor id="8" name="Heather Griffin" initials="HG" lastIdx="23" clrIdx="8">
    <p:extLst/>
  </p:cmAuthor>
  <p:cmAuthor id="9" name="mike gordon" initials="mg" lastIdx="1" clrIdx="9">
    <p:extLst/>
  </p:cmAuthor>
  <p:cmAuthor id="10" name="mike gordon" initials="mg [2]" lastIdx="1" clrIdx="10">
    <p:extLst/>
  </p:cmAuthor>
  <p:cmAuthor id="11" name="mike gordon" initials="mg [3]" lastIdx="1" clrIdx="11">
    <p:extLst/>
  </p:cmAuthor>
  <p:cmAuthor id="12" name="mike gordon" initials="mg [4]" lastIdx="1" clrIdx="12">
    <p:extLst/>
  </p:cmAuthor>
  <p:cmAuthor id="13" name="mike gordon" initials="mg [5]" lastIdx="1" clrIdx="13">
    <p:extLst/>
  </p:cmAuthor>
  <p:cmAuthor id="14" name="mike gordon" initials="mg [6]" lastIdx="1" clrIdx="14">
    <p:extLst/>
  </p:cmAuthor>
  <p:cmAuthor id="15" name="mike gordon" initials="mg [7]" lastIdx="1" clrIdx="15">
    <p:extLst/>
  </p:cmAuthor>
  <p:cmAuthor id="16" name="mike gordon" initials="mg [8]" lastIdx="1" clrIdx="16">
    <p:extLst/>
  </p:cmAuthor>
  <p:cmAuthor id="17" name="mike gordon" initials="mg [9]" lastIdx="1" clrIdx="17">
    <p:extLst/>
  </p:cmAuthor>
  <p:cmAuthor id="18" name="mike gordon" initials="mg [10]" lastIdx="1" clrIdx="18">
    <p:extLst/>
  </p:cmAuthor>
  <p:cmAuthor id="19" name="mike gordon" initials="mg [11]" lastIdx="1" clrIdx="19">
    <p:extLst/>
  </p:cmAuthor>
  <p:cmAuthor id="20" name="mike gordon" initials="mg [12]" lastIdx="1" clrIdx="20">
    <p:extLst/>
  </p:cmAuthor>
  <p:cmAuthor id="21" name="mike gordon" initials="mg [13]" lastIdx="1" clrIdx="21">
    <p:extLst/>
  </p:cmAuthor>
  <p:cmAuthor id="22" name="mike gordon" initials="mg [14]" lastIdx="1" clrIdx="2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30909"/>
    <a:srgbClr val="CCCFCF"/>
    <a:srgbClr val="D2D7E6"/>
    <a:srgbClr val="C1D5F3"/>
    <a:srgbClr val="228C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1" autoAdjust="0"/>
    <p:restoredTop sz="77812" autoAdjust="0"/>
  </p:normalViewPr>
  <p:slideViewPr>
    <p:cSldViewPr>
      <p:cViewPr varScale="1">
        <p:scale>
          <a:sx n="76" d="100"/>
          <a:sy n="76" d="100"/>
        </p:scale>
        <p:origin x="-84" y="-252"/>
      </p:cViewPr>
      <p:guideLst>
        <p:guide orient="horz" pos="2160"/>
        <p:guide pos="3840"/>
      </p:guideLst>
    </p:cSldViewPr>
  </p:slideViewPr>
  <p:outlineViewPr>
    <p:cViewPr>
      <p:scale>
        <a:sx n="33" d="100"/>
        <a:sy n="33" d="100"/>
      </p:scale>
      <p:origin x="0" y="-1614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852"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E7129D-7F58-43EE-8F45-562ABC00C120}" type="datetimeFigureOut">
              <a:rPr lang="en-US" smtClean="0"/>
              <a:pPr/>
              <a:t>7/13/2017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3257926-07EB-4837-8777-3818C1B41912}" type="slidenum">
              <a:rPr lang="en-US" smtClean="0"/>
              <a:pPr/>
              <a:t>‹#›</a:t>
            </a:fld>
            <a:endParaRPr lang="en-US"/>
          </a:p>
        </p:txBody>
      </p:sp>
    </p:spTree>
    <p:extLst>
      <p:ext uri="{BB962C8B-B14F-4D97-AF65-F5344CB8AC3E}">
        <p14:creationId xmlns:p14="http://schemas.microsoft.com/office/powerpoint/2010/main" xmlns="" val="1445021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892484-3072-4666-8714-3B9BBEA18940}" type="datetimeFigureOut">
              <a:rPr lang="en-US" smtClean="0"/>
              <a:pPr/>
              <a:t>7/13/2017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3D1CA0-39BC-4E7A-9EE3-2C859D01C05C}" type="slidenum">
              <a:rPr lang="en-US" smtClean="0"/>
              <a:pPr/>
              <a:t>‹#›</a:t>
            </a:fld>
            <a:endParaRPr lang="en-US" dirty="0"/>
          </a:p>
        </p:txBody>
      </p:sp>
    </p:spTree>
    <p:extLst>
      <p:ext uri="{BB962C8B-B14F-4D97-AF65-F5344CB8AC3E}">
        <p14:creationId xmlns:p14="http://schemas.microsoft.com/office/powerpoint/2010/main" xmlns="" val="390880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Welcome to Chapter 7 of Visualizing</a:t>
            </a:r>
            <a:r>
              <a:rPr lang="en-US" baseline="0" dirty="0"/>
              <a:t> Technology, the sixth edition, by Debra Geoghan. This chapter will discuss the Internet, popular browsers, and how to determine the credibility of information found on the Web.</a:t>
            </a:r>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1</a:t>
            </a:fld>
            <a:endParaRPr lang="en-US" dirty="0"/>
          </a:p>
        </p:txBody>
      </p:sp>
    </p:spTree>
    <p:extLst>
      <p:ext uri="{BB962C8B-B14F-4D97-AF65-F5344CB8AC3E}">
        <p14:creationId xmlns:p14="http://schemas.microsoft.com/office/powerpoint/2010/main" xmlns="" val="170176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Long Term Evolution (LTE) and WiMAX</a:t>
            </a:r>
            <a:r>
              <a:rPr lang="en-US" baseline="0" dirty="0"/>
              <a:t> Mobile</a:t>
            </a:r>
            <a:r>
              <a:rPr lang="en-US" dirty="0"/>
              <a:t> use 4G services to connect users to the Internet via cellular networks. Satellite Internet access is a more global and more expensive option</a:t>
            </a:r>
            <a:r>
              <a:rPr lang="en-US" baseline="0" dirty="0"/>
              <a:t> usually considered when other options are not available. It requires a </a:t>
            </a:r>
            <a:r>
              <a:rPr lang="en-US" dirty="0"/>
              <a:t>clear view of the southern sky,</a:t>
            </a:r>
            <a:r>
              <a:rPr lang="en-US" baseline="0" dirty="0"/>
              <a:t> and service can be affected by weather conditions.</a:t>
            </a:r>
            <a:endParaRPr lang="en-US" dirty="0"/>
          </a:p>
          <a:p>
            <a:endParaRPr lang="en-US" dirty="0"/>
          </a:p>
          <a:p>
            <a:r>
              <a:rPr lang="en-US" dirty="0"/>
              <a:t>Municipal Wi-Fi uses radio waves.</a:t>
            </a:r>
            <a:r>
              <a:rPr lang="en-US" baseline="0" dirty="0"/>
              <a:t> Wi-Fi hotspots can be free or fee-based and provide connectivity in public places.</a:t>
            </a:r>
          </a:p>
          <a:p>
            <a:endParaRPr lang="en-US" baseline="0" dirty="0"/>
          </a:p>
          <a:p>
            <a:r>
              <a:rPr lang="en-US" dirty="0"/>
              <a:t>Smartphones, tablets, video game consoles, and newer iPods are able to connect to the Internet via cellular towers or Wi-Fi. Satellite phones connect to satellites instead of cellular towers,</a:t>
            </a:r>
            <a:r>
              <a:rPr lang="en-US" baseline="0" dirty="0"/>
              <a:t> </a:t>
            </a:r>
            <a:r>
              <a:rPr lang="en-US" dirty="0"/>
              <a:t>and services are very expensive. </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10</a:t>
            </a:fld>
            <a:endParaRPr lang="en-US" dirty="0"/>
          </a:p>
        </p:txBody>
      </p:sp>
    </p:spTree>
    <p:extLst>
      <p:ext uri="{BB962C8B-B14F-4D97-AF65-F5344CB8AC3E}">
        <p14:creationId xmlns:p14="http://schemas.microsoft.com/office/powerpoint/2010/main" xmlns="" val="4080194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i="0" dirty="0"/>
              <a:t>Objective 3 compares popular </a:t>
            </a:r>
            <a:r>
              <a:rPr lang="en-US" i="0" baseline="0" dirty="0"/>
              <a:t>web browsers and shows how to customize them for your own use.</a:t>
            </a:r>
            <a:endParaRPr lang="en-US" dirty="0">
              <a:latin typeface="Arial" charset="0"/>
            </a:endParaRP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11</a:t>
            </a:fld>
            <a:endParaRPr lang="en-US" dirty="0"/>
          </a:p>
        </p:txBody>
      </p:sp>
    </p:spTree>
    <p:extLst>
      <p:ext uri="{BB962C8B-B14F-4D97-AF65-F5344CB8AC3E}">
        <p14:creationId xmlns:p14="http://schemas.microsoft.com/office/powerpoint/2010/main" xmlns="" val="330866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Internet Explorer was released in 1995</a:t>
            </a:r>
            <a:r>
              <a:rPr lang="en-US" baseline="0" dirty="0"/>
              <a:t> </a:t>
            </a:r>
            <a:r>
              <a:rPr lang="en-US" dirty="0"/>
              <a:t>and is included with the Windows operating system. Microsoft Edge</a:t>
            </a:r>
            <a:r>
              <a:rPr lang="en-US" baseline="0" dirty="0"/>
              <a:t> was included with Windows 10. </a:t>
            </a:r>
            <a:r>
              <a:rPr lang="en-US" dirty="0"/>
              <a:t> Mozilla Firefox was released in 2004. Its</a:t>
            </a:r>
            <a:r>
              <a:rPr lang="en-US" baseline="0" dirty="0"/>
              <a:t> appearance is similar </a:t>
            </a:r>
            <a:r>
              <a:rPr lang="en-US" dirty="0"/>
              <a:t>IE, it is free, and it is easy to install. Google Chrome was released in 2008</a:t>
            </a:r>
            <a:r>
              <a:rPr lang="en-US" baseline="0" dirty="0"/>
              <a:t> and loads webpages more quickly than any other browser</a:t>
            </a:r>
            <a:r>
              <a:rPr lang="en-US" dirty="0"/>
              <a:t>. Apple Safari is a browser for Mac users.</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12</a:t>
            </a:fld>
            <a:endParaRPr lang="en-US" dirty="0"/>
          </a:p>
        </p:txBody>
      </p:sp>
    </p:spTree>
    <p:extLst>
      <p:ext uri="{BB962C8B-B14F-4D97-AF65-F5344CB8AC3E}">
        <p14:creationId xmlns:p14="http://schemas.microsoft.com/office/powerpoint/2010/main" xmlns="" val="86460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Shown here are the Microsoft Edge, Firefox, and Safari browser windows.</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13</a:t>
            </a:fld>
            <a:endParaRPr lang="en-US" dirty="0"/>
          </a:p>
        </p:txBody>
      </p:sp>
    </p:spTree>
    <p:extLst>
      <p:ext uri="{BB962C8B-B14F-4D97-AF65-F5344CB8AC3E}">
        <p14:creationId xmlns:p14="http://schemas.microsoft.com/office/powerpoint/2010/main" xmlns="" val="412748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Mobile browsers,</a:t>
            </a:r>
            <a:r>
              <a:rPr lang="en-US" baseline="0" dirty="0"/>
              <a:t> </a:t>
            </a:r>
            <a:r>
              <a:rPr lang="en-US" dirty="0"/>
              <a:t>also referred to as microbrowsers, include Chrome, Firefox, Safari, and Opera. Proprietary microbrowsers</a:t>
            </a:r>
            <a:r>
              <a:rPr lang="en-US" baseline="0" dirty="0"/>
              <a:t> include </a:t>
            </a:r>
            <a:r>
              <a:rPr lang="en-US" dirty="0"/>
              <a:t>Kindle and Android. This slide shows the Safari mobile browser window.</a:t>
            </a:r>
          </a:p>
          <a:p>
            <a:pPr defTabSz="931774">
              <a:defRPr/>
            </a:pP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14</a:t>
            </a:fld>
            <a:endParaRPr lang="en-US" dirty="0"/>
          </a:p>
        </p:txBody>
      </p:sp>
    </p:spTree>
    <p:extLst>
      <p:ext uri="{BB962C8B-B14F-4D97-AF65-F5344CB8AC3E}">
        <p14:creationId xmlns:p14="http://schemas.microsoft.com/office/powerpoint/2010/main" xmlns="" val="672491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HTML</a:t>
            </a:r>
            <a:r>
              <a:rPr lang="en-US" baseline="0" dirty="0"/>
              <a:t> (</a:t>
            </a:r>
            <a:r>
              <a:rPr lang="en-US" dirty="0"/>
              <a:t>Hypertext Markup Language) is the authoring language that defines the structure of webpages. Web browsers are programs that display webpages according</a:t>
            </a:r>
            <a:r>
              <a:rPr lang="en-US" baseline="0" dirty="0"/>
              <a:t> to the structure defined by the HTML</a:t>
            </a:r>
            <a:r>
              <a:rPr lang="en-US" dirty="0"/>
              <a:t>. The first web browser was Mosaic, released in 1993. Mosaic eventually became Netscape. Popular</a:t>
            </a:r>
            <a:r>
              <a:rPr lang="en-US" baseline="0" dirty="0"/>
              <a:t> browsers in use today include </a:t>
            </a:r>
            <a:r>
              <a:rPr lang="en-US" dirty="0"/>
              <a:t>Mozilla Firefox, Internet Explorer, Apple Safari, Google Chrome, and Opera. </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15</a:t>
            </a:fld>
            <a:endParaRPr lang="en-US" dirty="0"/>
          </a:p>
        </p:txBody>
      </p:sp>
    </p:spTree>
    <p:extLst>
      <p:ext uri="{BB962C8B-B14F-4D97-AF65-F5344CB8AC3E}">
        <p14:creationId xmlns:p14="http://schemas.microsoft.com/office/powerpoint/2010/main" xmlns="" val="77557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An add-on is created for a specific browser to add features to it. A plug-in is a third-party program, such as Adobe Reader. Plug-ins help you display multimedia-rich, interactive, dynamic content, such as Adobe</a:t>
            </a:r>
            <a:r>
              <a:rPr lang="en-US" baseline="0" dirty="0"/>
              <a:t> Flash Player</a:t>
            </a:r>
            <a:r>
              <a:rPr lang="en-US" dirty="0"/>
              <a:t>. Installing plug-ins is easy and free. Adding a toolbar to your browser gives you quick access to the features of the application that installed it. Be wary, because </a:t>
            </a:r>
            <a:r>
              <a:rPr lang="en-US" baseline="0" dirty="0"/>
              <a:t>some toolbars can be a source of malware.</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16</a:t>
            </a:fld>
            <a:endParaRPr lang="en-US" dirty="0"/>
          </a:p>
        </p:txBody>
      </p:sp>
    </p:spTree>
    <p:extLst>
      <p:ext uri="{BB962C8B-B14F-4D97-AF65-F5344CB8AC3E}">
        <p14:creationId xmlns:p14="http://schemas.microsoft.com/office/powerpoint/2010/main" xmlns="" val="716569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Objective 4 discusses how to successfully navigate the web. It examines the parts of a web address and how to conduct smart searches.</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17</a:t>
            </a:fld>
            <a:endParaRPr lang="en-US" dirty="0"/>
          </a:p>
        </p:txBody>
      </p:sp>
    </p:spTree>
    <p:extLst>
      <p:ext uri="{BB962C8B-B14F-4D97-AF65-F5344CB8AC3E}">
        <p14:creationId xmlns:p14="http://schemas.microsoft.com/office/powerpoint/2010/main" xmlns="" val="420668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There are two ways to navigate to a website: either by typing in the URL (uniform resource locator) webpage address or by following hyperlinks.</a:t>
            </a:r>
          </a:p>
          <a:p>
            <a:endParaRPr lang="en-US" dirty="0"/>
          </a:p>
          <a:p>
            <a:pPr defTabSz="931774">
              <a:defRPr/>
            </a:pPr>
            <a:r>
              <a:rPr lang="en-US" dirty="0"/>
              <a:t>The http is the protocol that tells your computer what type of page you’re looking at. The www is the domain portion of the name and Google is the domain name. The .com is the top-level domain (TLD) and represents the type of website you are visiting. </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18</a:t>
            </a:fld>
            <a:endParaRPr lang="en-US" dirty="0"/>
          </a:p>
        </p:txBody>
      </p:sp>
    </p:spTree>
    <p:extLst>
      <p:ext uri="{BB962C8B-B14F-4D97-AF65-F5344CB8AC3E}">
        <p14:creationId xmlns:p14="http://schemas.microsoft.com/office/powerpoint/2010/main" xmlns="" val="2162535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ICANN (Internet Corporation for Assigned Names and Numbers) coordinates the Internet naming system</a:t>
            </a:r>
            <a:r>
              <a:rPr lang="en-US" baseline="0" dirty="0"/>
              <a:t> by</a:t>
            </a:r>
            <a:r>
              <a:rPr lang="en-US" dirty="0"/>
              <a:t> making sure every name assigned is unique. Internet Protocol (IP) is a unique numbered address associated with a website, such as 165.123.193.432. </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19</a:t>
            </a:fld>
            <a:endParaRPr lang="en-US" dirty="0"/>
          </a:p>
        </p:txBody>
      </p:sp>
    </p:spTree>
    <p:extLst>
      <p:ext uri="{BB962C8B-B14F-4D97-AF65-F5344CB8AC3E}">
        <p14:creationId xmlns:p14="http://schemas.microsoft.com/office/powerpoint/2010/main" xmlns="" val="209099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a:t>In 1957,</a:t>
            </a:r>
            <a:r>
              <a:rPr lang="en-US" baseline="0" dirty="0"/>
              <a:t> </a:t>
            </a:r>
            <a:r>
              <a:rPr lang="en-US" dirty="0"/>
              <a:t>the Soviet Union launched the first space satellite, Sputnik. The U.S. Department of Defense responded with the ARPA project. This project</a:t>
            </a:r>
            <a:r>
              <a:rPr lang="en-US" baseline="0" dirty="0"/>
              <a:t> was to develop a system through which information could travel. The original system was </a:t>
            </a:r>
            <a:r>
              <a:rPr lang="en-US" dirty="0"/>
              <a:t>called ARPANET (Advanced Research Projects Agency Network). The idea behind the ARPA project was to have multiple pathways so that losing one part of the system would not cripple the entire project. This project became the Internet.</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a:t>
            </a:fld>
            <a:endParaRPr lang="en-US" dirty="0"/>
          </a:p>
        </p:txBody>
      </p:sp>
    </p:spTree>
    <p:extLst>
      <p:ext uri="{BB962C8B-B14F-4D97-AF65-F5344CB8AC3E}">
        <p14:creationId xmlns:p14="http://schemas.microsoft.com/office/powerpoint/2010/main" xmlns="" val="1228008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The Domain Name System (DNS) is the service that allows you to use a friendly name instead of the actual IP address to access a website.</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20</a:t>
            </a:fld>
            <a:endParaRPr lang="en-US" dirty="0"/>
          </a:p>
        </p:txBody>
      </p:sp>
    </p:spTree>
    <p:extLst>
      <p:ext uri="{BB962C8B-B14F-4D97-AF65-F5344CB8AC3E}">
        <p14:creationId xmlns:p14="http://schemas.microsoft.com/office/powerpoint/2010/main" xmlns="" val="170353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a:defRPr/>
            </a:pPr>
            <a:r>
              <a:rPr lang="en-US" dirty="0"/>
              <a:t>Search engines are huge databases. They send out software called spiders, or bots, to crawl the web and gather information, which is then indexed. Because the Web is constantly changing, this method helps search engines stay up-to-date.</a:t>
            </a:r>
          </a:p>
          <a:p>
            <a:endParaRPr lang="en-US" dirty="0"/>
          </a:p>
          <a:p>
            <a:r>
              <a:rPr lang="en-US" dirty="0"/>
              <a:t>Advanced search tools help you refine your keyword searches by filtering to include or exclude certain types of results. </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21</a:t>
            </a:fld>
            <a:endParaRPr lang="en-US" dirty="0"/>
          </a:p>
        </p:txBody>
      </p:sp>
    </p:spTree>
    <p:extLst>
      <p:ext uri="{BB962C8B-B14F-4D97-AF65-F5344CB8AC3E}">
        <p14:creationId xmlns:p14="http://schemas.microsoft.com/office/powerpoint/2010/main" xmlns="" val="82261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Boolean operators define a relationship between words or groups of words and are used to create a search filter.</a:t>
            </a:r>
            <a:r>
              <a:rPr lang="en-US" baseline="0" dirty="0"/>
              <a:t> There are three Boolean operators: AND, OR, and NOT.</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22</a:t>
            </a:fld>
            <a:endParaRPr lang="en-US" dirty="0"/>
          </a:p>
        </p:txBody>
      </p:sp>
    </p:spTree>
    <p:extLst>
      <p:ext uri="{BB962C8B-B14F-4D97-AF65-F5344CB8AC3E}">
        <p14:creationId xmlns:p14="http://schemas.microsoft.com/office/powerpoint/2010/main" xmlns="" val="3961375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Objective 5 discusses how to evaluate the credibility of information found on the web.</a:t>
            </a:r>
            <a:endParaRPr lang="en-US" dirty="0">
              <a:latin typeface="Arial" charset="0"/>
            </a:endParaRP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23</a:t>
            </a:fld>
            <a:endParaRPr lang="en-US" dirty="0"/>
          </a:p>
        </p:txBody>
      </p:sp>
    </p:spTree>
    <p:extLst>
      <p:ext uri="{BB962C8B-B14F-4D97-AF65-F5344CB8AC3E}">
        <p14:creationId xmlns:p14="http://schemas.microsoft.com/office/powerpoint/2010/main" xmlns="" val="1601650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The Internet is full of user-generated content;</a:t>
            </a:r>
            <a:r>
              <a:rPr lang="en-US" baseline="0" dirty="0"/>
              <a:t> this is </a:t>
            </a:r>
            <a:r>
              <a:rPr lang="en-US" dirty="0"/>
              <a:t>content written by everyday users. Blogs, websites, wikis, and social media sites are</a:t>
            </a:r>
            <a:r>
              <a:rPr lang="en-US" baseline="0" dirty="0"/>
              <a:t> all examples of user-generated content</a:t>
            </a:r>
            <a:r>
              <a:rPr lang="en-US" dirty="0"/>
              <a:t>. It is important to know what is credible and how to evaluate the information you find.</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24</a:t>
            </a:fld>
            <a:endParaRPr lang="en-US" dirty="0"/>
          </a:p>
        </p:txBody>
      </p:sp>
    </p:spTree>
    <p:extLst>
      <p:ext uri="{BB962C8B-B14F-4D97-AF65-F5344CB8AC3E}">
        <p14:creationId xmlns:p14="http://schemas.microsoft.com/office/powerpoint/2010/main" xmlns="" val="15776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When finding information on the web, it is important to not believe everything you read. There are many things to consider. Start by checking the URL</a:t>
            </a:r>
            <a:r>
              <a:rPr lang="en-US" baseline="0" dirty="0"/>
              <a:t> and also read the home page and the About Us page to determine whether there are conflicts of interest or an obvious bias. Stick with well-known sources for important information, such as WebMD and the American Cancer Society websites for health-related information and Google Scholar for scholarly research.</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25</a:t>
            </a:fld>
            <a:endParaRPr lang="en-US" dirty="0"/>
          </a:p>
        </p:txBody>
      </p:sp>
    </p:spTree>
    <p:extLst>
      <p:ext uri="{BB962C8B-B14F-4D97-AF65-F5344CB8AC3E}">
        <p14:creationId xmlns:p14="http://schemas.microsoft.com/office/powerpoint/2010/main" xmlns="" val="4191169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When assessing whether a website is credible, you might consider how up-to-date it is, how sophisticated its design is, and whether it has good grammar and spelling.</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26</a:t>
            </a:fld>
            <a:endParaRPr lang="en-US" dirty="0"/>
          </a:p>
        </p:txBody>
      </p:sp>
    </p:spTree>
    <p:extLst>
      <p:ext uri="{BB962C8B-B14F-4D97-AF65-F5344CB8AC3E}">
        <p14:creationId xmlns:p14="http://schemas.microsoft.com/office/powerpoint/2010/main" xmlns="" val="285513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Look at the design of the site, including its sophistication, grammar, and spelling. What impression do you get from the site? Don’t be fooled: A well-designed and well-executed site can still have bad information, and a poorly designed site might have really good information.</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27</a:t>
            </a:fld>
            <a:endParaRPr lang="en-US" dirty="0"/>
          </a:p>
        </p:txBody>
      </p:sp>
    </p:spTree>
    <p:extLst>
      <p:ext uri="{BB962C8B-B14F-4D97-AF65-F5344CB8AC3E}">
        <p14:creationId xmlns:p14="http://schemas.microsoft.com/office/powerpoint/2010/main" xmlns="" val="75972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a:t>The original project was called ARPANET and had four sites located at the University of California at Los Angeles, Stanford Research Institute, University of Utah, and University of California at Santa Barbara. In 1979, the National Science Foundation (NSF) created CSNET to connect the computer science departments at universities using the ARPANET technology. </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a:t>
            </a:fld>
            <a:endParaRPr lang="en-US" dirty="0"/>
          </a:p>
        </p:txBody>
      </p:sp>
    </p:spTree>
    <p:extLst>
      <p:ext uri="{BB962C8B-B14F-4D97-AF65-F5344CB8AC3E}">
        <p14:creationId xmlns:p14="http://schemas.microsoft.com/office/powerpoint/2010/main" xmlns="" val="282915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In the mid-1980s, the National Science Foundation (NSF) created NSFNET</a:t>
            </a:r>
            <a:r>
              <a:rPr lang="en-US" baseline="0" dirty="0"/>
              <a:t> and gave </a:t>
            </a:r>
            <a:r>
              <a:rPr lang="en-US" dirty="0"/>
              <a:t>other academic disciplines access. By the late 1980s, NSFNET was the primary Internet backbone:</a:t>
            </a:r>
            <a:r>
              <a:rPr lang="en-US" baseline="0" dirty="0"/>
              <a:t> </a:t>
            </a:r>
            <a:r>
              <a:rPr lang="en-US" dirty="0"/>
              <a:t>the high-speed connection points between networks. In 1995, the NSF backbone was decommissioned and privatized. The first five Network Access Points were established in Chicago, New Jersey, San Francisco, San Jose, and Washington, D.C. Today, the backbone is composed of several Internet Exchange Points around the world.</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4</a:t>
            </a:fld>
            <a:endParaRPr lang="en-US" dirty="0"/>
          </a:p>
        </p:txBody>
      </p:sp>
    </p:spTree>
    <p:extLst>
      <p:ext uri="{BB962C8B-B14F-4D97-AF65-F5344CB8AC3E}">
        <p14:creationId xmlns:p14="http://schemas.microsoft.com/office/powerpoint/2010/main" xmlns="" val="396126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While many people use the terms “Internet” and “World Wide Web” interchangeably, they are two different things. The Internet</a:t>
            </a:r>
            <a:r>
              <a:rPr lang="en-US" baseline="0" dirty="0"/>
              <a:t> is the physical entity—a </a:t>
            </a:r>
            <a:r>
              <a:rPr lang="en-US" dirty="0"/>
              <a:t>network of computer networks. The World Wide Web is just one way that information moves on the Internet. Navigation on the World Wide Web is</a:t>
            </a:r>
            <a:r>
              <a:rPr lang="en-US" baseline="0" dirty="0"/>
              <a:t> done through hypertext. Hypertext is text that contains hyperlinks that, when clicked, send you to another object on the web.</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5</a:t>
            </a:fld>
            <a:endParaRPr lang="en-US" dirty="0"/>
          </a:p>
        </p:txBody>
      </p:sp>
    </p:spTree>
    <p:extLst>
      <p:ext uri="{BB962C8B-B14F-4D97-AF65-F5344CB8AC3E}">
        <p14:creationId xmlns:p14="http://schemas.microsoft.com/office/powerpoint/2010/main" xmlns="" val="323470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a:t>The original uses of the Internet, education and research, have been overtaken by commercial and social uses. Even as bandwidth and infrastructure have increased, educational and research institutions have been unable to access the speeds and resources needed. As a result, Internet2 was created. It is a second Internet for education, research, and collaboration. Membership is limited to colleges, universities, other educational institutions, museums, art galleries, libraries, hospitals, and organizations that work with them.</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6</a:t>
            </a:fld>
            <a:endParaRPr lang="en-US" dirty="0"/>
          </a:p>
        </p:txBody>
      </p:sp>
    </p:spTree>
    <p:extLst>
      <p:ext uri="{BB962C8B-B14F-4D97-AF65-F5344CB8AC3E}">
        <p14:creationId xmlns:p14="http://schemas.microsoft.com/office/powerpoint/2010/main" xmlns="" val="177282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Objective 2 compares</a:t>
            </a:r>
            <a:r>
              <a:rPr lang="en-US" baseline="0" dirty="0"/>
              <a:t> </a:t>
            </a:r>
            <a:r>
              <a:rPr lang="en-US" dirty="0"/>
              <a:t>the types of Internet connections.</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7</a:t>
            </a:fld>
            <a:endParaRPr lang="en-US" dirty="0"/>
          </a:p>
        </p:txBody>
      </p:sp>
    </p:spTree>
    <p:extLst>
      <p:ext uri="{BB962C8B-B14F-4D97-AF65-F5344CB8AC3E}">
        <p14:creationId xmlns:p14="http://schemas.microsoft.com/office/powerpoint/2010/main" xmlns="" val="4262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Internet service providers are companies that offer Internet access.</a:t>
            </a:r>
          </a:p>
          <a:p>
            <a:endParaRPr lang="en-US" dirty="0"/>
          </a:p>
          <a:p>
            <a:r>
              <a:rPr lang="en-US" dirty="0"/>
              <a:t>Bandwidth is the data transfer rate of a network and is measured in</a:t>
            </a:r>
            <a:r>
              <a:rPr lang="en-US" baseline="0" dirty="0"/>
              <a:t> kilobits per second, megabits per second, or gigabits per second. Advertised rates are the maximum download speeds, but the actual rate can fluctuate and may often be much lower. Most types of Internet access deliver slower upload speeds.</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8</a:t>
            </a:fld>
            <a:endParaRPr lang="en-US" dirty="0"/>
          </a:p>
        </p:txBody>
      </p:sp>
    </p:spTree>
    <p:extLst>
      <p:ext uri="{BB962C8B-B14F-4D97-AF65-F5344CB8AC3E}">
        <p14:creationId xmlns:p14="http://schemas.microsoft.com/office/powerpoint/2010/main" xmlns="" val="158086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Dial-up connections use regular phone lines, are slow, and cost $10 to $30 per month. </a:t>
            </a:r>
          </a:p>
          <a:p>
            <a:endParaRPr lang="en-US" dirty="0"/>
          </a:p>
          <a:p>
            <a:r>
              <a:rPr lang="en-US" dirty="0"/>
              <a:t>Broadband connections</a:t>
            </a:r>
            <a:r>
              <a:rPr lang="en-US" baseline="0" dirty="0"/>
              <a:t> include</a:t>
            </a:r>
            <a:r>
              <a:rPr lang="en-US" dirty="0"/>
              <a:t> cable, DSL, and fiber-to-the-home (FTTH). Cable is offered through your cable TV provider and has speeds from 1 to 150 Mbps. Digital subscriber line (DSL) uses telephone lines to carry digital signals at an average speed of 384 Kbps to 20 Mbps. Fiber-to-the-home (FTTH) is the fastest broadband option, with top speeds of 500 Mbps.</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9</a:t>
            </a:fld>
            <a:endParaRPr lang="en-US" dirty="0"/>
          </a:p>
        </p:txBody>
      </p:sp>
    </p:spTree>
    <p:extLst>
      <p:ext uri="{BB962C8B-B14F-4D97-AF65-F5344CB8AC3E}">
        <p14:creationId xmlns:p14="http://schemas.microsoft.com/office/powerpoint/2010/main" xmlns="" val="303749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125292" y="6172201"/>
            <a:ext cx="11460480" cy="235463"/>
          </a:xfrm>
        </p:spPr>
        <p:txBody>
          <a:bodyPr/>
          <a:lstStyle/>
          <a:p>
            <a:endParaRPr lang="en-US" dirty="0"/>
          </a:p>
        </p:txBody>
      </p:sp>
      <p:sp>
        <p:nvSpPr>
          <p:cNvPr id="8" name="TextBox 7"/>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48064029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p>
        </p:txBody>
      </p:sp>
      <p:pic>
        <p:nvPicPr>
          <p:cNvPr id="9" name="Picture 8" descr="Pearson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213" y="6376790"/>
            <a:ext cx="1224000" cy="279915"/>
          </a:xfrm>
          <a:prstGeom prst="rect">
            <a:avLst/>
          </a:prstGeom>
        </p:spPr>
      </p:pic>
      <p:sp>
        <p:nvSpPr>
          <p:cNvPr id="7" name="TextBox 6"/>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3904075470"/>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0352" y="0"/>
            <a:ext cx="11658600" cy="1097280"/>
          </a:xfrm>
        </p:spPr>
        <p:txBody>
          <a:bodyPr/>
          <a:lstStyle/>
          <a:p>
            <a:r>
              <a:rPr lang="en-US"/>
              <a:t>Click to edit Master title style</a:t>
            </a:r>
          </a:p>
        </p:txBody>
      </p:sp>
      <p:sp>
        <p:nvSpPr>
          <p:cNvPr id="3" name="Content Placeholder 2"/>
          <p:cNvSpPr>
            <a:spLocks noGrp="1"/>
          </p:cNvSpPr>
          <p:nvPr>
            <p:ph sz="half" idx="1" hasCustomPrompt="1"/>
          </p:nvPr>
        </p:nvSpPr>
        <p:spPr>
          <a:xfrm>
            <a:off x="530352" y="1280160"/>
            <a:ext cx="5384800" cy="4525963"/>
          </a:xfrm>
        </p:spPr>
        <p:txBody>
          <a:bodyPr/>
          <a:lstStyle>
            <a:lvl1pPr marL="228600" indent="-228600">
              <a:spcBef>
                <a:spcPts val="0"/>
              </a:spcBef>
              <a:defRPr sz="3200"/>
            </a:lvl1pPr>
            <a:lvl2pPr marL="685800" indent="-228600">
              <a:spcBef>
                <a:spcPts val="0"/>
              </a:spcBef>
              <a:buFont typeface="Wingdings" panose="05000000000000000000" pitchFamily="2" charset="2"/>
              <a:buChar char="ü"/>
              <a:defRPr sz="2800"/>
            </a:lvl2pPr>
            <a:lvl3pPr>
              <a:spcBef>
                <a:spcPts val="0"/>
              </a:spcBef>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280160"/>
            <a:ext cx="5991352" cy="4525963"/>
          </a:xfrm>
        </p:spPr>
        <p:txBody>
          <a:bodyPr/>
          <a:lstStyle>
            <a:lvl1pPr marL="228600" indent="-228600">
              <a:spcBef>
                <a:spcPts val="0"/>
              </a:spcBef>
              <a:defRPr sz="3200"/>
            </a:lvl1pPr>
            <a:lvl2pPr marL="685800" indent="-228600">
              <a:spcBef>
                <a:spcPts val="0"/>
              </a:spcBef>
              <a:buFont typeface="Wingdings" panose="05000000000000000000" pitchFamily="2" charset="2"/>
              <a:buChar char="ü"/>
              <a:defRPr sz="2800"/>
            </a:lvl2pPr>
            <a:lvl3pPr>
              <a:spcBef>
                <a:spcPts val="0"/>
              </a:spcBef>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4061087919"/>
      </p:ext>
    </p:extLst>
  </p:cSld>
  <p:clrMapOvr>
    <a:masterClrMapping/>
  </p:clrMapOvr>
  <p:extLst mod="1">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 Overview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1200" y="271272"/>
            <a:ext cx="406400" cy="792162"/>
          </a:xfrm>
        </p:spPr>
        <p:txBody>
          <a:bodyPr/>
          <a:lstStyle>
            <a:lvl1pPr>
              <a:defRPr/>
            </a:lvl1pPr>
          </a:lstStyle>
          <a:p>
            <a:r>
              <a:rPr lang="en-US" dirty="0"/>
              <a:t>?</a:t>
            </a:r>
          </a:p>
        </p:txBody>
      </p:sp>
      <p:sp>
        <p:nvSpPr>
          <p:cNvPr id="7" name="Text Placeholder 6"/>
          <p:cNvSpPr>
            <a:spLocks noGrp="1"/>
          </p:cNvSpPr>
          <p:nvPr>
            <p:ph type="body" sz="quarter" idx="13" hasCustomPrompt="1"/>
          </p:nvPr>
        </p:nvSpPr>
        <p:spPr>
          <a:xfrm>
            <a:off x="609600" y="1219200"/>
            <a:ext cx="10972800" cy="609600"/>
          </a:xfrm>
        </p:spPr>
        <p:txBody>
          <a:bodyPr>
            <a:normAutofit/>
          </a:bodyPr>
          <a:lstStyle>
            <a:lvl1pPr>
              <a:buFontTx/>
              <a:buNone/>
              <a:defRPr sz="2800" i="1">
                <a:latin typeface="Georgia" pitchFamily="18" charset="0"/>
              </a:defRPr>
            </a:lvl1pPr>
          </a:lstStyle>
          <a:p>
            <a:pPr lvl="0"/>
            <a:r>
              <a:rPr lang="en-US" dirty="0"/>
              <a:t>Click to type objective text</a:t>
            </a:r>
          </a:p>
        </p:txBody>
      </p:sp>
      <p:sp>
        <p:nvSpPr>
          <p:cNvPr id="10" name="Text Placeholder 9"/>
          <p:cNvSpPr>
            <a:spLocks noGrp="1"/>
          </p:cNvSpPr>
          <p:nvPr>
            <p:ph type="body" sz="quarter" idx="14" hasCustomPrompt="1"/>
          </p:nvPr>
        </p:nvSpPr>
        <p:spPr>
          <a:xfrm>
            <a:off x="609600" y="2057400"/>
            <a:ext cx="10972800" cy="1676400"/>
          </a:xfrm>
        </p:spPr>
        <p:txBody>
          <a:bodyPr>
            <a:normAutofit/>
          </a:bodyPr>
          <a:lstStyle>
            <a:lvl1pPr marL="514350" indent="-514350">
              <a:buFont typeface="+mj-lt"/>
              <a:buAutoNum type="arabicPeriod"/>
              <a:defRPr sz="2800"/>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en-US" dirty="0"/>
              <a:t>Click to edit major points</a:t>
            </a:r>
          </a:p>
        </p:txBody>
      </p:sp>
      <p:cxnSp>
        <p:nvCxnSpPr>
          <p:cNvPr id="16" name="Straight Connector 15"/>
          <p:cNvCxnSpPr/>
          <p:nvPr userDrawn="1"/>
        </p:nvCxnSpPr>
        <p:spPr>
          <a:xfrm>
            <a:off x="2590800" y="1066800"/>
            <a:ext cx="7010400" cy="0"/>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userDrawn="1"/>
        </p:nvSpPr>
        <p:spPr>
          <a:xfrm>
            <a:off x="3048001" y="348856"/>
            <a:ext cx="2098651" cy="646331"/>
          </a:xfrm>
          <a:prstGeom prst="rect">
            <a:avLst/>
          </a:prstGeom>
          <a:noFill/>
        </p:spPr>
        <p:txBody>
          <a:bodyPr wrap="none" rtlCol="0">
            <a:spAutoFit/>
          </a:bodyPr>
          <a:lstStyle/>
          <a:p>
            <a:r>
              <a:rPr lang="en-US" sz="3600" dirty="0">
                <a:latin typeface="Georgia" pitchFamily="18" charset="0"/>
              </a:rPr>
              <a:t>Objective</a:t>
            </a:r>
            <a:endParaRPr lang="en-US" sz="1800" dirty="0">
              <a:latin typeface="Georgia" pitchFamily="18" charset="0"/>
            </a:endParaRPr>
          </a:p>
        </p:txBody>
      </p:sp>
      <p:sp>
        <p:nvSpPr>
          <p:cNvPr id="19" name="TextBox 18"/>
          <p:cNvSpPr txBox="1"/>
          <p:nvPr userDrawn="1"/>
        </p:nvSpPr>
        <p:spPr>
          <a:xfrm>
            <a:off x="6096001" y="345490"/>
            <a:ext cx="3133764" cy="646331"/>
          </a:xfrm>
          <a:prstGeom prst="rect">
            <a:avLst/>
          </a:prstGeom>
          <a:noFill/>
        </p:spPr>
        <p:txBody>
          <a:bodyPr wrap="square" rtlCol="0">
            <a:spAutoFit/>
          </a:bodyPr>
          <a:lstStyle/>
          <a:p>
            <a:r>
              <a:rPr lang="en-US" sz="3600" dirty="0">
                <a:latin typeface="Georgia" pitchFamily="18" charset="0"/>
              </a:rPr>
              <a:t>: Overview</a:t>
            </a:r>
          </a:p>
        </p:txBody>
      </p:sp>
      <p:sp>
        <p:nvSpPr>
          <p:cNvPr id="27" name="Text Placeholder 26"/>
          <p:cNvSpPr>
            <a:spLocks noGrp="1"/>
          </p:cNvSpPr>
          <p:nvPr>
            <p:ph type="body" sz="quarter" idx="15" hasCustomPrompt="1"/>
          </p:nvPr>
        </p:nvSpPr>
        <p:spPr>
          <a:xfrm>
            <a:off x="711200" y="4495800"/>
            <a:ext cx="5486400" cy="1752600"/>
          </a:xfrm>
        </p:spPr>
        <p:txBody>
          <a:bodyPr>
            <a:normAutofit/>
          </a:bodyPr>
          <a:lstStyle>
            <a:lvl1pPr>
              <a:defRPr sz="2400" baseline="0"/>
            </a:lvl1pPr>
          </a:lstStyle>
          <a:p>
            <a:pPr lvl="0"/>
            <a:r>
              <a:rPr lang="en-US" dirty="0"/>
              <a:t>Click to add key terms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 DO NOT CHANGE ANYTHING!">
    <p:spTree>
      <p:nvGrpSpPr>
        <p:cNvPr id="1" name=""/>
        <p:cNvGrpSpPr/>
        <p:nvPr/>
      </p:nvGrpSpPr>
      <p:grpSpPr>
        <a:xfrm>
          <a:off x="0" y="0"/>
          <a:ext cx="0" cy="0"/>
          <a:chOff x="0" y="0"/>
          <a:chExt cx="0" cy="0"/>
        </a:xfrm>
      </p:grpSpPr>
      <p:pic>
        <p:nvPicPr>
          <p:cNvPr id="6" name="Picture 4" descr="cid:3287383400_2177562"/>
          <p:cNvPicPr>
            <a:picLocks noChangeAspect="1" noChangeArrowheads="1"/>
          </p:cNvPicPr>
          <p:nvPr userDrawn="1"/>
        </p:nvPicPr>
        <p:blipFill>
          <a:blip r:embed="rId2" r:link="rId3" cstate="screen"/>
          <a:srcRect/>
          <a:stretch>
            <a:fillRect/>
          </a:stretch>
        </p:blipFill>
        <p:spPr bwMode="auto">
          <a:xfrm>
            <a:off x="609601" y="838201"/>
            <a:ext cx="11231033" cy="2747963"/>
          </a:xfrm>
          <a:prstGeom prst="rect">
            <a:avLst/>
          </a:prstGeom>
          <a:solidFill>
            <a:schemeClr val="hlink"/>
          </a:solidFill>
          <a:ln w="9525">
            <a:solidFill>
              <a:schemeClr val="bg1"/>
            </a:solidFill>
            <a:miter lim="800000"/>
            <a:headEnd/>
            <a:tailEnd/>
          </a:ln>
        </p:spPr>
      </p:pic>
      <p:sp>
        <p:nvSpPr>
          <p:cNvPr id="7" name="Rectangle 5"/>
          <p:cNvSpPr>
            <a:spLocks noChangeArrowheads="1"/>
          </p:cNvSpPr>
          <p:nvPr userDrawn="1"/>
        </p:nvSpPr>
        <p:spPr bwMode="auto">
          <a:xfrm>
            <a:off x="1036108" y="4013628"/>
            <a:ext cx="10119784" cy="830997"/>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p>
        </p:txBody>
      </p:sp>
      <p:pic>
        <p:nvPicPr>
          <p:cNvPr id="12" name="Picture 11" descr="Pearson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6376790"/>
            <a:ext cx="1224000" cy="279915"/>
          </a:xfrm>
          <a:prstGeom prst="rect">
            <a:avLst/>
          </a:prstGeom>
        </p:spPr>
      </p:pic>
      <p:sp>
        <p:nvSpPr>
          <p:cNvPr id="14" name="TextBox 13"/>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
        <p:nvSpPr>
          <p:cNvPr id="13" name="TextBox 12"/>
          <p:cNvSpPr txBox="1"/>
          <p:nvPr userDrawn="1"/>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249159484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2"/>
          <p:cNvSpPr>
            <a:spLocks noGrp="1"/>
          </p:cNvSpPr>
          <p:nvPr>
            <p:ph type="ftr" sz="quarter" idx="10"/>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414479996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266901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13652549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p>
        </p:txBody>
      </p:sp>
      <p:pic>
        <p:nvPicPr>
          <p:cNvPr id="7" name="Picture 6" descr="Pearson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213" y="6376790"/>
            <a:ext cx="1224000" cy="279915"/>
          </a:xfrm>
          <a:prstGeom prst="rect">
            <a:avLst/>
          </a:prstGeom>
        </p:spPr>
      </p:pic>
      <p:sp>
        <p:nvSpPr>
          <p:cNvPr id="12" name="TextBox 11"/>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415105749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9239708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297766005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US" dirty="0"/>
          </a:p>
        </p:txBody>
      </p:sp>
      <p:sp>
        <p:nvSpPr>
          <p:cNvPr id="9" name="Footer Placeholder 3"/>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16923903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p>
        </p:txBody>
      </p:sp>
      <p:pic>
        <p:nvPicPr>
          <p:cNvPr id="7" name="Picture 6" descr="Pearson Logo"/>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609600" y="6376790"/>
            <a:ext cx="1224000" cy="279915"/>
          </a:xfrm>
          <a:prstGeom prst="rect">
            <a:avLst/>
          </a:prstGeom>
        </p:spPr>
      </p:pic>
      <p:sp>
        <p:nvSpPr>
          <p:cNvPr id="8" name="TextBox 7"/>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39684668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9" r:id="rId11"/>
    <p:sldLayoutId id="2147483661" r:id="rId12"/>
    <p:sldLayoutId id="2147483663" r:id="rId13"/>
  </p:sldLayoutIdLst>
  <p:hf hd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3972"/>
            <a:ext cx="10972800" cy="622828"/>
          </a:xfrm>
        </p:spPr>
        <p:txBody>
          <a:bodyPr>
            <a:normAutofit fontScale="90000"/>
          </a:bodyPr>
          <a:lstStyle/>
          <a:p>
            <a:pPr algn="l"/>
            <a:r>
              <a:rPr lang="en-US" sz="4000" b="1" dirty="0"/>
              <a:t>Introductory </a:t>
            </a:r>
            <a:r>
              <a:rPr lang="en-US" sz="4400" b="1" dirty="0"/>
              <a:t>Visualizing</a:t>
            </a:r>
            <a:r>
              <a:rPr lang="en-US" sz="4000" b="1" dirty="0"/>
              <a:t> Technology</a:t>
            </a:r>
          </a:p>
        </p:txBody>
      </p:sp>
      <p:sp>
        <p:nvSpPr>
          <p:cNvPr id="3" name="Text Placeholder 2"/>
          <p:cNvSpPr>
            <a:spLocks noGrp="1"/>
          </p:cNvSpPr>
          <p:nvPr>
            <p:ph type="body" sz="quarter" idx="13"/>
          </p:nvPr>
        </p:nvSpPr>
        <p:spPr>
          <a:xfrm>
            <a:off x="914400" y="1139622"/>
            <a:ext cx="10972800" cy="478970"/>
          </a:xfrm>
        </p:spPr>
        <p:txBody>
          <a:bodyPr/>
          <a:lstStyle/>
          <a:p>
            <a:r>
              <a:rPr lang="en-US" dirty="0"/>
              <a:t>Sixth Edition</a:t>
            </a:r>
          </a:p>
        </p:txBody>
      </p:sp>
      <p:sp>
        <p:nvSpPr>
          <p:cNvPr id="4" name="Text Placeholder 3"/>
          <p:cNvSpPr>
            <a:spLocks noGrp="1"/>
          </p:cNvSpPr>
          <p:nvPr>
            <p:ph type="body" sz="quarter" idx="14"/>
          </p:nvPr>
        </p:nvSpPr>
        <p:spPr/>
        <p:txBody>
          <a:bodyPr/>
          <a:lstStyle/>
          <a:p>
            <a:r>
              <a:rPr lang="en-US" dirty="0"/>
              <a:t>Chapter 7</a:t>
            </a:r>
          </a:p>
        </p:txBody>
      </p:sp>
      <p:sp>
        <p:nvSpPr>
          <p:cNvPr id="5" name="Text Placeholder 4"/>
          <p:cNvSpPr>
            <a:spLocks noGrp="1"/>
          </p:cNvSpPr>
          <p:nvPr>
            <p:ph type="body" sz="quarter" idx="15"/>
          </p:nvPr>
        </p:nvSpPr>
        <p:spPr/>
        <p:txBody>
          <a:bodyPr/>
          <a:lstStyle/>
          <a:p>
            <a:r>
              <a:rPr lang="en-US" dirty="0"/>
              <a:t>The Internet</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75138" y="2088757"/>
            <a:ext cx="3807724" cy="4037407"/>
          </a:xfrm>
          <a:prstGeom prst="rect">
            <a:avLst/>
          </a:prstGeom>
          <a:ln w="6350">
            <a:solidFill>
              <a:schemeClr val="tx1"/>
            </a:solidFill>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xmlns="" val="279435406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10972800" cy="1097280"/>
          </a:xfrm>
        </p:spPr>
        <p:txBody>
          <a:bodyPr>
            <a:noAutofit/>
          </a:bodyPr>
          <a:lstStyle/>
          <a:p>
            <a:r>
              <a:rPr lang="en-US" sz="3600" dirty="0"/>
              <a:t>Get Connected – How Do You Get Connected (3 of 3)</a:t>
            </a:r>
          </a:p>
        </p:txBody>
      </p:sp>
      <p:sp>
        <p:nvSpPr>
          <p:cNvPr id="12" name="Content Placeholder 11"/>
          <p:cNvSpPr>
            <a:spLocks noGrp="1"/>
          </p:cNvSpPr>
          <p:nvPr>
            <p:ph idx="1"/>
          </p:nvPr>
        </p:nvSpPr>
        <p:spPr>
          <a:xfrm>
            <a:off x="910389" y="1297321"/>
            <a:ext cx="10972800" cy="4525963"/>
          </a:xfrm>
        </p:spPr>
        <p:txBody>
          <a:bodyPr/>
          <a:lstStyle/>
          <a:p>
            <a:r>
              <a:rPr lang="en-US" sz="3200" dirty="0" smtClean="0"/>
              <a:t>Wireless</a:t>
            </a:r>
          </a:p>
          <a:p>
            <a:pPr lvl="1"/>
            <a:r>
              <a:rPr lang="en-US" sz="3200" dirty="0" smtClean="0"/>
              <a:t>Satellite – Remote Areas</a:t>
            </a:r>
          </a:p>
          <a:p>
            <a:pPr lvl="1"/>
            <a:r>
              <a:rPr lang="en-US" sz="3200" dirty="0" smtClean="0"/>
              <a:t>Municipal Wi-Fi</a:t>
            </a:r>
          </a:p>
          <a:p>
            <a:pPr lvl="2"/>
            <a:r>
              <a:rPr lang="en-US" sz="3200" dirty="0" smtClean="0"/>
              <a:t>Radio Waves in cities</a:t>
            </a:r>
          </a:p>
          <a:p>
            <a:pPr lvl="1"/>
            <a:r>
              <a:rPr lang="en-US" sz="3200" dirty="0" smtClean="0"/>
              <a:t>Wi-Fi Hotspots – public place</a:t>
            </a:r>
          </a:p>
          <a:p>
            <a:pPr lvl="2">
              <a:buNone/>
            </a:pPr>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400800" y="1066800"/>
            <a:ext cx="5628233" cy="2466304"/>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086600" y="3810000"/>
            <a:ext cx="3611923" cy="2398964"/>
          </a:xfrm>
          <a:prstGeom prst="rect">
            <a:avLst/>
          </a:prstGeom>
        </p:spPr>
      </p:pic>
    </p:spTree>
    <p:extLst>
      <p:ext uri="{BB962C8B-B14F-4D97-AF65-F5344CB8AC3E}">
        <p14:creationId xmlns:p14="http://schemas.microsoft.com/office/powerpoint/2010/main" xmlns="" val="396398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6432" y="240632"/>
            <a:ext cx="9677400" cy="779252"/>
          </a:xfrm>
        </p:spPr>
        <p:txBody>
          <a:bodyPr>
            <a:normAutofit/>
          </a:bodyPr>
          <a:lstStyle/>
          <a:p>
            <a:r>
              <a:rPr lang="en-US" sz="3600" dirty="0"/>
              <a:t>Compare Popular Web Browsers</a:t>
            </a:r>
          </a:p>
        </p:txBody>
      </p:sp>
      <p:sp>
        <p:nvSpPr>
          <p:cNvPr id="13" name="Text Placeholder 11"/>
          <p:cNvSpPr txBox="1">
            <a:spLocks/>
          </p:cNvSpPr>
          <p:nvPr/>
        </p:nvSpPr>
        <p:spPr>
          <a:xfrm>
            <a:off x="4343400" y="4343400"/>
            <a:ext cx="5029200" cy="2362200"/>
          </a:xfrm>
          <a:prstGeom prst="rect">
            <a:avLst/>
          </a:prstGeom>
        </p:spPr>
        <p:txBody>
          <a:bodyPr vert="horz" lIns="91440" tIns="45720" rIns="91440" bIns="45720" rtlCol="0">
            <a:normAutofit/>
          </a:bodyPr>
          <a:lstStyle/>
          <a:p>
            <a:pPr marL="342900" indent="-342900">
              <a:spcBef>
                <a:spcPct val="20000"/>
              </a:spcBef>
              <a:buFont typeface="Wingdings" pitchFamily="2" charset="2"/>
              <a:buChar char="§"/>
              <a:defRPr/>
            </a:pPr>
            <a:endParaRPr lang="en-US" sz="2400" dirty="0">
              <a:latin typeface="Century Gothic"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86100" y="1295400"/>
            <a:ext cx="6019800" cy="4815841"/>
          </a:xfrm>
          <a:prstGeom prst="rect">
            <a:avLst/>
          </a:prstGeom>
        </p:spPr>
      </p:pic>
    </p:spTree>
    <p:extLst>
      <p:ext uri="{BB962C8B-B14F-4D97-AF65-F5344CB8AC3E}">
        <p14:creationId xmlns:p14="http://schemas.microsoft.com/office/powerpoint/2010/main" xmlns="" val="84783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240632"/>
            <a:ext cx="9067800" cy="779252"/>
          </a:xfrm>
        </p:spPr>
        <p:txBody>
          <a:bodyPr>
            <a:noAutofit/>
          </a:bodyPr>
          <a:lstStyle/>
          <a:p>
            <a:r>
              <a:rPr lang="en-US" sz="3600" dirty="0"/>
              <a:t>Surf’s Up – Web Browsers (1 of 4)</a:t>
            </a:r>
          </a:p>
        </p:txBody>
      </p:sp>
      <p:sp>
        <p:nvSpPr>
          <p:cNvPr id="4" name="Content Placeholder 3"/>
          <p:cNvSpPr>
            <a:spLocks noGrp="1"/>
          </p:cNvSpPr>
          <p:nvPr>
            <p:ph idx="1"/>
          </p:nvPr>
        </p:nvSpPr>
        <p:spPr>
          <a:xfrm>
            <a:off x="914400" y="1281279"/>
            <a:ext cx="10972800" cy="4525963"/>
          </a:xfrm>
        </p:spPr>
        <p:txBody>
          <a:bodyPr/>
          <a:lstStyle/>
          <a:p>
            <a:pPr>
              <a:spcAft>
                <a:spcPts val="1200"/>
              </a:spcAft>
              <a:tabLst>
                <a:tab pos="5143500" algn="l"/>
              </a:tabLst>
            </a:pPr>
            <a:r>
              <a:rPr lang="en-US" sz="3200" dirty="0">
                <a:solidFill>
                  <a:srgbClr val="030909"/>
                </a:solidFill>
                <a:latin typeface="Arial" panose="020B0604020202020204" pitchFamily="34" charset="0"/>
                <a:cs typeface="Arial" panose="020B0604020202020204" pitchFamily="34" charset="0"/>
              </a:rPr>
              <a:t>PC browsers</a:t>
            </a:r>
          </a:p>
          <a:p>
            <a:pPr lvl="1">
              <a:spcAft>
                <a:spcPts val="1200"/>
              </a:spcAft>
              <a:buFont typeface="Wingdings" panose="05000000000000000000" pitchFamily="2" charset="2"/>
              <a:buChar char="ü"/>
              <a:tabLst>
                <a:tab pos="5143500" algn="l"/>
              </a:tabLst>
            </a:pPr>
            <a:r>
              <a:rPr lang="en-US" sz="2800" dirty="0">
                <a:solidFill>
                  <a:srgbClr val="030909"/>
                </a:solidFill>
                <a:latin typeface="Arial" panose="020B0604020202020204" pitchFamily="34" charset="0"/>
                <a:cs typeface="Arial" panose="020B0604020202020204" pitchFamily="34" charset="0"/>
              </a:rPr>
              <a:t>Internet Explorer and Microsoft Edge</a:t>
            </a:r>
          </a:p>
          <a:p>
            <a:pPr lvl="1">
              <a:spcAft>
                <a:spcPts val="1200"/>
              </a:spcAft>
              <a:buFont typeface="Wingdings" panose="05000000000000000000" pitchFamily="2" charset="2"/>
              <a:buChar char="ü"/>
            </a:pPr>
            <a:r>
              <a:rPr lang="en-US" sz="2800" dirty="0">
                <a:solidFill>
                  <a:srgbClr val="030909"/>
                </a:solidFill>
                <a:latin typeface="Arial" panose="020B0604020202020204" pitchFamily="34" charset="0"/>
                <a:cs typeface="Arial" panose="020B0604020202020204" pitchFamily="34" charset="0"/>
              </a:rPr>
              <a:t>Firefox</a:t>
            </a:r>
          </a:p>
          <a:p>
            <a:pPr lvl="1">
              <a:spcAft>
                <a:spcPts val="1200"/>
              </a:spcAft>
              <a:buFont typeface="Wingdings" panose="05000000000000000000" pitchFamily="2" charset="2"/>
              <a:buChar char="ü"/>
            </a:pPr>
            <a:r>
              <a:rPr lang="en-US" sz="2800" dirty="0">
                <a:solidFill>
                  <a:srgbClr val="030909"/>
                </a:solidFill>
                <a:latin typeface="Arial" panose="020B0604020202020204" pitchFamily="34" charset="0"/>
                <a:cs typeface="Arial" panose="020B0604020202020204" pitchFamily="34" charset="0"/>
              </a:rPr>
              <a:t>Chrome</a:t>
            </a:r>
          </a:p>
          <a:p>
            <a:pPr lvl="1">
              <a:spcAft>
                <a:spcPts val="1200"/>
              </a:spcAft>
              <a:buFont typeface="Wingdings" panose="05000000000000000000" pitchFamily="2" charset="2"/>
              <a:buChar char="ü"/>
            </a:pPr>
            <a:r>
              <a:rPr lang="en-US" sz="2800" dirty="0">
                <a:solidFill>
                  <a:srgbClr val="030909"/>
                </a:solidFill>
                <a:latin typeface="Arial" panose="020B0604020202020204" pitchFamily="34" charset="0"/>
                <a:cs typeface="Arial" panose="020B0604020202020204" pitchFamily="34" charset="0"/>
              </a:rPr>
              <a:t>Safari</a:t>
            </a:r>
          </a:p>
          <a:p>
            <a:pPr marL="0" indent="0">
              <a:buNone/>
            </a:pPr>
            <a:endParaRPr lang="en-US" dirty="0"/>
          </a:p>
        </p:txBody>
      </p:sp>
    </p:spTree>
    <p:extLst>
      <p:ext uri="{BB962C8B-B14F-4D97-AF65-F5344CB8AC3E}">
        <p14:creationId xmlns:p14="http://schemas.microsoft.com/office/powerpoint/2010/main" xmlns="" val="76335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469232"/>
            <a:ext cx="9448800" cy="550652"/>
          </a:xfrm>
        </p:spPr>
        <p:txBody>
          <a:bodyPr>
            <a:noAutofit/>
          </a:bodyPr>
          <a:lstStyle/>
          <a:p>
            <a:r>
              <a:rPr lang="en-US" sz="3600" dirty="0"/>
              <a:t>Surf’s Up – Web Browsers (2 of 4)</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1219200"/>
            <a:ext cx="4267200" cy="2560320"/>
          </a:xfrm>
          <a:prstGeom prst="rect">
            <a:avLst/>
          </a:prstGeom>
          <a:ln w="6350">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2514600"/>
            <a:ext cx="4419600" cy="2651760"/>
          </a:xfrm>
          <a:prstGeom prst="rect">
            <a:avLst/>
          </a:prstGeom>
          <a:ln w="6350">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43800" y="3810000"/>
            <a:ext cx="4230624" cy="2420112"/>
          </a:xfrm>
          <a:prstGeom prst="rect">
            <a:avLst/>
          </a:prstGeom>
          <a:ln w="6350">
            <a:solidFill>
              <a:schemeClr val="tx1"/>
            </a:solidFill>
          </a:ln>
        </p:spPr>
      </p:pic>
    </p:spTree>
    <p:extLst>
      <p:ext uri="{BB962C8B-B14F-4D97-AF65-F5344CB8AC3E}">
        <p14:creationId xmlns:p14="http://schemas.microsoft.com/office/powerpoint/2010/main" xmlns="" val="329531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240632"/>
            <a:ext cx="9067800" cy="779252"/>
          </a:xfrm>
        </p:spPr>
        <p:txBody>
          <a:bodyPr>
            <a:noAutofit/>
          </a:bodyPr>
          <a:lstStyle/>
          <a:p>
            <a:r>
              <a:rPr lang="en-US" sz="3600" dirty="0"/>
              <a:t>Surf’s Up – Web Browsers (3 of 4)</a:t>
            </a:r>
          </a:p>
        </p:txBody>
      </p:sp>
      <p:sp>
        <p:nvSpPr>
          <p:cNvPr id="4" name="Content Placeholder 3"/>
          <p:cNvSpPr>
            <a:spLocks noGrp="1"/>
          </p:cNvSpPr>
          <p:nvPr>
            <p:ph idx="1"/>
          </p:nvPr>
        </p:nvSpPr>
        <p:spPr>
          <a:xfrm>
            <a:off x="914400" y="1265237"/>
            <a:ext cx="10972800" cy="4525963"/>
          </a:xfrm>
        </p:spPr>
        <p:txBody>
          <a:bodyPr/>
          <a:lstStyle/>
          <a:p>
            <a:pPr>
              <a:spcAft>
                <a:spcPts val="1200"/>
              </a:spcAft>
              <a:tabLst>
                <a:tab pos="5143500" algn="l"/>
              </a:tabLst>
            </a:pPr>
            <a:r>
              <a:rPr lang="en-US" sz="3200" dirty="0">
                <a:solidFill>
                  <a:srgbClr val="030909"/>
                </a:solidFill>
                <a:latin typeface="Arial" panose="020B0604020202020204" pitchFamily="34" charset="0"/>
                <a:cs typeface="Arial" panose="020B0604020202020204" pitchFamily="34" charset="0"/>
              </a:rPr>
              <a:t>Mobile browsers</a:t>
            </a:r>
          </a:p>
          <a:p>
            <a:pPr lvl="1">
              <a:spcAft>
                <a:spcPts val="1200"/>
              </a:spcAft>
              <a:buFont typeface="Wingdings" panose="05000000000000000000" pitchFamily="2" charset="2"/>
              <a:buChar char="ü"/>
              <a:tabLst>
                <a:tab pos="5143500" algn="l"/>
              </a:tabLst>
            </a:pPr>
            <a:r>
              <a:rPr lang="en-US" sz="2800" dirty="0"/>
              <a:t>Chrome</a:t>
            </a:r>
          </a:p>
          <a:p>
            <a:pPr lvl="1">
              <a:spcAft>
                <a:spcPts val="1200"/>
              </a:spcAft>
              <a:buFont typeface="Wingdings" panose="05000000000000000000" pitchFamily="2" charset="2"/>
              <a:buChar char="ü"/>
              <a:tabLst>
                <a:tab pos="5143500" algn="l"/>
              </a:tabLst>
            </a:pPr>
            <a:r>
              <a:rPr lang="en-US" sz="2800" dirty="0"/>
              <a:t>Firefox</a:t>
            </a:r>
          </a:p>
          <a:p>
            <a:pPr lvl="1">
              <a:spcAft>
                <a:spcPts val="1200"/>
              </a:spcAft>
              <a:buFont typeface="Wingdings" panose="05000000000000000000" pitchFamily="2" charset="2"/>
              <a:buChar char="ü"/>
              <a:tabLst>
                <a:tab pos="5143500" algn="l"/>
              </a:tabLst>
            </a:pPr>
            <a:r>
              <a:rPr lang="en-US" sz="2800" dirty="0"/>
              <a:t>Safari</a:t>
            </a:r>
          </a:p>
          <a:p>
            <a:pPr lvl="1">
              <a:spcAft>
                <a:spcPts val="1200"/>
              </a:spcAft>
              <a:buFont typeface="Wingdings" panose="05000000000000000000" pitchFamily="2" charset="2"/>
              <a:buChar char="ü"/>
              <a:tabLst>
                <a:tab pos="5143500" algn="l"/>
              </a:tabLst>
            </a:pPr>
            <a:r>
              <a:rPr lang="en-US" sz="2800" dirty="0"/>
              <a:t>Opera</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0" y="1905000"/>
            <a:ext cx="4572000" cy="3429000"/>
          </a:xfrm>
          <a:prstGeom prst="rect">
            <a:avLst/>
          </a:prstGeom>
          <a:ln w="6350">
            <a:solidFill>
              <a:schemeClr val="tx1"/>
            </a:solidFill>
          </a:ln>
        </p:spPr>
      </p:pic>
    </p:spTree>
    <p:extLst>
      <p:ext uri="{BB962C8B-B14F-4D97-AF65-F5344CB8AC3E}">
        <p14:creationId xmlns:p14="http://schemas.microsoft.com/office/powerpoint/2010/main" xmlns="" val="38657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240632"/>
            <a:ext cx="9067800" cy="779252"/>
          </a:xfrm>
        </p:spPr>
        <p:txBody>
          <a:bodyPr>
            <a:noAutofit/>
          </a:bodyPr>
          <a:lstStyle/>
          <a:p>
            <a:r>
              <a:rPr lang="en-US" sz="3600" dirty="0"/>
              <a:t>Surf’s Up – Web Browsers (4 of 4)</a:t>
            </a:r>
          </a:p>
        </p:txBody>
      </p:sp>
      <p:sp>
        <p:nvSpPr>
          <p:cNvPr id="4" name="Content Placeholder 3"/>
          <p:cNvSpPr>
            <a:spLocks noGrp="1"/>
          </p:cNvSpPr>
          <p:nvPr>
            <p:ph idx="1"/>
          </p:nvPr>
        </p:nvSpPr>
        <p:spPr>
          <a:xfrm>
            <a:off x="914400" y="1265237"/>
            <a:ext cx="10972800" cy="4525963"/>
          </a:xfrm>
        </p:spPr>
        <p:txBody>
          <a:bodyPr/>
          <a:lstStyle/>
          <a:p>
            <a:pPr>
              <a:spcAft>
                <a:spcPts val="600"/>
              </a:spcAft>
              <a:tabLst>
                <a:tab pos="5143500" algn="l"/>
              </a:tabLst>
            </a:pPr>
            <a:r>
              <a:rPr lang="en-US" sz="3200" dirty="0">
                <a:solidFill>
                  <a:srgbClr val="030909"/>
                </a:solidFill>
                <a:latin typeface="Arial" panose="020B0604020202020204" pitchFamily="34" charset="0"/>
                <a:cs typeface="Arial" panose="020B0604020202020204" pitchFamily="34" charset="0"/>
              </a:rPr>
              <a:t>HTML </a:t>
            </a:r>
          </a:p>
          <a:p>
            <a:pPr lvl="1">
              <a:spcAft>
                <a:spcPts val="600"/>
              </a:spcAft>
              <a:buFont typeface="Wingdings" panose="05000000000000000000" pitchFamily="2" charset="2"/>
              <a:buChar char="ü"/>
            </a:pPr>
            <a:r>
              <a:rPr lang="en-US" sz="2800" dirty="0">
                <a:solidFill>
                  <a:srgbClr val="030909"/>
                </a:solidFill>
                <a:latin typeface="Arial" panose="020B0604020202020204" pitchFamily="34" charset="0"/>
                <a:cs typeface="Arial" panose="020B0604020202020204" pitchFamily="34" charset="0"/>
              </a:rPr>
              <a:t>Hypertext Markup Language</a:t>
            </a:r>
          </a:p>
          <a:p>
            <a:pPr lvl="1">
              <a:spcAft>
                <a:spcPts val="600"/>
              </a:spcAft>
              <a:buFont typeface="Wingdings" panose="05000000000000000000" pitchFamily="2" charset="2"/>
              <a:buChar char="ü"/>
            </a:pPr>
            <a:r>
              <a:rPr lang="en-US" sz="2800" dirty="0">
                <a:solidFill>
                  <a:srgbClr val="030909"/>
                </a:solidFill>
                <a:latin typeface="Arial" panose="020B0604020202020204" pitchFamily="34" charset="0"/>
                <a:cs typeface="Arial" panose="020B0604020202020204" pitchFamily="34" charset="0"/>
              </a:rPr>
              <a:t>Authoring language that defines the structure of a webpage</a:t>
            </a:r>
          </a:p>
          <a:p>
            <a:pPr>
              <a:spcAft>
                <a:spcPts val="600"/>
              </a:spcAft>
              <a:tabLst>
                <a:tab pos="5143500" algn="l"/>
              </a:tabLst>
            </a:pPr>
            <a:r>
              <a:rPr lang="en-US" sz="3200" dirty="0"/>
              <a:t>Web browsers </a:t>
            </a:r>
            <a:r>
              <a:rPr lang="en-US" sz="3200" dirty="0">
                <a:solidFill>
                  <a:srgbClr val="030909"/>
                </a:solidFill>
                <a:latin typeface="Arial" panose="020B0604020202020204" pitchFamily="34" charset="0"/>
                <a:cs typeface="Arial" panose="020B0604020202020204" pitchFamily="34" charset="0"/>
              </a:rPr>
              <a:t> </a:t>
            </a:r>
          </a:p>
          <a:p>
            <a:pPr lvl="1">
              <a:spcAft>
                <a:spcPts val="600"/>
              </a:spcAft>
              <a:buFont typeface="Wingdings" panose="05000000000000000000" pitchFamily="2" charset="2"/>
              <a:buChar char="ü"/>
            </a:pPr>
            <a:r>
              <a:rPr lang="en-US" sz="2800" dirty="0"/>
              <a:t>Programs that interpret the HTML</a:t>
            </a:r>
          </a:p>
          <a:p>
            <a:pPr lvl="1">
              <a:buFont typeface="Wingdings" panose="05000000000000000000" pitchFamily="2" charset="2"/>
              <a:buChar char="ü"/>
            </a:pPr>
            <a:r>
              <a:rPr lang="en-US" sz="2800" dirty="0"/>
              <a:t>Display webpages</a:t>
            </a:r>
          </a:p>
          <a:p>
            <a:pPr lvl="2">
              <a:spcAft>
                <a:spcPts val="1200"/>
              </a:spcAft>
              <a:buFont typeface="Arial" panose="020B0604020202020204" pitchFamily="34" charset="0"/>
              <a:buChar char="•"/>
            </a:pPr>
            <a:r>
              <a:rPr lang="en-US" sz="2400" dirty="0"/>
              <a:t>Home page — the first page of a website; page that appears when you first open your browser</a:t>
            </a:r>
            <a:endParaRPr lang="en-US" sz="2400" dirty="0">
              <a:solidFill>
                <a:srgbClr val="030909"/>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xmlns="" val="14507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240632"/>
            <a:ext cx="9067800" cy="779252"/>
          </a:xfrm>
        </p:spPr>
        <p:txBody>
          <a:bodyPr>
            <a:noAutofit/>
          </a:bodyPr>
          <a:lstStyle/>
          <a:p>
            <a:r>
              <a:rPr lang="en-US" sz="3600" dirty="0"/>
              <a:t>Surf’s Up – Add-Ons, Plug-Ins, and Toolbars</a:t>
            </a:r>
          </a:p>
        </p:txBody>
      </p:sp>
      <p:sp>
        <p:nvSpPr>
          <p:cNvPr id="4" name="Content Placeholder 3"/>
          <p:cNvSpPr>
            <a:spLocks noGrp="1"/>
          </p:cNvSpPr>
          <p:nvPr>
            <p:ph idx="1"/>
          </p:nvPr>
        </p:nvSpPr>
        <p:spPr>
          <a:xfrm>
            <a:off x="914400" y="1265237"/>
            <a:ext cx="10972800" cy="4525963"/>
          </a:xfrm>
        </p:spPr>
        <p:txBody>
          <a:bodyPr/>
          <a:lstStyle/>
          <a:p>
            <a:pPr>
              <a:spcBef>
                <a:spcPts val="1200"/>
              </a:spcBef>
              <a:tabLst>
                <a:tab pos="5143500" algn="l"/>
              </a:tabLst>
            </a:pPr>
            <a:r>
              <a:rPr lang="en-US" sz="3200" dirty="0"/>
              <a:t>Plug-in</a:t>
            </a:r>
            <a:r>
              <a:rPr lang="en-US" sz="3200" dirty="0">
                <a:solidFill>
                  <a:srgbClr val="030909"/>
                </a:solidFill>
                <a:latin typeface="Arial" panose="020B0604020202020204" pitchFamily="34" charset="0"/>
                <a:cs typeface="Arial" panose="020B0604020202020204" pitchFamily="34" charset="0"/>
              </a:rPr>
              <a:t> </a:t>
            </a:r>
          </a:p>
          <a:p>
            <a:pPr lvl="1">
              <a:spcBef>
                <a:spcPts val="0"/>
              </a:spcBef>
              <a:spcAft>
                <a:spcPts val="600"/>
              </a:spcAft>
              <a:buFont typeface="Wingdings" panose="05000000000000000000" pitchFamily="2" charset="2"/>
              <a:buChar char="ü"/>
            </a:pPr>
            <a:r>
              <a:rPr lang="en-US" sz="2800" dirty="0"/>
              <a:t>Third-party program, </a:t>
            </a:r>
            <a:r>
              <a:rPr lang="en-US" sz="2800" dirty="0" smtClean="0"/>
              <a:t>ex. </a:t>
            </a:r>
            <a:r>
              <a:rPr lang="en-US" sz="2800" dirty="0"/>
              <a:t>Adobe </a:t>
            </a:r>
            <a:r>
              <a:rPr lang="en-US" sz="2800" dirty="0" smtClean="0"/>
              <a:t>Reader, Adobe Flash Player</a:t>
            </a:r>
            <a:endParaRPr lang="en-US" sz="2800" dirty="0"/>
          </a:p>
          <a:p>
            <a:pPr>
              <a:spcBef>
                <a:spcPts val="600"/>
              </a:spcBef>
            </a:pPr>
            <a:r>
              <a:rPr lang="en-US" sz="3200" dirty="0"/>
              <a:t>Add-on</a:t>
            </a:r>
          </a:p>
          <a:p>
            <a:pPr lvl="1">
              <a:spcBef>
                <a:spcPts val="0"/>
              </a:spcBef>
              <a:spcAft>
                <a:spcPts val="600"/>
              </a:spcAft>
              <a:buFont typeface="Wingdings" panose="05000000000000000000" pitchFamily="2" charset="2"/>
              <a:buChar char="ü"/>
            </a:pPr>
            <a:r>
              <a:rPr lang="en-US" sz="2800" dirty="0"/>
              <a:t>Created for a specific browser to add features to it</a:t>
            </a:r>
          </a:p>
          <a:p>
            <a:pPr>
              <a:spcBef>
                <a:spcPts val="600"/>
              </a:spcBef>
            </a:pPr>
            <a:r>
              <a:rPr lang="en-US" sz="3200" dirty="0"/>
              <a:t>Toolbar</a:t>
            </a:r>
          </a:p>
          <a:p>
            <a:pPr lvl="1">
              <a:spcBef>
                <a:spcPts val="0"/>
              </a:spcBef>
              <a:spcAft>
                <a:spcPts val="600"/>
              </a:spcAft>
              <a:buFont typeface="Wingdings" panose="05000000000000000000" pitchFamily="2" charset="2"/>
              <a:buChar char="ü"/>
            </a:pPr>
            <a:r>
              <a:rPr lang="en-US" sz="2800" dirty="0"/>
              <a:t>Can be added to a browser for quick access to a feature of an application that installed it</a:t>
            </a:r>
          </a:p>
          <a:p>
            <a:pPr lvl="1">
              <a:spcBef>
                <a:spcPts val="0"/>
              </a:spcBef>
              <a:spcAft>
                <a:spcPts val="600"/>
              </a:spcAft>
              <a:buFont typeface="Wingdings" panose="05000000000000000000" pitchFamily="2" charset="2"/>
              <a:buChar char="ü"/>
            </a:pPr>
            <a:r>
              <a:rPr lang="en-US" sz="2800" dirty="0"/>
              <a:t>Be wary of toolbars that come bundled with software</a:t>
            </a:r>
          </a:p>
          <a:p>
            <a:pPr lvl="1">
              <a:spcBef>
                <a:spcPts val="0"/>
              </a:spcBef>
              <a:spcAft>
                <a:spcPts val="600"/>
              </a:spcAft>
              <a:buFont typeface="Wingdings" panose="05000000000000000000" pitchFamily="2" charset="2"/>
              <a:buChar char="ü"/>
            </a:pPr>
            <a:r>
              <a:rPr lang="en-US" sz="2800" dirty="0"/>
              <a:t>Can be a source of malware and can slow down browsing</a:t>
            </a:r>
          </a:p>
          <a:p>
            <a:pPr marL="0" indent="0">
              <a:buNone/>
            </a:pPr>
            <a:endParaRPr lang="en-US" dirty="0"/>
          </a:p>
        </p:txBody>
      </p:sp>
    </p:spTree>
    <p:extLst>
      <p:ext uri="{BB962C8B-B14F-4D97-AF65-F5344CB8AC3E}">
        <p14:creationId xmlns:p14="http://schemas.microsoft.com/office/powerpoint/2010/main" xmlns="" val="323101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6432" y="316832"/>
            <a:ext cx="10439400" cy="703052"/>
          </a:xfrm>
        </p:spPr>
        <p:txBody>
          <a:bodyPr>
            <a:normAutofit/>
          </a:bodyPr>
          <a:lstStyle/>
          <a:p>
            <a:r>
              <a:rPr lang="en-US" sz="3600" dirty="0"/>
              <a:t>Demonstrate How to Navigate the Web</a:t>
            </a:r>
          </a:p>
        </p:txBody>
      </p:sp>
      <p:sp>
        <p:nvSpPr>
          <p:cNvPr id="13" name="Text Placeholder 11"/>
          <p:cNvSpPr txBox="1">
            <a:spLocks/>
          </p:cNvSpPr>
          <p:nvPr/>
        </p:nvSpPr>
        <p:spPr>
          <a:xfrm>
            <a:off x="6096000" y="4495800"/>
            <a:ext cx="4114800" cy="1752600"/>
          </a:xfrm>
          <a:prstGeom prst="rect">
            <a:avLst/>
          </a:prstGeom>
        </p:spPr>
        <p:txBody>
          <a:bodyPr vert="horz" lIns="91440" tIns="45720" rIns="91440" bIns="45720" rtlCol="0">
            <a:normAutofit/>
          </a:bodyPr>
          <a:lstStyle/>
          <a:p>
            <a:pPr marL="342900" indent="-342900">
              <a:spcBef>
                <a:spcPct val="20000"/>
              </a:spcBef>
              <a:buFont typeface="Wingdings" pitchFamily="2" charset="2"/>
              <a:buChar char="§"/>
              <a:defRPr/>
            </a:pPr>
            <a:endParaRPr lang="en-US" sz="2400" dirty="0">
              <a:latin typeface="Century Gothic"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590800" y="1295400"/>
            <a:ext cx="7010400" cy="4673600"/>
          </a:xfrm>
          <a:prstGeom prst="rect">
            <a:avLst/>
          </a:prstGeom>
        </p:spPr>
      </p:pic>
    </p:spTree>
    <p:extLst>
      <p:ext uri="{BB962C8B-B14F-4D97-AF65-F5344CB8AC3E}">
        <p14:creationId xmlns:p14="http://schemas.microsoft.com/office/powerpoint/2010/main" xmlns="" val="297195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240632"/>
            <a:ext cx="9067800" cy="779252"/>
          </a:xfrm>
        </p:spPr>
        <p:txBody>
          <a:bodyPr>
            <a:noAutofit/>
          </a:bodyPr>
          <a:lstStyle/>
          <a:p>
            <a:r>
              <a:rPr lang="en-US" sz="3600" dirty="0"/>
              <a:t>Navigating the Net</a:t>
            </a:r>
          </a:p>
        </p:txBody>
      </p:sp>
      <p:sp>
        <p:nvSpPr>
          <p:cNvPr id="4" name="Content Placeholder 3"/>
          <p:cNvSpPr>
            <a:spLocks noGrp="1"/>
          </p:cNvSpPr>
          <p:nvPr>
            <p:ph idx="1"/>
          </p:nvPr>
        </p:nvSpPr>
        <p:spPr>
          <a:xfrm>
            <a:off x="914400" y="1251284"/>
            <a:ext cx="10972800" cy="4525963"/>
          </a:xfrm>
        </p:spPr>
        <p:txBody>
          <a:bodyPr/>
          <a:lstStyle/>
          <a:p>
            <a:pPr>
              <a:spcBef>
                <a:spcPts val="1200"/>
              </a:spcBef>
              <a:tabLst>
                <a:tab pos="5143500" algn="l"/>
              </a:tabLst>
            </a:pPr>
            <a:r>
              <a:rPr lang="en-US" sz="3200" dirty="0"/>
              <a:t>Two ways to navigate to a website</a:t>
            </a:r>
            <a:r>
              <a:rPr lang="en-US" sz="3200" dirty="0">
                <a:solidFill>
                  <a:srgbClr val="030909"/>
                </a:solidFill>
                <a:latin typeface="Arial" panose="020B0604020202020204" pitchFamily="34" charset="0"/>
                <a:cs typeface="Arial" panose="020B0604020202020204" pitchFamily="34" charset="0"/>
              </a:rPr>
              <a:t> </a:t>
            </a:r>
          </a:p>
          <a:p>
            <a:pPr lvl="1">
              <a:spcBef>
                <a:spcPts val="0"/>
              </a:spcBef>
              <a:spcAft>
                <a:spcPts val="600"/>
              </a:spcAft>
              <a:buFont typeface="Wingdings" panose="05000000000000000000" pitchFamily="2" charset="2"/>
              <a:buChar char="ü"/>
            </a:pPr>
            <a:r>
              <a:rPr lang="en-US" sz="2800" dirty="0"/>
              <a:t>Type the URL (uniform resource locator) webpage address</a:t>
            </a:r>
          </a:p>
          <a:p>
            <a:pPr lvl="2">
              <a:spcBef>
                <a:spcPts val="0"/>
              </a:spcBef>
              <a:spcAft>
                <a:spcPts val="600"/>
              </a:spcAft>
              <a:buFont typeface="Arial" panose="020B0604020202020204" pitchFamily="34" charset="0"/>
              <a:buChar char="•"/>
            </a:pPr>
            <a:r>
              <a:rPr lang="en-US" sz="2400" dirty="0">
                <a:hlinkClick r:id="rId3"/>
              </a:rPr>
              <a:t>http://</a:t>
            </a:r>
            <a:r>
              <a:rPr lang="en-US" sz="2400" dirty="0" smtClean="0">
                <a:hlinkClick r:id="rId3"/>
              </a:rPr>
              <a:t>www.google.com</a:t>
            </a:r>
            <a:endParaRPr lang="en-US" sz="2400" dirty="0" smtClean="0"/>
          </a:p>
          <a:p>
            <a:pPr lvl="3">
              <a:spcBef>
                <a:spcPts val="0"/>
              </a:spcBef>
              <a:spcAft>
                <a:spcPts val="600"/>
              </a:spcAft>
              <a:buFont typeface="Arial" panose="020B0604020202020204" pitchFamily="34" charset="0"/>
              <a:buChar char="•"/>
            </a:pPr>
            <a:r>
              <a:rPr lang="en-US" sz="2400" dirty="0" smtClean="0"/>
              <a:t>http </a:t>
            </a:r>
            <a:r>
              <a:rPr lang="en-US" sz="2400" dirty="0" smtClean="0"/>
              <a:t>– protocol</a:t>
            </a:r>
          </a:p>
          <a:p>
            <a:pPr lvl="4">
              <a:spcBef>
                <a:spcPts val="0"/>
              </a:spcBef>
              <a:spcAft>
                <a:spcPts val="600"/>
              </a:spcAft>
            </a:pPr>
            <a:r>
              <a:rPr lang="en-US" sz="2400" dirty="0" smtClean="0"/>
              <a:t>https - secure</a:t>
            </a:r>
          </a:p>
          <a:p>
            <a:pPr lvl="3">
              <a:spcBef>
                <a:spcPts val="0"/>
              </a:spcBef>
              <a:spcAft>
                <a:spcPts val="600"/>
              </a:spcAft>
              <a:buFont typeface="Arial" panose="020B0604020202020204" pitchFamily="34" charset="0"/>
              <a:buChar char="•"/>
            </a:pPr>
            <a:r>
              <a:rPr lang="en-US" sz="2400" dirty="0" err="1" smtClean="0"/>
              <a:t>g</a:t>
            </a:r>
            <a:r>
              <a:rPr lang="en-US" sz="2400" dirty="0" err="1" smtClean="0"/>
              <a:t>oogle</a:t>
            </a:r>
            <a:r>
              <a:rPr lang="en-US" sz="2400" dirty="0" smtClean="0"/>
              <a:t> – domain name</a:t>
            </a:r>
          </a:p>
          <a:p>
            <a:pPr lvl="3">
              <a:spcBef>
                <a:spcPts val="0"/>
              </a:spcBef>
              <a:spcAft>
                <a:spcPts val="600"/>
              </a:spcAft>
              <a:buFont typeface="Arial" panose="020B0604020202020204" pitchFamily="34" charset="0"/>
              <a:buChar char="•"/>
            </a:pPr>
            <a:r>
              <a:rPr lang="en-US" sz="2400" dirty="0" smtClean="0"/>
              <a:t>.com – top-level domain (TLD) type of website</a:t>
            </a:r>
            <a:endParaRPr lang="en-US" sz="2400" dirty="0" smtClean="0"/>
          </a:p>
          <a:p>
            <a:pPr lvl="3">
              <a:spcBef>
                <a:spcPts val="0"/>
              </a:spcBef>
              <a:spcAft>
                <a:spcPts val="600"/>
              </a:spcAft>
              <a:buFont typeface="Arial" panose="020B0604020202020204" pitchFamily="34" charset="0"/>
              <a:buChar char="•"/>
            </a:pPr>
            <a:endParaRPr lang="en-US" sz="2400" dirty="0"/>
          </a:p>
          <a:p>
            <a:pPr lvl="1">
              <a:spcBef>
                <a:spcPts val="0"/>
              </a:spcBef>
              <a:spcAft>
                <a:spcPts val="600"/>
              </a:spcAft>
              <a:buFont typeface="Wingdings" panose="05000000000000000000" pitchFamily="2" charset="2"/>
              <a:buChar char="ü"/>
            </a:pPr>
            <a:r>
              <a:rPr lang="en-US" sz="2800" dirty="0"/>
              <a:t>Follow hyperlinks embedded in the </a:t>
            </a:r>
            <a:r>
              <a:rPr lang="en-US" sz="2800" dirty="0" err="1" smtClean="0"/>
              <a:t>webpages</a:t>
            </a:r>
            <a:endParaRPr lang="en-US" sz="2800" dirty="0" smtClean="0"/>
          </a:p>
          <a:p>
            <a:pPr>
              <a:spcBef>
                <a:spcPts val="0"/>
              </a:spcBef>
              <a:spcAft>
                <a:spcPts val="600"/>
              </a:spcAft>
              <a:buNone/>
            </a:pPr>
            <a:endParaRPr lang="en-US" sz="2800" dirty="0" smtClean="0"/>
          </a:p>
        </p:txBody>
      </p:sp>
    </p:spTree>
    <p:extLst>
      <p:ext uri="{BB962C8B-B14F-4D97-AF65-F5344CB8AC3E}">
        <p14:creationId xmlns:p14="http://schemas.microsoft.com/office/powerpoint/2010/main" xmlns="" val="305112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228600"/>
            <a:ext cx="10744200" cy="779252"/>
          </a:xfrm>
        </p:spPr>
        <p:txBody>
          <a:bodyPr>
            <a:noAutofit/>
          </a:bodyPr>
          <a:lstStyle/>
          <a:p>
            <a:r>
              <a:rPr lang="en-US" sz="3600" dirty="0"/>
              <a:t>Navigating the Net – Web Addresses (1 of 2)</a:t>
            </a:r>
          </a:p>
        </p:txBody>
      </p:sp>
      <p:sp>
        <p:nvSpPr>
          <p:cNvPr id="3" name="Content Placeholder 2"/>
          <p:cNvSpPr>
            <a:spLocks noGrp="1"/>
          </p:cNvSpPr>
          <p:nvPr>
            <p:ph idx="1"/>
          </p:nvPr>
        </p:nvSpPr>
        <p:spPr>
          <a:xfrm>
            <a:off x="927394" y="1251284"/>
            <a:ext cx="10442448" cy="5334000"/>
          </a:xfrm>
        </p:spPr>
        <p:txBody>
          <a:bodyPr>
            <a:normAutofit/>
          </a:bodyPr>
          <a:lstStyle/>
          <a:p>
            <a:pPr>
              <a:spcAft>
                <a:spcPts val="600"/>
              </a:spcAft>
            </a:pPr>
            <a:r>
              <a:rPr lang="en-US" sz="3200" dirty="0"/>
              <a:t>ICANN</a:t>
            </a:r>
          </a:p>
          <a:p>
            <a:pPr lvl="1">
              <a:spcAft>
                <a:spcPts val="600"/>
              </a:spcAft>
              <a:buFont typeface="Segoe UI Symbol" panose="020B0502040204020203" pitchFamily="34" charset="0"/>
              <a:buChar char="✓"/>
            </a:pPr>
            <a:r>
              <a:rPr lang="en-US" sz="2800" dirty="0"/>
              <a:t>Internet Corporation for Assigned Names and Numbers</a:t>
            </a:r>
          </a:p>
          <a:p>
            <a:pPr lvl="1">
              <a:spcAft>
                <a:spcPts val="600"/>
              </a:spcAft>
              <a:buFont typeface="Segoe UI Symbol" panose="020B0502040204020203" pitchFamily="34" charset="0"/>
              <a:buChar char="✓"/>
            </a:pPr>
            <a:r>
              <a:rPr lang="en-US" sz="2800" dirty="0"/>
              <a:t>Coordinates the Internet naming system</a:t>
            </a:r>
          </a:p>
          <a:p>
            <a:pPr>
              <a:spcAft>
                <a:spcPts val="600"/>
              </a:spcAft>
            </a:pPr>
            <a:r>
              <a:rPr lang="en-US" sz="3200" dirty="0"/>
              <a:t>IP address</a:t>
            </a:r>
          </a:p>
          <a:p>
            <a:pPr lvl="1">
              <a:spcAft>
                <a:spcPts val="600"/>
              </a:spcAft>
              <a:buFont typeface="Segoe UI Symbol" panose="020B0502040204020203" pitchFamily="34" charset="0"/>
              <a:buChar char="✓"/>
            </a:pPr>
            <a:r>
              <a:rPr lang="en-US" sz="2800" dirty="0"/>
              <a:t>Internet Protocol address</a:t>
            </a:r>
          </a:p>
          <a:p>
            <a:pPr lvl="1">
              <a:spcAft>
                <a:spcPts val="600"/>
              </a:spcAft>
              <a:buFont typeface="Segoe UI Symbol" panose="020B0502040204020203" pitchFamily="34" charset="0"/>
              <a:buChar char="✓"/>
            </a:pPr>
            <a:r>
              <a:rPr lang="en-US" sz="2800" dirty="0"/>
              <a:t>Unique numbered address associated</a:t>
            </a:r>
            <a:br>
              <a:rPr lang="en-US" sz="2800" dirty="0"/>
            </a:br>
            <a:r>
              <a:rPr lang="en-US" sz="2800" dirty="0"/>
              <a:t>with a </a:t>
            </a:r>
            <a:r>
              <a:rPr lang="en-US" sz="2800" dirty="0" smtClean="0"/>
              <a:t>website ex. </a:t>
            </a:r>
            <a:r>
              <a:rPr lang="en-US" sz="2800" b="1" dirty="0" smtClean="0"/>
              <a:t>192.88</a:t>
            </a:r>
            <a:r>
              <a:rPr lang="en-US" sz="2800" dirty="0" smtClean="0"/>
              <a:t>.</a:t>
            </a:r>
            <a:r>
              <a:rPr lang="en-US" sz="2800" b="1" dirty="0" smtClean="0"/>
              <a:t>98.255</a:t>
            </a:r>
            <a:endParaRPr lang="en-US" sz="2800" dirty="0" smtClean="0"/>
          </a:p>
          <a:p>
            <a:pPr>
              <a:spcAft>
                <a:spcPts val="600"/>
              </a:spcAft>
            </a:pPr>
            <a:r>
              <a:rPr lang="en-US" sz="2800" dirty="0" smtClean="0"/>
              <a:t>FTP</a:t>
            </a:r>
          </a:p>
          <a:p>
            <a:pPr lvl="1">
              <a:spcAft>
                <a:spcPts val="600"/>
              </a:spcAft>
            </a:pPr>
            <a:r>
              <a:rPr lang="en-US" sz="2800" dirty="0" err="1" smtClean="0"/>
              <a:t>Tranfers</a:t>
            </a:r>
            <a:r>
              <a:rPr lang="en-US" sz="2800" dirty="0" smtClean="0"/>
              <a:t> files</a:t>
            </a:r>
          </a:p>
          <a:p>
            <a:pPr lvl="1">
              <a:spcAft>
                <a:spcPts val="600"/>
              </a:spcAft>
            </a:pPr>
            <a:endParaRPr lang="en-US" sz="2800" dirty="0" smtClean="0"/>
          </a:p>
          <a:p>
            <a:pPr lvl="1">
              <a:spcAft>
                <a:spcPts val="600"/>
              </a:spcAft>
              <a:buFont typeface="Segoe UI Symbol" panose="020B0502040204020203" pitchFamily="34" charset="0"/>
              <a:buChar char="✓"/>
            </a:pPr>
            <a:endParaRPr lang="en-US" sz="2800" dirty="0"/>
          </a:p>
        </p:txBody>
      </p:sp>
      <p:pic>
        <p:nvPicPr>
          <p:cNvPr id="6" name="Picture 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a:ext>
            </a:extLst>
          </a:blip>
          <a:stretch>
            <a:fillRect/>
          </a:stretch>
        </p:blipFill>
        <p:spPr>
          <a:xfrm>
            <a:off x="7391400" y="2072640"/>
            <a:ext cx="4800600" cy="4114800"/>
          </a:xfrm>
          <a:prstGeom prst="rect">
            <a:avLst/>
          </a:prstGeom>
        </p:spPr>
      </p:pic>
    </p:spTree>
    <p:extLst>
      <p:ext uri="{BB962C8B-B14F-4D97-AF65-F5344CB8AC3E}">
        <p14:creationId xmlns:p14="http://schemas.microsoft.com/office/powerpoint/2010/main" xmlns="" val="23431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48" y="242248"/>
            <a:ext cx="10439400" cy="779252"/>
          </a:xfrm>
        </p:spPr>
        <p:txBody>
          <a:bodyPr>
            <a:noAutofit/>
          </a:bodyPr>
          <a:lstStyle/>
          <a:p>
            <a:r>
              <a:rPr lang="en-US" sz="3600" dirty="0"/>
              <a:t>Internet Timeline – How it All Got Started (1 of 3)</a:t>
            </a:r>
          </a:p>
        </p:txBody>
      </p:sp>
      <p:sp>
        <p:nvSpPr>
          <p:cNvPr id="3" name="Content Placeholder 2"/>
          <p:cNvSpPr>
            <a:spLocks noGrp="1"/>
          </p:cNvSpPr>
          <p:nvPr>
            <p:ph idx="1"/>
          </p:nvPr>
        </p:nvSpPr>
        <p:spPr>
          <a:xfrm>
            <a:off x="928048" y="1295400"/>
            <a:ext cx="7315200" cy="4525963"/>
          </a:xfrm>
        </p:spPr>
        <p:txBody>
          <a:bodyPr/>
          <a:lstStyle/>
          <a:p>
            <a:pPr marL="168275" indent="-168275">
              <a:spcAft>
                <a:spcPts val="1200"/>
              </a:spcAft>
              <a:buClr>
                <a:schemeClr val="bg2"/>
              </a:buClr>
            </a:pPr>
            <a:r>
              <a:rPr lang="en-US" sz="3200" dirty="0">
                <a:latin typeface="Arial" panose="020B0604020202020204" pitchFamily="34" charset="0"/>
                <a:cs typeface="Arial" panose="020B0604020202020204" pitchFamily="34" charset="0"/>
              </a:rPr>
              <a:t>How it all got started:</a:t>
            </a:r>
          </a:p>
          <a:p>
            <a:pPr marL="685800" lvl="1" indent="-228600">
              <a:spcAft>
                <a:spcPts val="12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1957 – Soviet Union launches Sputnik</a:t>
            </a:r>
          </a:p>
          <a:p>
            <a:pPr marL="685800" lvl="1" indent="-228600">
              <a:spcAft>
                <a:spcPts val="12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1960s – U.S. Department of Defense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develops the ARPA project</a:t>
            </a:r>
          </a:p>
        </p:txBody>
      </p:sp>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305800" y="1752600"/>
            <a:ext cx="3124200" cy="4224372"/>
          </a:xfrm>
          <a:prstGeom prst="rect">
            <a:avLst/>
          </a:prstGeom>
        </p:spPr>
      </p:pic>
    </p:spTree>
    <p:extLst>
      <p:ext uri="{BB962C8B-B14F-4D97-AF65-F5344CB8AC3E}">
        <p14:creationId xmlns:p14="http://schemas.microsoft.com/office/powerpoint/2010/main" xmlns="" val="3436672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304800"/>
            <a:ext cx="10591800" cy="703052"/>
          </a:xfrm>
        </p:spPr>
        <p:txBody>
          <a:bodyPr>
            <a:noAutofit/>
          </a:bodyPr>
          <a:lstStyle/>
          <a:p>
            <a:r>
              <a:rPr lang="en-US" sz="3600" dirty="0"/>
              <a:t>Navigating the Net – Web Addresses (2 of 2)</a:t>
            </a:r>
          </a:p>
        </p:txBody>
      </p:sp>
      <p:sp>
        <p:nvSpPr>
          <p:cNvPr id="3" name="Content Placeholder 2"/>
          <p:cNvSpPr>
            <a:spLocks noGrp="1"/>
          </p:cNvSpPr>
          <p:nvPr>
            <p:ph idx="1"/>
          </p:nvPr>
        </p:nvSpPr>
        <p:spPr>
          <a:xfrm>
            <a:off x="927394" y="1251284"/>
            <a:ext cx="11661648" cy="5334000"/>
          </a:xfrm>
        </p:spPr>
        <p:txBody>
          <a:bodyPr>
            <a:normAutofit/>
          </a:bodyPr>
          <a:lstStyle/>
          <a:p>
            <a:pPr>
              <a:spcAft>
                <a:spcPts val="600"/>
              </a:spcAft>
            </a:pPr>
            <a:r>
              <a:rPr lang="en-US" sz="3200" dirty="0"/>
              <a:t>DNS</a:t>
            </a:r>
          </a:p>
          <a:p>
            <a:pPr lvl="1">
              <a:spcAft>
                <a:spcPts val="600"/>
              </a:spcAft>
              <a:buFont typeface="Segoe UI Symbol" panose="020B0502040204020203" pitchFamily="34" charset="0"/>
              <a:buChar char="✓"/>
            </a:pPr>
            <a:r>
              <a:rPr lang="en-US" sz="2800" dirty="0"/>
              <a:t>Domain Name System</a:t>
            </a:r>
          </a:p>
          <a:p>
            <a:pPr lvl="1">
              <a:spcAft>
                <a:spcPts val="600"/>
              </a:spcAft>
              <a:buFont typeface="Segoe UI Symbol" panose="020B0502040204020203" pitchFamily="34" charset="0"/>
              <a:buChar char="✓"/>
            </a:pPr>
            <a:r>
              <a:rPr lang="en-US" sz="2800" dirty="0"/>
              <a:t>Provides a friendly name instead of an IP address</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1043" y="3412958"/>
            <a:ext cx="8969913" cy="2518611"/>
          </a:xfrm>
          <a:prstGeom prst="rect">
            <a:avLst/>
          </a:prstGeom>
        </p:spPr>
      </p:pic>
    </p:spTree>
    <p:extLst>
      <p:ext uri="{BB962C8B-B14F-4D97-AF65-F5344CB8AC3E}">
        <p14:creationId xmlns:p14="http://schemas.microsoft.com/office/powerpoint/2010/main" xmlns="" val="352308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228600"/>
            <a:ext cx="10515600" cy="792480"/>
          </a:xfrm>
        </p:spPr>
        <p:txBody>
          <a:bodyPr>
            <a:noAutofit/>
          </a:bodyPr>
          <a:lstStyle/>
          <a:p>
            <a:r>
              <a:rPr lang="en-US" sz="3600" dirty="0"/>
              <a:t>Navigating the Net – Smart Searching</a:t>
            </a:r>
          </a:p>
        </p:txBody>
      </p:sp>
      <p:sp>
        <p:nvSpPr>
          <p:cNvPr id="9" name="Content Placeholder 8"/>
          <p:cNvSpPr>
            <a:spLocks noGrp="1"/>
          </p:cNvSpPr>
          <p:nvPr>
            <p:ph sz="half" idx="1"/>
          </p:nvPr>
        </p:nvSpPr>
        <p:spPr>
          <a:xfrm>
            <a:off x="930442" y="1251284"/>
            <a:ext cx="9829800" cy="758299"/>
          </a:xfrm>
        </p:spPr>
        <p:txBody>
          <a:bodyPr>
            <a:normAutofit/>
          </a:bodyPr>
          <a:lstStyle/>
          <a:p>
            <a:r>
              <a:rPr lang="en-US" sz="3200" dirty="0"/>
              <a:t>Search engines are databases that index the Web</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6793" y="2286000"/>
            <a:ext cx="8958414" cy="3258312"/>
          </a:xfrm>
          <a:prstGeom prst="rect">
            <a:avLst/>
          </a:prstGeom>
          <a:ln w="6350">
            <a:solidFill>
              <a:schemeClr val="tx1"/>
            </a:solidFill>
          </a:ln>
        </p:spPr>
      </p:pic>
    </p:spTree>
    <p:extLst>
      <p:ext uri="{BB962C8B-B14F-4D97-AF65-F5344CB8AC3E}">
        <p14:creationId xmlns:p14="http://schemas.microsoft.com/office/powerpoint/2010/main" xmlns="" val="234022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228600"/>
            <a:ext cx="9982200" cy="792480"/>
          </a:xfrm>
        </p:spPr>
        <p:txBody>
          <a:bodyPr>
            <a:normAutofit/>
          </a:bodyPr>
          <a:lstStyle/>
          <a:p>
            <a:r>
              <a:rPr lang="en-US" sz="3600" dirty="0"/>
              <a:t>Searching the Web</a:t>
            </a:r>
          </a:p>
        </p:txBody>
      </p:sp>
      <p:sp>
        <p:nvSpPr>
          <p:cNvPr id="13" name="Content Placeholder 8"/>
          <p:cNvSpPr>
            <a:spLocks noGrp="1"/>
          </p:cNvSpPr>
          <p:nvPr>
            <p:ph sz="half" idx="1"/>
          </p:nvPr>
        </p:nvSpPr>
        <p:spPr>
          <a:xfrm>
            <a:off x="930443" y="1251284"/>
            <a:ext cx="11658599" cy="2667000"/>
          </a:xfrm>
        </p:spPr>
        <p:txBody>
          <a:bodyPr>
            <a:noAutofit/>
          </a:bodyPr>
          <a:lstStyle/>
          <a:p>
            <a:pPr>
              <a:spcAft>
                <a:spcPts val="1200"/>
              </a:spcAft>
            </a:pPr>
            <a:r>
              <a:rPr lang="en-US" sz="3200" dirty="0"/>
              <a:t>Boolean operators define a relationship between words</a:t>
            </a:r>
          </a:p>
          <a:p>
            <a:pPr lvl="1">
              <a:spcAft>
                <a:spcPts val="1200"/>
              </a:spcAft>
            </a:pPr>
            <a:r>
              <a:rPr lang="en-US" dirty="0" smtClean="0"/>
              <a:t>AND - both</a:t>
            </a:r>
            <a:endParaRPr lang="en-US" dirty="0"/>
          </a:p>
          <a:p>
            <a:pPr lvl="1">
              <a:spcAft>
                <a:spcPts val="1200"/>
              </a:spcAft>
            </a:pPr>
            <a:r>
              <a:rPr lang="en-US" dirty="0" smtClean="0"/>
              <a:t>OR - either</a:t>
            </a:r>
            <a:endParaRPr lang="en-US" dirty="0"/>
          </a:p>
          <a:p>
            <a:pPr lvl="1">
              <a:spcAft>
                <a:spcPts val="1200"/>
              </a:spcAft>
            </a:pPr>
            <a:r>
              <a:rPr lang="en-US" dirty="0" smtClean="0"/>
              <a:t>NOT - none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91000" y="1981200"/>
            <a:ext cx="5791200" cy="4190723"/>
          </a:xfrm>
          <a:prstGeom prst="rect">
            <a:avLst/>
          </a:prstGeom>
          <a:ln w="6350">
            <a:solidFill>
              <a:schemeClr val="tx1"/>
            </a:solidFill>
          </a:ln>
        </p:spPr>
      </p:pic>
    </p:spTree>
    <p:extLst>
      <p:ext uri="{BB962C8B-B14F-4D97-AF65-F5344CB8AC3E}">
        <p14:creationId xmlns:p14="http://schemas.microsoft.com/office/powerpoint/2010/main" xmlns="" val="212083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0442" y="-76200"/>
            <a:ext cx="10972800" cy="1097280"/>
          </a:xfrm>
        </p:spPr>
        <p:txBody>
          <a:bodyPr>
            <a:noAutofit/>
          </a:bodyPr>
          <a:lstStyle/>
          <a:p>
            <a:pPr>
              <a:lnSpc>
                <a:spcPts val="3600"/>
              </a:lnSpc>
            </a:pPr>
            <a:r>
              <a:rPr lang="en-US" sz="3600" dirty="0"/>
              <a:t>Discuss How to Evaluate the Credibility of Information Found on the Web</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67025" y="1524000"/>
            <a:ext cx="6457950" cy="4305300"/>
          </a:xfrm>
          <a:prstGeom prst="rect">
            <a:avLst/>
          </a:prstGeom>
        </p:spPr>
      </p:pic>
    </p:spTree>
    <p:extLst>
      <p:ext uri="{BB962C8B-B14F-4D97-AF65-F5344CB8AC3E}">
        <p14:creationId xmlns:p14="http://schemas.microsoft.com/office/powerpoint/2010/main" xmlns="" val="42976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92242"/>
            <a:ext cx="10591800" cy="927628"/>
          </a:xfrm>
        </p:spPr>
        <p:txBody>
          <a:bodyPr>
            <a:noAutofit/>
          </a:bodyPr>
          <a:lstStyle/>
          <a:p>
            <a:r>
              <a:rPr lang="en-US" sz="3600" dirty="0"/>
              <a:t>Would I Lie to You? – Who Wrote It? (1 of 3)</a:t>
            </a:r>
          </a:p>
        </p:txBody>
      </p:sp>
      <p:sp>
        <p:nvSpPr>
          <p:cNvPr id="5" name="Content Placeholder 4"/>
          <p:cNvSpPr>
            <a:spLocks noGrp="1"/>
          </p:cNvSpPr>
          <p:nvPr>
            <p:ph idx="1"/>
          </p:nvPr>
        </p:nvSpPr>
        <p:spPr>
          <a:xfrm>
            <a:off x="930442" y="1251284"/>
            <a:ext cx="10972800" cy="5562600"/>
          </a:xfrm>
        </p:spPr>
        <p:txBody>
          <a:bodyPr>
            <a:noAutofit/>
          </a:bodyPr>
          <a:lstStyle/>
          <a:p>
            <a:pPr>
              <a:spcBef>
                <a:spcPts val="600"/>
              </a:spcBef>
            </a:pPr>
            <a:r>
              <a:rPr lang="en-US" sz="3200" dirty="0"/>
              <a:t>User-generated content</a:t>
            </a:r>
          </a:p>
          <a:p>
            <a:pPr>
              <a:spcBef>
                <a:spcPts val="600"/>
              </a:spcBef>
            </a:pPr>
            <a:r>
              <a:rPr lang="en-US" sz="3200" dirty="0"/>
              <a:t>Content written by everyday users</a:t>
            </a:r>
          </a:p>
          <a:p>
            <a:pPr lvl="1">
              <a:spcBef>
                <a:spcPts val="0"/>
              </a:spcBef>
              <a:spcAft>
                <a:spcPts val="600"/>
              </a:spcAft>
              <a:buFont typeface="Wingdings" panose="05000000000000000000" pitchFamily="2" charset="2"/>
              <a:buChar char="ü"/>
            </a:pPr>
            <a:r>
              <a:rPr lang="en-US" sz="2800" dirty="0"/>
              <a:t>Blogs</a:t>
            </a:r>
          </a:p>
          <a:p>
            <a:pPr lvl="1">
              <a:spcBef>
                <a:spcPts val="0"/>
              </a:spcBef>
              <a:spcAft>
                <a:spcPts val="600"/>
              </a:spcAft>
              <a:buFont typeface="Wingdings" panose="05000000000000000000" pitchFamily="2" charset="2"/>
              <a:buChar char="ü"/>
            </a:pPr>
            <a:r>
              <a:rPr lang="en-US" sz="2800" dirty="0"/>
              <a:t>Websites</a:t>
            </a:r>
          </a:p>
          <a:p>
            <a:pPr lvl="1">
              <a:spcBef>
                <a:spcPts val="0"/>
              </a:spcBef>
              <a:spcAft>
                <a:spcPts val="600"/>
              </a:spcAft>
              <a:buFont typeface="Wingdings" panose="05000000000000000000" pitchFamily="2" charset="2"/>
              <a:buChar char="ü"/>
            </a:pPr>
            <a:r>
              <a:rPr lang="en-US" sz="2800" dirty="0"/>
              <a:t>Wikis</a:t>
            </a:r>
          </a:p>
          <a:p>
            <a:pPr lvl="1">
              <a:spcBef>
                <a:spcPts val="0"/>
              </a:spcBef>
              <a:spcAft>
                <a:spcPts val="1000"/>
              </a:spcAft>
              <a:buFont typeface="Wingdings" panose="05000000000000000000" pitchFamily="2" charset="2"/>
              <a:buChar char="ü"/>
            </a:pPr>
            <a:r>
              <a:rPr lang="en-US" sz="2800" dirty="0"/>
              <a:t>Social media sites</a:t>
            </a:r>
          </a:p>
          <a:p>
            <a:pPr>
              <a:spcBef>
                <a:spcPts val="600"/>
              </a:spcBef>
            </a:pPr>
            <a:r>
              <a:rPr lang="en-US" sz="3200" dirty="0"/>
              <a:t>It is important to know Blogs:</a:t>
            </a:r>
          </a:p>
          <a:p>
            <a:pPr lvl="1">
              <a:spcBef>
                <a:spcPts val="0"/>
              </a:spcBef>
              <a:buFont typeface="Wingdings" panose="05000000000000000000" pitchFamily="2" charset="2"/>
              <a:buChar char="ü"/>
            </a:pPr>
            <a:r>
              <a:rPr lang="en-US" sz="2800" dirty="0"/>
              <a:t>What is credible</a:t>
            </a:r>
          </a:p>
          <a:p>
            <a:pPr lvl="1">
              <a:spcBef>
                <a:spcPts val="0"/>
              </a:spcBef>
              <a:buFont typeface="Wingdings" panose="05000000000000000000" pitchFamily="2" charset="2"/>
              <a:buChar char="ü"/>
            </a:pPr>
            <a:r>
              <a:rPr lang="en-US" sz="2800" dirty="0"/>
              <a:t>How to evaluate the information you find</a:t>
            </a:r>
          </a:p>
        </p:txBody>
      </p:sp>
    </p:spTree>
    <p:extLst>
      <p:ext uri="{BB962C8B-B14F-4D97-AF65-F5344CB8AC3E}">
        <p14:creationId xmlns:p14="http://schemas.microsoft.com/office/powerpoint/2010/main" xmlns="" val="443787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304800"/>
            <a:ext cx="10820400" cy="703052"/>
          </a:xfrm>
        </p:spPr>
        <p:txBody>
          <a:bodyPr>
            <a:noAutofit/>
          </a:bodyPr>
          <a:lstStyle/>
          <a:p>
            <a:r>
              <a:rPr lang="en-US" sz="3600" dirty="0"/>
              <a:t>Would I Lie to You? – Who Wrote It? (2 of 3)</a:t>
            </a:r>
          </a:p>
        </p:txBody>
      </p:sp>
      <p:sp>
        <p:nvSpPr>
          <p:cNvPr id="5" name="Content Placeholder 4"/>
          <p:cNvSpPr>
            <a:spLocks noGrp="1"/>
          </p:cNvSpPr>
          <p:nvPr>
            <p:ph idx="1"/>
          </p:nvPr>
        </p:nvSpPr>
        <p:spPr>
          <a:xfrm>
            <a:off x="927394" y="1347536"/>
            <a:ext cx="10061448" cy="4648200"/>
          </a:xfrm>
        </p:spPr>
        <p:txBody>
          <a:bodyPr>
            <a:normAutofit fontScale="92500" lnSpcReduction="20000"/>
          </a:bodyPr>
          <a:lstStyle/>
          <a:p>
            <a:pPr>
              <a:spcAft>
                <a:spcPts val="1200"/>
              </a:spcAft>
            </a:pPr>
            <a:r>
              <a:rPr lang="en-US" sz="3500" dirty="0"/>
              <a:t>Check for credibility:</a:t>
            </a:r>
          </a:p>
          <a:p>
            <a:pPr lvl="1">
              <a:spcAft>
                <a:spcPts val="1200"/>
              </a:spcAft>
              <a:buFont typeface="Segoe UI Symbol" panose="020B0502040204020203" pitchFamily="34" charset="0"/>
              <a:buChar char="✓"/>
            </a:pPr>
            <a:r>
              <a:rPr lang="en-US" sz="3000" dirty="0"/>
              <a:t>Look at the URL</a:t>
            </a:r>
          </a:p>
          <a:p>
            <a:pPr lvl="2">
              <a:spcAft>
                <a:spcPts val="1200"/>
              </a:spcAft>
              <a:buFont typeface="Arial" panose="020B0604020202020204" pitchFamily="34" charset="0"/>
              <a:buChar char="•"/>
            </a:pPr>
            <a:r>
              <a:rPr lang="en-US" sz="2600" dirty="0"/>
              <a:t>TLD—.edu, .gov, or .com</a:t>
            </a:r>
          </a:p>
          <a:p>
            <a:pPr lvl="1">
              <a:spcAft>
                <a:spcPts val="1200"/>
              </a:spcAft>
              <a:buFont typeface="Segoe UI Symbol" panose="020B0502040204020203" pitchFamily="34" charset="0"/>
              <a:buChar char="✓"/>
            </a:pPr>
            <a:r>
              <a:rPr lang="en-US" sz="3000" dirty="0"/>
              <a:t>Read the home page and the About Us page</a:t>
            </a:r>
          </a:p>
          <a:p>
            <a:pPr lvl="2">
              <a:spcAft>
                <a:spcPts val="1200"/>
              </a:spcAft>
              <a:buFont typeface="Arial" panose="020B0604020202020204" pitchFamily="34" charset="0"/>
              <a:buChar char="•"/>
            </a:pPr>
            <a:r>
              <a:rPr lang="en-US" sz="2600" dirty="0"/>
              <a:t>Conflicts of interest or obvious biases</a:t>
            </a:r>
          </a:p>
          <a:p>
            <a:pPr lvl="2">
              <a:spcAft>
                <a:spcPts val="1200"/>
              </a:spcAft>
              <a:buFont typeface="Arial" panose="020B0604020202020204" pitchFamily="34" charset="0"/>
              <a:buChar char="•"/>
            </a:pPr>
            <a:r>
              <a:rPr lang="en-US" sz="2600" dirty="0"/>
              <a:t>Contact information</a:t>
            </a:r>
          </a:p>
          <a:p>
            <a:pPr lvl="1">
              <a:spcAft>
                <a:spcPts val="1200"/>
              </a:spcAft>
              <a:buFont typeface="Segoe UI Symbol" panose="020B0502040204020203" pitchFamily="34" charset="0"/>
              <a:buChar char="✓"/>
            </a:pPr>
            <a:r>
              <a:rPr lang="en-US" sz="3000" dirty="0"/>
              <a:t>Stick with well-known sources for important information</a:t>
            </a:r>
          </a:p>
          <a:p>
            <a:pPr lvl="1">
              <a:spcAft>
                <a:spcPts val="1200"/>
              </a:spcAft>
              <a:buFont typeface="Segoe UI Symbol" panose="020B0502040204020203" pitchFamily="34" charset="0"/>
              <a:buChar char="✓"/>
            </a:pPr>
            <a:r>
              <a:rPr lang="en-US" sz="3000" dirty="0"/>
              <a:t>Use Google Scholar for scholarly research</a:t>
            </a:r>
          </a:p>
          <a:p>
            <a:endParaRPr lang="en-US" dirty="0"/>
          </a:p>
        </p:txBody>
      </p:sp>
    </p:spTree>
    <p:extLst>
      <p:ext uri="{BB962C8B-B14F-4D97-AF65-F5344CB8AC3E}">
        <p14:creationId xmlns:p14="http://schemas.microsoft.com/office/powerpoint/2010/main" xmlns="" val="494261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304800"/>
            <a:ext cx="10820400" cy="703052"/>
          </a:xfrm>
        </p:spPr>
        <p:txBody>
          <a:bodyPr>
            <a:noAutofit/>
          </a:bodyPr>
          <a:lstStyle/>
          <a:p>
            <a:r>
              <a:rPr lang="en-US" sz="3600" dirty="0"/>
              <a:t>Would I Lie to You? – Who Wrote It? (3 of 3)</a:t>
            </a:r>
          </a:p>
        </p:txBody>
      </p:sp>
      <p:sp>
        <p:nvSpPr>
          <p:cNvPr id="5" name="Content Placeholder 4"/>
          <p:cNvSpPr>
            <a:spLocks noGrp="1"/>
          </p:cNvSpPr>
          <p:nvPr>
            <p:ph idx="1"/>
          </p:nvPr>
        </p:nvSpPr>
        <p:spPr>
          <a:xfrm>
            <a:off x="927394" y="1339516"/>
            <a:ext cx="10061448" cy="4648200"/>
          </a:xfrm>
        </p:spPr>
        <p:txBody>
          <a:bodyPr>
            <a:noAutofit/>
          </a:bodyPr>
          <a:lstStyle/>
          <a:p>
            <a:pPr>
              <a:lnSpc>
                <a:spcPct val="80000"/>
              </a:lnSpc>
              <a:spcAft>
                <a:spcPts val="1200"/>
              </a:spcAft>
            </a:pPr>
            <a:r>
              <a:rPr lang="en-US" sz="3200" dirty="0"/>
              <a:t>Check for credibility:</a:t>
            </a:r>
          </a:p>
          <a:p>
            <a:pPr lvl="1">
              <a:lnSpc>
                <a:spcPct val="80000"/>
              </a:lnSpc>
              <a:spcAft>
                <a:spcPts val="1200"/>
              </a:spcAft>
              <a:buFont typeface="Segoe UI Symbol" panose="020B0502040204020203" pitchFamily="34" charset="0"/>
              <a:buChar char="✓"/>
            </a:pPr>
            <a:r>
              <a:rPr lang="en-US" sz="2800" dirty="0"/>
              <a:t>How up-to-date is the website?</a:t>
            </a:r>
          </a:p>
          <a:p>
            <a:pPr lvl="2">
              <a:lnSpc>
                <a:spcPct val="80000"/>
              </a:lnSpc>
              <a:spcAft>
                <a:spcPts val="1200"/>
              </a:spcAft>
              <a:buFont typeface="Arial" panose="020B0604020202020204" pitchFamily="34" charset="0"/>
              <a:buChar char="•"/>
            </a:pPr>
            <a:r>
              <a:rPr lang="en-US" sz="2400" dirty="0"/>
              <a:t>Usually found at the bottom of the home page</a:t>
            </a:r>
          </a:p>
          <a:p>
            <a:pPr lvl="1">
              <a:lnSpc>
                <a:spcPct val="80000"/>
              </a:lnSpc>
              <a:spcAft>
                <a:spcPts val="1200"/>
              </a:spcAft>
              <a:buFont typeface="Segoe UI Symbol" panose="020B0502040204020203" pitchFamily="34" charset="0"/>
              <a:buChar char="✓"/>
            </a:pPr>
            <a:r>
              <a:rPr lang="en-US" sz="2800" dirty="0"/>
              <a:t>Look at the design of the website</a:t>
            </a:r>
          </a:p>
          <a:p>
            <a:pPr lvl="2">
              <a:lnSpc>
                <a:spcPct val="80000"/>
              </a:lnSpc>
              <a:spcAft>
                <a:spcPts val="1200"/>
              </a:spcAft>
              <a:buFont typeface="Arial" panose="020B0604020202020204" pitchFamily="34" charset="0"/>
              <a:buChar char="•"/>
            </a:pPr>
            <a:r>
              <a:rPr lang="en-US" sz="2400" dirty="0"/>
              <a:t>Sophisticated</a:t>
            </a:r>
          </a:p>
          <a:p>
            <a:pPr lvl="2">
              <a:lnSpc>
                <a:spcPct val="80000"/>
              </a:lnSpc>
              <a:spcAft>
                <a:spcPts val="1200"/>
              </a:spcAft>
              <a:buFont typeface="Arial" panose="020B0604020202020204" pitchFamily="34" charset="0"/>
              <a:buChar char="•"/>
            </a:pPr>
            <a:r>
              <a:rPr lang="en-US" sz="2400" dirty="0"/>
              <a:t>Lacks grammar and spelling errors</a:t>
            </a:r>
          </a:p>
          <a:p>
            <a:pPr lvl="1">
              <a:lnSpc>
                <a:spcPct val="80000"/>
              </a:lnSpc>
              <a:spcAft>
                <a:spcPts val="1200"/>
              </a:spcAft>
              <a:buFont typeface="Segoe UI Symbol" panose="020B0502040204020203" pitchFamily="34" charset="0"/>
              <a:buChar char="✓"/>
            </a:pPr>
            <a:r>
              <a:rPr lang="en-US" sz="2800" dirty="0"/>
              <a:t>Does the information match other sites?</a:t>
            </a:r>
            <a:endParaRPr lang="en-US" sz="1400" dirty="0"/>
          </a:p>
        </p:txBody>
      </p:sp>
    </p:spTree>
    <p:extLst>
      <p:ext uri="{BB962C8B-B14F-4D97-AF65-F5344CB8AC3E}">
        <p14:creationId xmlns:p14="http://schemas.microsoft.com/office/powerpoint/2010/main" xmlns="" val="3091804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10972800" cy="1097280"/>
          </a:xfrm>
        </p:spPr>
        <p:txBody>
          <a:bodyPr>
            <a:noAutofit/>
          </a:bodyPr>
          <a:lstStyle/>
          <a:p>
            <a:r>
              <a:rPr lang="en-US" sz="3600" dirty="0"/>
              <a:t>Would I Lie to You? – What about the Design?</a:t>
            </a:r>
          </a:p>
        </p:txBody>
      </p:sp>
      <p:sp>
        <p:nvSpPr>
          <p:cNvPr id="5" name="Content Placeholder 4"/>
          <p:cNvSpPr>
            <a:spLocks noGrp="1"/>
          </p:cNvSpPr>
          <p:nvPr>
            <p:ph idx="1"/>
          </p:nvPr>
        </p:nvSpPr>
        <p:spPr>
          <a:xfrm>
            <a:off x="938463" y="1253205"/>
            <a:ext cx="10972800" cy="4525963"/>
          </a:xfrm>
        </p:spPr>
        <p:txBody>
          <a:bodyPr>
            <a:normAutofit/>
          </a:bodyPr>
          <a:lstStyle/>
          <a:p>
            <a:pPr>
              <a:spcAft>
                <a:spcPts val="1200"/>
              </a:spcAft>
            </a:pPr>
            <a:r>
              <a:rPr lang="en-US" sz="3200" dirty="0"/>
              <a:t>Sophistication</a:t>
            </a:r>
          </a:p>
          <a:p>
            <a:pPr>
              <a:spcAft>
                <a:spcPts val="1200"/>
              </a:spcAft>
            </a:pPr>
            <a:r>
              <a:rPr lang="en-US" sz="3200" dirty="0"/>
              <a:t>Grammar</a:t>
            </a:r>
          </a:p>
          <a:p>
            <a:pPr>
              <a:spcAft>
                <a:spcPts val="1200"/>
              </a:spcAft>
            </a:pPr>
            <a:r>
              <a:rPr lang="en-US" sz="3200" dirty="0"/>
              <a:t>Spelling</a:t>
            </a:r>
          </a:p>
        </p:txBody>
      </p:sp>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267200" y="1447800"/>
            <a:ext cx="7205700" cy="4785311"/>
          </a:xfrm>
          <a:prstGeom prst="rect">
            <a:avLst/>
          </a:prstGeom>
        </p:spPr>
      </p:pic>
    </p:spTree>
    <p:extLst>
      <p:ext uri="{BB962C8B-B14F-4D97-AF65-F5344CB8AC3E}">
        <p14:creationId xmlns:p14="http://schemas.microsoft.com/office/powerpoint/2010/main" xmlns="" val="320843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48" y="-76200"/>
            <a:ext cx="10972800" cy="1097280"/>
          </a:xfrm>
        </p:spPr>
        <p:txBody>
          <a:bodyPr>
            <a:noAutofit/>
          </a:bodyPr>
          <a:lstStyle/>
          <a:p>
            <a:r>
              <a:rPr lang="en-US" sz="3600" dirty="0"/>
              <a:t>Internet Timeline – How it All Got Started (2 of 3)</a:t>
            </a:r>
          </a:p>
        </p:txBody>
      </p:sp>
      <p:sp>
        <p:nvSpPr>
          <p:cNvPr id="4" name="Content Placeholder 3"/>
          <p:cNvSpPr>
            <a:spLocks noGrp="1"/>
          </p:cNvSpPr>
          <p:nvPr>
            <p:ph idx="1"/>
          </p:nvPr>
        </p:nvSpPr>
        <p:spPr>
          <a:xfrm>
            <a:off x="928048" y="1295400"/>
            <a:ext cx="10972800" cy="4525963"/>
          </a:xfrm>
        </p:spPr>
        <p:txBody>
          <a:bodyPr/>
          <a:lstStyle/>
          <a:p>
            <a:pPr marL="168275" indent="-168275">
              <a:spcBef>
                <a:spcPts val="1200"/>
              </a:spcBef>
              <a:buClr>
                <a:schemeClr val="bg2"/>
              </a:buClr>
            </a:pPr>
            <a:r>
              <a:rPr lang="en-US" sz="3200" dirty="0">
                <a:latin typeface="Arial" panose="020B0604020202020204" pitchFamily="34" charset="0"/>
                <a:cs typeface="Arial" panose="020B0604020202020204" pitchFamily="34" charset="0"/>
              </a:rPr>
              <a:t>ARPANET </a:t>
            </a:r>
          </a:p>
          <a:p>
            <a:pPr marL="685800" lvl="1" indent="-228600">
              <a:spcBef>
                <a:spcPts val="0"/>
              </a:spcBef>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Started in 1958 by President Eisenhower</a:t>
            </a:r>
          </a:p>
          <a:p>
            <a:pPr marL="685800" lvl="1" indent="-228600">
              <a:spcBef>
                <a:spcPts val="0"/>
              </a:spcBef>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Originally called the Advanced Research Projects Agency (ARPA)</a:t>
            </a:r>
          </a:p>
          <a:p>
            <a:pPr marL="685800" lvl="1" indent="-228600">
              <a:spcBef>
                <a:spcPts val="0"/>
              </a:spcBef>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Had four </a:t>
            </a:r>
            <a:r>
              <a:rPr lang="en-US" sz="2800" dirty="0" smtClean="0">
                <a:latin typeface="Arial" panose="020B0604020202020204" pitchFamily="34" charset="0"/>
                <a:cs typeface="Arial" panose="020B0604020202020204" pitchFamily="34" charset="0"/>
              </a:rPr>
              <a:t>school sites – UCLA, Stanford, </a:t>
            </a:r>
            <a:r>
              <a:rPr lang="en-US" sz="2800" dirty="0" err="1" smtClean="0">
                <a:latin typeface="Arial" panose="020B0604020202020204" pitchFamily="34" charset="0"/>
                <a:cs typeface="Arial" panose="020B0604020202020204" pitchFamily="34" charset="0"/>
              </a:rPr>
              <a:t>Univ</a:t>
            </a:r>
            <a:r>
              <a:rPr lang="en-US" sz="2800" dirty="0" smtClean="0">
                <a:latin typeface="Arial" panose="020B0604020202020204" pitchFamily="34" charset="0"/>
                <a:cs typeface="Arial" panose="020B0604020202020204" pitchFamily="34" charset="0"/>
              </a:rPr>
              <a:t> Utah, UC Santa Barbara</a:t>
            </a:r>
            <a:endParaRPr lang="en-US" sz="2800" dirty="0">
              <a:latin typeface="Arial" panose="020B0604020202020204" pitchFamily="34" charset="0"/>
              <a:cs typeface="Arial" panose="020B0604020202020204" pitchFamily="34" charset="0"/>
            </a:endParaRPr>
          </a:p>
          <a:p>
            <a:pPr marL="168275" indent="-168275">
              <a:spcBef>
                <a:spcPts val="1200"/>
              </a:spcBef>
              <a:buClr>
                <a:schemeClr val="bg2"/>
              </a:buClr>
            </a:pPr>
            <a:r>
              <a:rPr lang="en-US" sz="3200" dirty="0">
                <a:latin typeface="Arial" panose="020B0604020202020204" pitchFamily="34" charset="0"/>
                <a:cs typeface="Arial" panose="020B0604020202020204" pitchFamily="34" charset="0"/>
              </a:rPr>
              <a:t>The Computer Science Network (CSNET)</a:t>
            </a:r>
          </a:p>
          <a:p>
            <a:pPr marL="685800" lvl="1" indent="-228600">
              <a:spcBef>
                <a:spcPts val="0"/>
              </a:spcBef>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Founded in 1979 by the National Science Foundation </a:t>
            </a:r>
          </a:p>
          <a:p>
            <a:pPr marL="685800" lvl="1" indent="-228600">
              <a:spcBef>
                <a:spcPts val="0"/>
              </a:spcBef>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Connected computer science departments at universities</a:t>
            </a:r>
          </a:p>
          <a:p>
            <a:pPr marL="685800" lvl="1" indent="-228600">
              <a:spcBef>
                <a:spcPts val="0"/>
              </a:spcBef>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Used ARPANET technology</a:t>
            </a:r>
          </a:p>
          <a:p>
            <a:endParaRPr lang="en-US" dirty="0"/>
          </a:p>
        </p:txBody>
      </p:sp>
    </p:spTree>
    <p:extLst>
      <p:ext uri="{BB962C8B-B14F-4D97-AF65-F5344CB8AC3E}">
        <p14:creationId xmlns:p14="http://schemas.microsoft.com/office/powerpoint/2010/main" xmlns="" val="54434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237042"/>
            <a:ext cx="10058400" cy="775228"/>
          </a:xfrm>
        </p:spPr>
        <p:txBody>
          <a:bodyPr>
            <a:noAutofit/>
          </a:bodyPr>
          <a:lstStyle/>
          <a:p>
            <a:r>
              <a:rPr lang="en-US" sz="3600" dirty="0"/>
              <a:t>Internet Timeline – How it All Got Started (3 of 3)</a:t>
            </a:r>
          </a:p>
        </p:txBody>
      </p:sp>
      <p:sp>
        <p:nvSpPr>
          <p:cNvPr id="10" name="Content Placeholder 9"/>
          <p:cNvSpPr>
            <a:spLocks noGrp="1"/>
          </p:cNvSpPr>
          <p:nvPr>
            <p:ph idx="1"/>
          </p:nvPr>
        </p:nvSpPr>
        <p:spPr>
          <a:xfrm>
            <a:off x="824552" y="1298628"/>
            <a:ext cx="11049000" cy="4661852"/>
          </a:xfrm>
        </p:spPr>
        <p:txBody>
          <a:bodyPr>
            <a:noAutofit/>
          </a:bodyPr>
          <a:lstStyle/>
          <a:p>
            <a:pPr marL="228600" indent="-134938">
              <a:lnSpc>
                <a:spcPct val="110000"/>
              </a:lnSpc>
              <a:spcAft>
                <a:spcPts val="1200"/>
              </a:spcAft>
            </a:pPr>
            <a:r>
              <a:rPr lang="en-US" sz="3200" dirty="0"/>
              <a:t>Internet backbone – high-speed connection points between networks</a:t>
            </a:r>
          </a:p>
          <a:p>
            <a:pPr marL="806450" indent="-255588">
              <a:spcBef>
                <a:spcPts val="0"/>
              </a:spcBef>
              <a:spcAft>
                <a:spcPts val="1200"/>
              </a:spcAft>
              <a:buFont typeface="Wingdings" panose="05000000000000000000" pitchFamily="2" charset="2"/>
              <a:buChar char="ü"/>
            </a:pPr>
            <a:r>
              <a:rPr lang="en-US" sz="2800" dirty="0"/>
              <a:t>Mid-1980s – NSF created NSFNET</a:t>
            </a:r>
          </a:p>
          <a:p>
            <a:pPr marL="806450" indent="-255588">
              <a:spcBef>
                <a:spcPts val="0"/>
              </a:spcBef>
              <a:spcAft>
                <a:spcPts val="1200"/>
              </a:spcAft>
              <a:buFont typeface="Wingdings" panose="05000000000000000000" pitchFamily="2" charset="2"/>
              <a:buChar char="ü"/>
            </a:pPr>
            <a:r>
              <a:rPr lang="en-US" sz="2800" dirty="0"/>
              <a:t>Late1980s – NSFNET was the primary Internet backbone</a:t>
            </a:r>
          </a:p>
          <a:p>
            <a:pPr marL="806450" indent="-255588">
              <a:spcBef>
                <a:spcPts val="0"/>
              </a:spcBef>
              <a:spcAft>
                <a:spcPts val="1200"/>
              </a:spcAft>
              <a:buFont typeface="Wingdings" panose="05000000000000000000" pitchFamily="2" charset="2"/>
              <a:buChar char="ü"/>
            </a:pPr>
            <a:r>
              <a:rPr lang="en-US" sz="2800" dirty="0"/>
              <a:t>1995 – NSF backbone was decommissioned and privatized – establishing the first five Network Access </a:t>
            </a:r>
            <a:r>
              <a:rPr lang="en-US" sz="2800" dirty="0" smtClean="0"/>
              <a:t>Points</a:t>
            </a:r>
          </a:p>
          <a:p>
            <a:pPr marL="1293368" lvl="1" indent="-255588">
              <a:spcBef>
                <a:spcPts val="0"/>
              </a:spcBef>
              <a:spcAft>
                <a:spcPts val="1200"/>
              </a:spcAft>
              <a:buFont typeface="Wingdings" panose="05000000000000000000" pitchFamily="2" charset="2"/>
              <a:buChar char="ü"/>
            </a:pPr>
            <a:r>
              <a:rPr lang="en-US" sz="2800" dirty="0" smtClean="0"/>
              <a:t>NJ, San Fran, San Jose, Chicago, Wash. DC</a:t>
            </a:r>
            <a:endParaRPr lang="en-US" sz="2800" dirty="0"/>
          </a:p>
          <a:p>
            <a:pPr marL="806450" indent="-255588">
              <a:spcBef>
                <a:spcPts val="0"/>
              </a:spcBef>
              <a:spcAft>
                <a:spcPts val="1200"/>
              </a:spcAft>
              <a:buFont typeface="Wingdings" panose="05000000000000000000" pitchFamily="2" charset="2"/>
              <a:buChar char="ü"/>
            </a:pPr>
            <a:r>
              <a:rPr lang="en-US" sz="2800" dirty="0"/>
              <a:t>Today the backbone is composed of Internet Exchange Points around the world</a:t>
            </a:r>
          </a:p>
        </p:txBody>
      </p:sp>
    </p:spTree>
    <p:extLst>
      <p:ext uri="{BB962C8B-B14F-4D97-AF65-F5344CB8AC3E}">
        <p14:creationId xmlns:p14="http://schemas.microsoft.com/office/powerpoint/2010/main" xmlns="" val="48656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76200"/>
            <a:ext cx="10515600" cy="944880"/>
          </a:xfrm>
        </p:spPr>
        <p:txBody>
          <a:bodyPr>
            <a:noAutofit/>
          </a:bodyPr>
          <a:lstStyle/>
          <a:p>
            <a:r>
              <a:rPr lang="en-US" sz="3600" dirty="0"/>
              <a:t>Internet Timeline – World Wide Web</a:t>
            </a:r>
          </a:p>
        </p:txBody>
      </p:sp>
      <p:sp>
        <p:nvSpPr>
          <p:cNvPr id="10" name="Content Placeholder 9"/>
          <p:cNvSpPr>
            <a:spLocks noGrp="1"/>
          </p:cNvSpPr>
          <p:nvPr>
            <p:ph idx="1"/>
          </p:nvPr>
        </p:nvSpPr>
        <p:spPr>
          <a:xfrm>
            <a:off x="914400" y="1295400"/>
            <a:ext cx="11658600" cy="5486400"/>
          </a:xfrm>
        </p:spPr>
        <p:txBody>
          <a:bodyPr>
            <a:normAutofit/>
          </a:bodyPr>
          <a:lstStyle/>
          <a:p>
            <a:pPr marL="120650" indent="-120650">
              <a:spcBef>
                <a:spcPts val="0"/>
              </a:spcBef>
              <a:spcAft>
                <a:spcPts val="1200"/>
              </a:spcAft>
            </a:pPr>
            <a:r>
              <a:rPr lang="en-US" sz="3200" dirty="0" smtClean="0"/>
              <a:t>Internet </a:t>
            </a:r>
            <a:r>
              <a:rPr lang="en-US" sz="3200" dirty="0"/>
              <a:t>and World Wide Web are two different things</a:t>
            </a:r>
          </a:p>
          <a:p>
            <a:pPr marL="120650" indent="-120650">
              <a:spcBef>
                <a:spcPts val="0"/>
              </a:spcBef>
              <a:spcAft>
                <a:spcPts val="1200"/>
              </a:spcAft>
            </a:pPr>
            <a:r>
              <a:rPr lang="en-US" sz="3200" dirty="0"/>
              <a:t>Other ways to use the Internet</a:t>
            </a:r>
          </a:p>
          <a:p>
            <a:pPr lvl="1">
              <a:spcBef>
                <a:spcPts val="0"/>
              </a:spcBef>
              <a:buFont typeface="Wingdings" panose="05000000000000000000" pitchFamily="2" charset="2"/>
              <a:buChar char="ü"/>
            </a:pPr>
            <a:r>
              <a:rPr lang="en-US" sz="2800" dirty="0"/>
              <a:t>Email</a:t>
            </a:r>
          </a:p>
          <a:p>
            <a:pPr lvl="1">
              <a:spcBef>
                <a:spcPts val="0"/>
              </a:spcBef>
              <a:buFont typeface="Wingdings" panose="05000000000000000000" pitchFamily="2" charset="2"/>
              <a:buChar char="ü"/>
            </a:pPr>
            <a:r>
              <a:rPr lang="en-US" sz="2800" dirty="0"/>
              <a:t>Instant messaging</a:t>
            </a:r>
          </a:p>
          <a:p>
            <a:pPr lvl="1">
              <a:spcBef>
                <a:spcPts val="0"/>
              </a:spcBef>
              <a:buFont typeface="Wingdings" panose="05000000000000000000" pitchFamily="2" charset="2"/>
              <a:buChar char="ü"/>
            </a:pPr>
            <a:r>
              <a:rPr lang="en-US" sz="2800" dirty="0"/>
              <a:t>VoIP (Voice over IP)</a:t>
            </a:r>
          </a:p>
          <a:p>
            <a:pPr marL="120650" indent="-120650">
              <a:spcBef>
                <a:spcPts val="0"/>
              </a:spcBef>
              <a:spcAft>
                <a:spcPts val="1200"/>
              </a:spcAft>
            </a:pPr>
            <a:r>
              <a:rPr lang="en-US" sz="3200" dirty="0"/>
              <a:t>Hypertext – text that contains</a:t>
            </a:r>
            <a:br>
              <a:rPr lang="en-US" sz="3200" dirty="0"/>
            </a:br>
            <a:r>
              <a:rPr lang="en-US" sz="3200" dirty="0"/>
              <a:t>links to other objects</a:t>
            </a:r>
          </a:p>
          <a:p>
            <a:pPr marL="120650" indent="-120650">
              <a:spcBef>
                <a:spcPts val="0"/>
              </a:spcBef>
              <a:spcAft>
                <a:spcPts val="1200"/>
              </a:spcAft>
            </a:pPr>
            <a:r>
              <a:rPr lang="en-US" sz="3200" dirty="0"/>
              <a:t>Hyperlink – links that connect web objects</a:t>
            </a:r>
          </a:p>
          <a:p>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34200" y="1752600"/>
            <a:ext cx="4724400" cy="3320578"/>
          </a:xfrm>
          <a:prstGeom prst="rect">
            <a:avLst/>
          </a:prstGeom>
        </p:spPr>
      </p:pic>
    </p:spTree>
    <p:extLst>
      <p:ext uri="{BB962C8B-B14F-4D97-AF65-F5344CB8AC3E}">
        <p14:creationId xmlns:p14="http://schemas.microsoft.com/office/powerpoint/2010/main" xmlns="" val="154611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10972800" cy="1097280"/>
          </a:xfrm>
        </p:spPr>
        <p:txBody>
          <a:bodyPr>
            <a:noAutofit/>
          </a:bodyPr>
          <a:lstStyle/>
          <a:p>
            <a:r>
              <a:rPr lang="en-US" sz="3600" dirty="0"/>
              <a:t>Internet Timeline – Internet2</a:t>
            </a:r>
          </a:p>
        </p:txBody>
      </p:sp>
      <p:sp>
        <p:nvSpPr>
          <p:cNvPr id="5" name="Content Placeholder 4"/>
          <p:cNvSpPr>
            <a:spLocks noGrp="1"/>
          </p:cNvSpPr>
          <p:nvPr>
            <p:ph idx="1"/>
          </p:nvPr>
        </p:nvSpPr>
        <p:spPr>
          <a:xfrm>
            <a:off x="914400" y="1295400"/>
            <a:ext cx="10972800" cy="4525963"/>
          </a:xfrm>
        </p:spPr>
        <p:txBody>
          <a:bodyPr/>
          <a:lstStyle/>
          <a:p>
            <a:pPr marL="120650" indent="-120650">
              <a:spcAft>
                <a:spcPts val="1200"/>
              </a:spcAft>
              <a:buClr>
                <a:schemeClr val="bg2"/>
              </a:buClr>
            </a:pPr>
            <a:r>
              <a:rPr lang="en-US" sz="3200" dirty="0">
                <a:latin typeface="Arial" panose="020B0604020202020204" pitchFamily="34" charset="0"/>
                <a:cs typeface="Arial" panose="020B0604020202020204" pitchFamily="34" charset="0"/>
              </a:rPr>
              <a:t>A second internet for education, research, and collaboration</a:t>
            </a:r>
          </a:p>
          <a:p>
            <a:pPr marL="120650" lvl="1" indent="-120650">
              <a:spcAft>
                <a:spcPts val="1200"/>
              </a:spcAft>
              <a:buClr>
                <a:schemeClr val="bg2"/>
              </a:buClr>
              <a:buFont typeface="Arial" panose="020B0604020202020204" pitchFamily="34" charset="0"/>
              <a:buChar char="•"/>
            </a:pPr>
            <a:r>
              <a:rPr lang="en-US" sz="3200" dirty="0">
                <a:latin typeface="Arial" panose="020B0604020202020204" pitchFamily="34" charset="0"/>
                <a:cs typeface="Arial" panose="020B0604020202020204" pitchFamily="34" charset="0"/>
              </a:rPr>
              <a:t>Internet2 membership</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includes:</a:t>
            </a:r>
          </a:p>
          <a:p>
            <a:pPr marL="625475" lvl="2" indent="-168275">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Universities</a:t>
            </a:r>
          </a:p>
          <a:p>
            <a:pPr marL="625475" lvl="2" indent="-168275">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Museums</a:t>
            </a:r>
          </a:p>
          <a:p>
            <a:pPr marL="625475" lvl="2" indent="-168275">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Art galleries</a:t>
            </a:r>
          </a:p>
          <a:p>
            <a:pPr marL="625475" lvl="2" indent="-168275">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Libraries</a:t>
            </a:r>
          </a:p>
          <a:p>
            <a:pPr marL="625475" lvl="2" indent="-168275">
              <a:spcAft>
                <a:spcPts val="600"/>
              </a:spcAft>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Hospitals</a:t>
            </a:r>
            <a:endParaRPr lang="en-US" sz="3600"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867400" y="1828800"/>
            <a:ext cx="5638800" cy="4449091"/>
          </a:xfrm>
          <a:prstGeom prst="rect">
            <a:avLst/>
          </a:prstGeom>
        </p:spPr>
      </p:pic>
    </p:spTree>
    <p:extLst>
      <p:ext uri="{BB962C8B-B14F-4D97-AF65-F5344CB8AC3E}">
        <p14:creationId xmlns:p14="http://schemas.microsoft.com/office/powerpoint/2010/main" xmlns="" val="38725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6432" y="393032"/>
            <a:ext cx="10058400" cy="626852"/>
          </a:xfrm>
        </p:spPr>
        <p:txBody>
          <a:bodyPr>
            <a:normAutofit/>
          </a:bodyPr>
          <a:lstStyle/>
          <a:p>
            <a:r>
              <a:rPr lang="en-US" sz="3600" dirty="0"/>
              <a:t>Compare Types of Internet Connections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362200" y="1295400"/>
            <a:ext cx="7467600" cy="4973539"/>
          </a:xfrm>
          <a:prstGeom prst="rect">
            <a:avLst/>
          </a:prstGeom>
        </p:spPr>
      </p:pic>
    </p:spTree>
    <p:extLst>
      <p:ext uri="{BB962C8B-B14F-4D97-AF65-F5344CB8AC3E}">
        <p14:creationId xmlns:p14="http://schemas.microsoft.com/office/powerpoint/2010/main" xmlns="" val="268132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0"/>
            <a:ext cx="10820400" cy="1007852"/>
          </a:xfrm>
        </p:spPr>
        <p:txBody>
          <a:bodyPr>
            <a:noAutofit/>
          </a:bodyPr>
          <a:lstStyle/>
          <a:p>
            <a:r>
              <a:rPr lang="en-US" sz="3600" dirty="0"/>
              <a:t>Get Connected – How Do You Get Connected (1 of 3)</a:t>
            </a:r>
          </a:p>
        </p:txBody>
      </p:sp>
      <p:sp>
        <p:nvSpPr>
          <p:cNvPr id="3" name="Content Placeholder 2"/>
          <p:cNvSpPr>
            <a:spLocks noGrp="1"/>
          </p:cNvSpPr>
          <p:nvPr>
            <p:ph idx="1"/>
          </p:nvPr>
        </p:nvSpPr>
        <p:spPr>
          <a:xfrm>
            <a:off x="906379" y="1295400"/>
            <a:ext cx="10972800" cy="4525963"/>
          </a:xfrm>
        </p:spPr>
        <p:txBody>
          <a:bodyPr/>
          <a:lstStyle/>
          <a:p>
            <a:pPr marL="120650" lvl="0" indent="-120650">
              <a:spcBef>
                <a:spcPts val="0"/>
              </a:spcBef>
              <a:spcAft>
                <a:spcPts val="1200"/>
              </a:spcAft>
              <a:buSzTx/>
            </a:pPr>
            <a:r>
              <a:rPr lang="en-US" sz="3200" dirty="0">
                <a:solidFill>
                  <a:prstClr val="black"/>
                </a:solidFill>
                <a:latin typeface="Arial" panose="020B0604020202020204" pitchFamily="34" charset="0"/>
                <a:cs typeface="Arial" panose="020B0604020202020204" pitchFamily="34" charset="0"/>
              </a:rPr>
              <a:t>Internet Service Providers – companies that offer Internet access</a:t>
            </a:r>
          </a:p>
          <a:p>
            <a:pPr marL="120650" lvl="0" indent="-120650">
              <a:spcBef>
                <a:spcPts val="0"/>
              </a:spcBef>
              <a:spcAft>
                <a:spcPts val="1200"/>
              </a:spcAft>
              <a:buSzTx/>
            </a:pPr>
            <a:r>
              <a:rPr lang="en-US" sz="3200" dirty="0">
                <a:solidFill>
                  <a:prstClr val="black"/>
                </a:solidFill>
                <a:latin typeface="Arial" panose="020B0604020202020204" pitchFamily="34" charset="0"/>
                <a:cs typeface="Arial" panose="020B0604020202020204" pitchFamily="34" charset="0"/>
              </a:rPr>
              <a:t>Comparing bandwidth of Internet connections</a:t>
            </a:r>
          </a:p>
          <a:p>
            <a:pPr marL="120650" lvl="0" indent="-120650">
              <a:spcBef>
                <a:spcPts val="0"/>
              </a:spcBef>
              <a:spcAft>
                <a:spcPts val="1200"/>
              </a:spcAft>
              <a:buSzTx/>
            </a:pPr>
            <a:r>
              <a:rPr lang="en-US" sz="3200" dirty="0">
                <a:solidFill>
                  <a:prstClr val="black"/>
                </a:solidFill>
                <a:latin typeface="Arial" panose="020B0604020202020204" pitchFamily="34" charset="0"/>
                <a:cs typeface="Arial" panose="020B0604020202020204" pitchFamily="34" charset="0"/>
              </a:rPr>
              <a:t>Bandwidth – the data transfer rate of a network; measured in kilobits per second, megabits per second, or gigabits per second</a:t>
            </a:r>
          </a:p>
        </p:txBody>
      </p:sp>
    </p:spTree>
    <p:extLst>
      <p:ext uri="{BB962C8B-B14F-4D97-AF65-F5344CB8AC3E}">
        <p14:creationId xmlns:p14="http://schemas.microsoft.com/office/powerpoint/2010/main" xmlns="" val="216304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10668000" cy="931652"/>
          </a:xfrm>
        </p:spPr>
        <p:txBody>
          <a:bodyPr>
            <a:noAutofit/>
          </a:bodyPr>
          <a:lstStyle/>
          <a:p>
            <a:r>
              <a:rPr lang="en-US" sz="3600" dirty="0"/>
              <a:t>Get Connected – How Do You Get Connected (2 of 3)</a:t>
            </a:r>
          </a:p>
        </p:txBody>
      </p:sp>
      <p:sp>
        <p:nvSpPr>
          <p:cNvPr id="5" name="Content Placeholder 4"/>
          <p:cNvSpPr>
            <a:spLocks noGrp="1"/>
          </p:cNvSpPr>
          <p:nvPr>
            <p:ph idx="1"/>
          </p:nvPr>
        </p:nvSpPr>
        <p:spPr>
          <a:xfrm>
            <a:off x="914400" y="1295400"/>
            <a:ext cx="10972800" cy="4525963"/>
          </a:xfrm>
        </p:spPr>
        <p:txBody>
          <a:bodyPr/>
          <a:lstStyle/>
          <a:p>
            <a:pPr marL="120650" indent="-120650">
              <a:buClr>
                <a:schemeClr val="bg2"/>
              </a:buClr>
            </a:pPr>
            <a:r>
              <a:rPr lang="en-US" sz="3200" dirty="0" smtClean="0">
                <a:latin typeface="Arial" panose="020B0604020202020204" pitchFamily="34" charset="0"/>
                <a:cs typeface="Arial" panose="020B0604020202020204" pitchFamily="34" charset="0"/>
              </a:rPr>
              <a:t>Dial-up – cheapest, slowest</a:t>
            </a:r>
          </a:p>
          <a:p>
            <a:pPr marL="120650" indent="-120650">
              <a:buClr>
                <a:schemeClr val="bg2"/>
              </a:buClr>
            </a:pPr>
            <a:r>
              <a:rPr lang="en-US" sz="3200" dirty="0" smtClean="0">
                <a:latin typeface="Arial" panose="020B0604020202020204" pitchFamily="34" charset="0"/>
                <a:cs typeface="Arial" panose="020B0604020202020204" pitchFamily="34" charset="0"/>
              </a:rPr>
              <a:t>DSL – uses phone lines for digital signals</a:t>
            </a:r>
          </a:p>
          <a:p>
            <a:pPr marL="120650" indent="-120650">
              <a:buClr>
                <a:schemeClr val="bg2"/>
              </a:buClr>
            </a:pPr>
            <a:r>
              <a:rPr lang="en-US" sz="3200" dirty="0" smtClean="0">
                <a:latin typeface="Arial" panose="020B0604020202020204" pitchFamily="34" charset="0"/>
                <a:cs typeface="Arial" panose="020B0604020202020204" pitchFamily="34" charset="0"/>
              </a:rPr>
              <a:t>Cable</a:t>
            </a:r>
          </a:p>
          <a:p>
            <a:pPr marL="120650" indent="-120650">
              <a:buClr>
                <a:schemeClr val="bg2"/>
              </a:buClr>
            </a:pPr>
            <a:r>
              <a:rPr lang="en-US" sz="3200" dirty="0" smtClean="0">
                <a:latin typeface="Arial" panose="020B0604020202020204" pitchFamily="34" charset="0"/>
                <a:cs typeface="Arial" panose="020B0604020202020204" pitchFamily="34" charset="0"/>
              </a:rPr>
              <a:t>FTTH – Fiber-to-the-Home</a:t>
            </a:r>
            <a:endParaRPr lang="en-US" sz="3200" dirty="0" smtClean="0">
              <a:latin typeface="Arial" panose="020B0604020202020204" pitchFamily="34" charset="0"/>
              <a:cs typeface="Arial" panose="020B0604020202020204" pitchFamily="34" charset="0"/>
            </a:endParaRPr>
          </a:p>
          <a:p>
            <a:pPr marL="120650" indent="-120650">
              <a:buClr>
                <a:schemeClr val="bg2"/>
              </a:buClr>
            </a:pPr>
            <a:r>
              <a:rPr lang="en-US" sz="3200" dirty="0" smtClean="0">
                <a:latin typeface="Arial" panose="020B0604020202020204" pitchFamily="34" charset="0"/>
                <a:cs typeface="Arial" panose="020B0604020202020204" pitchFamily="34" charset="0"/>
              </a:rPr>
              <a:t>Broadband</a:t>
            </a:r>
            <a:endParaRPr lang="en-US" sz="3200" dirty="0">
              <a:latin typeface="Arial" panose="020B0604020202020204" pitchFamily="34" charset="0"/>
              <a:cs typeface="Arial" panose="020B0604020202020204" pitchFamily="34" charset="0"/>
            </a:endParaRPr>
          </a:p>
          <a:p>
            <a:pPr marL="685800" lvl="1" indent="-228600">
              <a:buClr>
                <a:schemeClr val="bg2"/>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Faster Web Access</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001000" y="2438400"/>
            <a:ext cx="3581400" cy="2387600"/>
          </a:xfrm>
          <a:prstGeom prst="rect">
            <a:avLst/>
          </a:prstGeom>
        </p:spPr>
      </p:pic>
    </p:spTree>
    <p:extLst>
      <p:ext uri="{BB962C8B-B14F-4D97-AF65-F5344CB8AC3E}">
        <p14:creationId xmlns:p14="http://schemas.microsoft.com/office/powerpoint/2010/main" xmlns="" val="227245708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xmlns="" name="Lecture PowerPoint Template.potx" id="{BB855091-A68B-4669-85FD-36839019572F}" vid="{FE88110F-3934-46D6-9303-E38CB2E71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LecturePPT_Template_09062016</Template>
  <TotalTime>6332</TotalTime>
  <Words>2445</Words>
  <Application>Microsoft Office PowerPoint</Application>
  <PresentationFormat>Custom</PresentationFormat>
  <Paragraphs>244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508 Lecture</vt:lpstr>
      <vt:lpstr>Introductory Visualizing Technology</vt:lpstr>
      <vt:lpstr>Internet Timeline – How it All Got Started (1 of 3)</vt:lpstr>
      <vt:lpstr>Internet Timeline – How it All Got Started (2 of 3)</vt:lpstr>
      <vt:lpstr>Internet Timeline – How it All Got Started (3 of 3)</vt:lpstr>
      <vt:lpstr>Internet Timeline – World Wide Web</vt:lpstr>
      <vt:lpstr>Internet Timeline – Internet2</vt:lpstr>
      <vt:lpstr>Compare Types of Internet Connections</vt:lpstr>
      <vt:lpstr>Get Connected – How Do You Get Connected (1 of 3)</vt:lpstr>
      <vt:lpstr>Get Connected – How Do You Get Connected (2 of 3)</vt:lpstr>
      <vt:lpstr>Get Connected – How Do You Get Connected (3 of 3)</vt:lpstr>
      <vt:lpstr>Compare Popular Web Browsers</vt:lpstr>
      <vt:lpstr>Surf’s Up – Web Browsers (1 of 4)</vt:lpstr>
      <vt:lpstr>Surf’s Up – Web Browsers (2 of 4)</vt:lpstr>
      <vt:lpstr>Surf’s Up – Web Browsers (3 of 4)</vt:lpstr>
      <vt:lpstr>Surf’s Up – Web Browsers (4 of 4)</vt:lpstr>
      <vt:lpstr>Surf’s Up – Add-Ons, Plug-Ins, and Toolbars</vt:lpstr>
      <vt:lpstr>Demonstrate How to Navigate the Web</vt:lpstr>
      <vt:lpstr>Navigating the Net</vt:lpstr>
      <vt:lpstr>Navigating the Net – Web Addresses (1 of 2)</vt:lpstr>
      <vt:lpstr>Navigating the Net – Web Addresses (2 of 2)</vt:lpstr>
      <vt:lpstr>Navigating the Net – Smart Searching</vt:lpstr>
      <vt:lpstr>Searching the Web</vt:lpstr>
      <vt:lpstr>Discuss How to Evaluate the Credibility of Information Found on the Web</vt:lpstr>
      <vt:lpstr>Would I Lie to You? – Who Wrote It? (1 of 3)</vt:lpstr>
      <vt:lpstr>Would I Lie to You? – Who Wrote It? (2 of 3)</vt:lpstr>
      <vt:lpstr>Would I Lie to You? – Who Wrote It? (3 of 3)</vt:lpstr>
      <vt:lpstr>Would I Lie to You? – What about the Design?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JLB</dc:creator>
  <cp:lastModifiedBy>Ralph</cp:lastModifiedBy>
  <cp:revision>253</cp:revision>
  <cp:lastPrinted>2017-06-19T21:43:10Z</cp:lastPrinted>
  <dcterms:created xsi:type="dcterms:W3CDTF">2014-04-17T11:02:43Z</dcterms:created>
  <dcterms:modified xsi:type="dcterms:W3CDTF">2017-07-14T02:35:30Z</dcterms:modified>
</cp:coreProperties>
</file>