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63" r:id="rId3"/>
    <p:sldId id="261" r:id="rId4"/>
    <p:sldId id="262" r:id="rId5"/>
    <p:sldId id="260" r:id="rId6"/>
    <p:sldId id="265" r:id="rId7"/>
    <p:sldId id="259" r:id="rId8"/>
    <p:sldId id="258" r:id="rId9"/>
    <p:sldId id="266" r:id="rId10"/>
    <p:sldId id="264" r:id="rId11"/>
    <p:sldId id="25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788FFA-E131-49B1-8C02-F8861A747EA3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B4D0BC-36A3-4AE4-9CAF-25B13AA9F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271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4390-E806-4E34-AA1B-8A2ADF802E11}" type="datetime1">
              <a:rPr lang="en-US" smtClean="0"/>
              <a:t>4/27/2017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F135A-8FF5-4AC6-872D-C82879EC280E}" type="datetime1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15011-8B0A-4F49-8A2E-E582BBC3042C}" type="datetime1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2AD69-7E51-4E53-B7CA-BACCC9BEC29E}" type="datetime1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366F2-01FE-4DD4-8121-AA94C0ACAEB6}" type="datetime1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9AA32-EB27-4B4E-8010-237107D3D859}" type="datetime1">
              <a:rPr lang="en-US" smtClean="0"/>
              <a:t>4/27/2017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4EA12-FE6E-4FD5-BA5B-467457BC2372}" type="datetime1">
              <a:rPr lang="en-US" smtClean="0"/>
              <a:t>4/27/2017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BCA07-DA73-4B62-B9EB-387594AD43B4}" type="datetime1">
              <a:rPr lang="en-US" smtClean="0"/>
              <a:t>4/27/2017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95A01-3C8B-48A6-AB7E-25AFCA9FD13D}" type="datetime1">
              <a:rPr lang="en-US" smtClean="0"/>
              <a:t>4/27/2017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AB533-06F2-4156-8778-B23DB2BB8CDB}" type="datetime1">
              <a:rPr lang="en-US" smtClean="0"/>
              <a:t>4/27/2017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61993-8EB0-435D-B9DA-B9778C8FE96F}" type="datetime1">
              <a:rPr lang="en-US" smtClean="0"/>
              <a:t>4/27/2017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84DA628-9E10-4BB4-A28C-E44E1EFECD1E}" type="datetime1">
              <a:rPr lang="en-US" smtClean="0"/>
              <a:t>4/27/2017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Apache_Hadoop" TargetMode="External"/><Relationship Id="rId2" Type="http://schemas.openxmlformats.org/officeDocument/2006/relationships/hyperlink" Target="https://en.wikipedia.org/wiki/Data_warehous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hyperlink" Target="https://en.wikipedia.org/wiki/SQL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RAID</a:t>
            </a:r>
          </a:p>
          <a:p>
            <a:r>
              <a:rPr lang="en-US" dirty="0" smtClean="0"/>
              <a:t>Clusters</a:t>
            </a:r>
          </a:p>
          <a:p>
            <a:r>
              <a:rPr lang="en-US" dirty="0" smtClean="0"/>
              <a:t>Hadoop/Hive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Big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89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Hive  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/>
              <a:t>Apache Hive</a:t>
            </a:r>
            <a:r>
              <a:rPr lang="en-US" dirty="0"/>
              <a:t> is a </a:t>
            </a:r>
            <a:r>
              <a:rPr lang="en-US" dirty="0">
                <a:hlinkClick r:id="rId2" tooltip="Data warehouse"/>
              </a:rPr>
              <a:t>data warehouse</a:t>
            </a:r>
            <a:r>
              <a:rPr lang="en-US" dirty="0"/>
              <a:t> software project built on top of </a:t>
            </a:r>
            <a:r>
              <a:rPr lang="en-US" dirty="0">
                <a:hlinkClick r:id="rId3" tooltip="Apache Hadoop"/>
              </a:rPr>
              <a:t>Apache Hadoop</a:t>
            </a:r>
            <a:r>
              <a:rPr lang="en-US" dirty="0"/>
              <a:t> for providing data summarization, query, and analysis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/>
              <a:t>Hive gives an </a:t>
            </a:r>
            <a:r>
              <a:rPr lang="en-US" dirty="0">
                <a:hlinkClick r:id="rId4" tooltip="SQL"/>
              </a:rPr>
              <a:t>SQL</a:t>
            </a:r>
            <a:r>
              <a:rPr lang="en-US" dirty="0"/>
              <a:t>-like interface to query data stored in various </a:t>
            </a:r>
            <a:r>
              <a:rPr lang="en-US" dirty="0" smtClean="0"/>
              <a:t>databases </a:t>
            </a:r>
            <a:r>
              <a:rPr lang="en-US" dirty="0"/>
              <a:t>and file systems that integrate with </a:t>
            </a:r>
            <a:r>
              <a:rPr lang="en-US" dirty="0" smtClean="0"/>
              <a:t>Hadoop</a:t>
            </a:r>
          </a:p>
          <a:p>
            <a:endParaRPr lang="en-US" dirty="0"/>
          </a:p>
          <a:p>
            <a:r>
              <a:rPr lang="en-US" dirty="0" smtClean="0"/>
              <a:t>Data Warehouse - </a:t>
            </a:r>
            <a:r>
              <a:rPr lang="en-US" dirty="0"/>
              <a:t>a large store of data accumulated from a wide range of sources within a company and used to guide management decisions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433543"/>
            <a:ext cx="916878" cy="825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2250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Apache – </a:t>
            </a:r>
          </a:p>
          <a:p>
            <a:r>
              <a:rPr lang="en-US" dirty="0" smtClean="0"/>
              <a:t>Cluster –</a:t>
            </a:r>
          </a:p>
          <a:p>
            <a:r>
              <a:rPr lang="en-US" dirty="0" smtClean="0"/>
              <a:t>Framework – </a:t>
            </a:r>
          </a:p>
          <a:p>
            <a:r>
              <a:rPr lang="en-US" dirty="0" smtClean="0"/>
              <a:t>Google File System –  </a:t>
            </a:r>
          </a:p>
          <a:p>
            <a:r>
              <a:rPr lang="en-US" dirty="0" err="1" smtClean="0"/>
              <a:t>MapReduce</a:t>
            </a:r>
            <a:r>
              <a:rPr lang="en-US" dirty="0" smtClean="0"/>
              <a:t> – </a:t>
            </a:r>
          </a:p>
          <a:p>
            <a:r>
              <a:rPr lang="en-US" dirty="0" smtClean="0"/>
              <a:t>Open Source –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811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lot of data these days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447800"/>
            <a:ext cx="4724400" cy="4572000"/>
          </a:xfrm>
        </p:spPr>
      </p:pic>
    </p:spTree>
    <p:extLst>
      <p:ext uri="{BB962C8B-B14F-4D97-AF65-F5344CB8AC3E}">
        <p14:creationId xmlns:p14="http://schemas.microsoft.com/office/powerpoint/2010/main" val="2197665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Data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There is no formal definition of Big Data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Velocity – data coming in at a high speed</a:t>
            </a:r>
          </a:p>
          <a:p>
            <a:pPr lvl="1"/>
            <a:r>
              <a:rPr lang="en-US" dirty="0" smtClean="0"/>
              <a:t>Ex: </a:t>
            </a:r>
            <a:r>
              <a:rPr lang="en-US" dirty="0" err="1" smtClean="0"/>
              <a:t>ezpass</a:t>
            </a:r>
            <a:r>
              <a:rPr lang="en-US" dirty="0" smtClean="0"/>
              <a:t> (cars going 50mph)</a:t>
            </a:r>
          </a:p>
          <a:p>
            <a:pPr marL="320040" lvl="1" indent="0">
              <a:buNone/>
            </a:pPr>
            <a:endParaRPr lang="en-US" dirty="0" smtClean="0"/>
          </a:p>
          <a:p>
            <a:r>
              <a:rPr lang="en-US" dirty="0" smtClean="0"/>
              <a:t>Volume – there is a lot of data to look at quickly</a:t>
            </a:r>
          </a:p>
          <a:p>
            <a:pPr lvl="1"/>
            <a:r>
              <a:rPr lang="en-US" dirty="0" smtClean="0"/>
              <a:t>Ex: </a:t>
            </a:r>
            <a:r>
              <a:rPr lang="en-US" dirty="0" err="1" smtClean="0"/>
              <a:t>facebook</a:t>
            </a:r>
            <a:r>
              <a:rPr lang="en-US" dirty="0" smtClean="0"/>
              <a:t> - over 1 Billion users to check per login  </a:t>
            </a:r>
          </a:p>
          <a:p>
            <a:pPr lvl="1"/>
            <a:r>
              <a:rPr lang="en-US" dirty="0" smtClean="0"/>
              <a:t>Ex: twitter -  400M tweets/day</a:t>
            </a:r>
          </a:p>
          <a:p>
            <a:pPr marL="320040" lvl="1" indent="0">
              <a:buNone/>
            </a:pPr>
            <a:endParaRPr lang="en-US" dirty="0" smtClean="0"/>
          </a:p>
          <a:p>
            <a:r>
              <a:rPr lang="en-US" dirty="0" smtClean="0"/>
              <a:t>Varity – data has many types (text, picture, movies, etc.)</a:t>
            </a:r>
          </a:p>
          <a:p>
            <a:pPr lvl="1"/>
            <a:r>
              <a:rPr lang="en-US" dirty="0" smtClean="0"/>
              <a:t>Ex: </a:t>
            </a:r>
            <a:r>
              <a:rPr lang="en-US" dirty="0" err="1" smtClean="0"/>
              <a:t>facebook</a:t>
            </a:r>
            <a:r>
              <a:rPr lang="en-US" dirty="0" smtClean="0"/>
              <a:t> again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241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Disk drive reading speeds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Traditional hard drive – up to 100 Mbytes/sec</a:t>
                </a:r>
              </a:p>
              <a:p>
                <a:r>
                  <a:rPr lang="en-US" dirty="0" smtClean="0"/>
                  <a:t>Solid state drives – up to 500 Mbytes/sec</a:t>
                </a:r>
                <a:endParaRPr lang="en-US" dirty="0"/>
              </a:p>
              <a:p>
                <a:pPr marL="0" indent="0">
                  <a:buNone/>
                </a:pPr>
                <a:endParaRPr lang="en-US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FF0000"/>
                    </a:solidFill>
                  </a:rPr>
                  <a:t>Quick Gorilla Math</a:t>
                </a:r>
              </a:p>
              <a:p>
                <a:pPr marL="0" indent="0">
                  <a:buNone/>
                </a:pPr>
                <a:r>
                  <a:rPr lang="en-US" dirty="0" smtClean="0"/>
                  <a:t>- Facebook has 1 Billion users. </a:t>
                </a:r>
              </a:p>
              <a:p>
                <a:pPr marL="0" indent="0">
                  <a:buNone/>
                </a:pPr>
                <a:r>
                  <a:rPr lang="en-US" dirty="0" smtClean="0"/>
                  <a:t>- A table containing </a:t>
                </a:r>
                <a:r>
                  <a:rPr lang="en-US" dirty="0" err="1" smtClean="0"/>
                  <a:t>userids</a:t>
                </a:r>
                <a:r>
                  <a:rPr lang="en-US" dirty="0" smtClean="0"/>
                  <a:t>, and passwords has 40+25 = 65   bytes per row. </a:t>
                </a:r>
              </a:p>
              <a:p>
                <a:pPr>
                  <a:buFontTx/>
                  <a:buChar char="-"/>
                </a:pPr>
                <a:r>
                  <a:rPr lang="en-US" dirty="0" smtClean="0"/>
                  <a:t>65 Billion = 65 Gigabytes. </a:t>
                </a:r>
              </a:p>
              <a:p>
                <a:pPr>
                  <a:buFontTx/>
                  <a:buChar char="-"/>
                </a:pPr>
                <a:r>
                  <a:rPr lang="en-US" dirty="0" smtClean="0"/>
                  <a:t>To read the table off a solid state disk would take </a:t>
                </a:r>
              </a:p>
              <a:p>
                <a:pPr>
                  <a:buFontTx/>
                  <a:buChar char="-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65 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𝐺𝑖𝑔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500 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𝑀𝑒𝑔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=130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𝑠𝑒𝑐𝑜𝑛𝑑𝑠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>
                <a:blip r:embed="rId2"/>
                <a:stretch>
                  <a:fillRect l="-1412" t="-18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3369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RAID </a:t>
            </a:r>
            <a:br>
              <a:rPr lang="en-US" dirty="0" smtClean="0"/>
            </a:br>
            <a:r>
              <a:rPr lang="en-US" dirty="0" smtClean="0"/>
              <a:t>(Redundant Array Independent Disks)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438082"/>
            <a:ext cx="6477000" cy="4572000"/>
          </a:xfrm>
        </p:spPr>
      </p:pic>
    </p:spTree>
    <p:extLst>
      <p:ext uri="{BB962C8B-B14F-4D97-AF65-F5344CB8AC3E}">
        <p14:creationId xmlns:p14="http://schemas.microsoft.com/office/powerpoint/2010/main" val="567852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Nodes, Racks and Clusters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Node (a computer CPU/local disk drive(s))</a:t>
            </a:r>
          </a:p>
          <a:p>
            <a:r>
              <a:rPr lang="en-US" dirty="0" smtClean="0"/>
              <a:t>Rack – collection of Nodes connected with very high bandwidth interconnections</a:t>
            </a:r>
          </a:p>
          <a:p>
            <a:r>
              <a:rPr lang="en-US" dirty="0" smtClean="0"/>
              <a:t>Cluster – collection of racks of nodes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518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600200"/>
            <a:ext cx="6400800" cy="4302035"/>
          </a:xfrm>
        </p:spPr>
      </p:pic>
    </p:spTree>
    <p:extLst>
      <p:ext uri="{BB962C8B-B14F-4D97-AF65-F5344CB8AC3E}">
        <p14:creationId xmlns:p14="http://schemas.microsoft.com/office/powerpoint/2010/main" val="25181774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914400" y="1981200"/>
            <a:ext cx="7772400" cy="3695700"/>
          </a:xfrm>
        </p:spPr>
        <p:txBody>
          <a:bodyPr/>
          <a:lstStyle/>
          <a:p>
            <a:r>
              <a:rPr lang="en-US" b="1" dirty="0"/>
              <a:t>Apache </a:t>
            </a:r>
            <a:r>
              <a:rPr lang="en-US" b="1" dirty="0" smtClean="0"/>
              <a:t>Hadoop </a:t>
            </a:r>
            <a:r>
              <a:rPr lang="en-US" dirty="0"/>
              <a:t>is an open-source software framework used for distributed storage and processing of big data sets using the </a:t>
            </a:r>
            <a:r>
              <a:rPr lang="en-US" dirty="0" err="1"/>
              <a:t>MapReduce</a:t>
            </a:r>
            <a:r>
              <a:rPr lang="en-US" dirty="0"/>
              <a:t> programming model. </a:t>
            </a:r>
            <a:endParaRPr lang="en-US" dirty="0" smtClean="0"/>
          </a:p>
          <a:p>
            <a:r>
              <a:rPr lang="en-US" dirty="0" smtClean="0"/>
              <a:t>Framework of  Tools.</a:t>
            </a:r>
          </a:p>
          <a:p>
            <a:r>
              <a:rPr lang="en-US" dirty="0" smtClean="0"/>
              <a:t>It </a:t>
            </a:r>
            <a:r>
              <a:rPr lang="en-US" dirty="0"/>
              <a:t>consists of computer clusters built from commodity hardware</a:t>
            </a:r>
            <a:r>
              <a:rPr lang="en-US" dirty="0" smtClean="0"/>
              <a:t>.</a:t>
            </a:r>
          </a:p>
          <a:p>
            <a:r>
              <a:rPr lang="en-US" dirty="0" smtClean="0"/>
              <a:t>Named after a yellow stuffed elephant.  </a:t>
            </a:r>
          </a:p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74638"/>
            <a:ext cx="6324600" cy="163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5851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HDFS (</a:t>
            </a:r>
            <a:r>
              <a:rPr lang="en-US" dirty="0" err="1" smtClean="0"/>
              <a:t>HaDoop</a:t>
            </a:r>
            <a:r>
              <a:rPr lang="en-US" dirty="0" smtClean="0"/>
              <a:t> File System)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HDFS runs on top of all file systems on the cluster. </a:t>
            </a:r>
          </a:p>
          <a:p>
            <a:r>
              <a:rPr lang="en-US" dirty="0" smtClean="0"/>
              <a:t>Designed for streaming data (</a:t>
            </a:r>
            <a:r>
              <a:rPr lang="en-US" dirty="0" err="1" smtClean="0"/>
              <a:t>HaDoop</a:t>
            </a:r>
            <a:r>
              <a:rPr lang="en-US" dirty="0" smtClean="0"/>
              <a:t> prefers Sequential access over Random Access (aka Indexed files).</a:t>
            </a:r>
          </a:p>
          <a:p>
            <a:r>
              <a:rPr lang="en-US" dirty="0" smtClean="0"/>
              <a:t>Uses Blocks to store files (or parts of files)</a:t>
            </a:r>
          </a:p>
          <a:p>
            <a:r>
              <a:rPr lang="en-US" dirty="0" smtClean="0"/>
              <a:t>Hadoop block are 128M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2435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225</TotalTime>
  <Words>308</Words>
  <Application>Microsoft Office PowerPoint</Application>
  <PresentationFormat>On-screen Show (4:3)</PresentationFormat>
  <Paragraphs>68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Cambria Math</vt:lpstr>
      <vt:lpstr>Franklin Gothic Book</vt:lpstr>
      <vt:lpstr>Perpetua</vt:lpstr>
      <vt:lpstr>Wingdings 2</vt:lpstr>
      <vt:lpstr>Equity</vt:lpstr>
      <vt:lpstr>Big Data</vt:lpstr>
      <vt:lpstr>A lot of data these days</vt:lpstr>
      <vt:lpstr>Big Data</vt:lpstr>
      <vt:lpstr>Disk drive reading speeds</vt:lpstr>
      <vt:lpstr>RAID  (Redundant Array Independent Disks)</vt:lpstr>
      <vt:lpstr>Nodes, Racks and Clusters</vt:lpstr>
      <vt:lpstr>Cluster</vt:lpstr>
      <vt:lpstr> </vt:lpstr>
      <vt:lpstr>HDFS (HaDoop File System)</vt:lpstr>
      <vt:lpstr>Hive   </vt:lpstr>
      <vt:lpstr>Appendix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Linux</dc:title>
  <dc:creator>Byrne, William</dc:creator>
  <cp:lastModifiedBy>Byrne, William</cp:lastModifiedBy>
  <cp:revision>34</cp:revision>
  <dcterms:created xsi:type="dcterms:W3CDTF">2006-08-16T00:00:00Z</dcterms:created>
  <dcterms:modified xsi:type="dcterms:W3CDTF">2017-04-27T20:00:41Z</dcterms:modified>
</cp:coreProperties>
</file>