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1" r:id="rId9"/>
    <p:sldId id="257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1F0F-0550-41E0-AF6B-EE5D1E1AAE4F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8A8C-8A0D-44AD-B8FD-1798F541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0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38A8C-8A0D-44AD-B8FD-1798F541C0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38A8C-8A0D-44AD-B8FD-1798F541C0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B055-F1CA-4CB5-8D27-70D42171940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2485-3542-45A6-8927-ED663693BAC7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084B-919F-4612-867A-2527396970EC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F2BB-16BE-4051-BB82-F20E466BEE7E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EB3F-5A3E-41E4-ABC0-417807C943C2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1F7-3AE3-4413-A9E1-A7D4E3D288DC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606E-310C-443E-B150-392F9C68A16A}" type="datetime1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E4AB-00F7-455C-865E-345389859820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68A3-35C8-4ACF-9134-BD595C8B9047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ECFB-F9AB-4B34-B0F5-E23AFCD14CAB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9674-AC24-4F19-BF86-033014B318F4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C35664-8079-43EC-8103-B73003822440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Multithreaded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Processes vs. Threads</a:t>
            </a:r>
          </a:p>
          <a:p>
            <a:r>
              <a:rPr lang="en-US" dirty="0" smtClean="0"/>
              <a:t>Process states and state transitions</a:t>
            </a:r>
          </a:p>
          <a:p>
            <a:r>
              <a:rPr lang="en-US" dirty="0" smtClean="0"/>
              <a:t>Hazards and Semaphores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Solution to clock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runClockThread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while (1)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</a:rPr>
              <a:t>addOneSecond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sleep( 1 second);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setClockThread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while (1)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 smtClean="0">
                <a:solidFill>
                  <a:srgbClr val="FF0000"/>
                </a:solidFill>
              </a:rPr>
              <a:t>setClock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h,m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tart </a:t>
            </a:r>
            <a:r>
              <a:rPr lang="en-US" dirty="0" err="1" smtClean="0">
                <a:solidFill>
                  <a:srgbClr val="FF0000"/>
                </a:solidFill>
              </a:rPr>
              <a:t>runClockThread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err="1" smtClean="0">
                <a:solidFill>
                  <a:srgbClr val="FF0000"/>
                </a:solidFill>
              </a:rPr>
              <a:t>setClockThread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multi-threaded program where 1 thread adds 5% interest to your checking and savings account and another thread transfers $100 from savings to checking. </a:t>
            </a:r>
          </a:p>
          <a:p>
            <a:endParaRPr lang="en-US" dirty="0"/>
          </a:p>
          <a:p>
            <a:r>
              <a:rPr lang="en-US" dirty="0" smtClean="0"/>
              <a:t>You start off with $100 in each account.  What are the final balances when the 2 threads are done?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A) $0 in savings and $210 in checking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B) $5 in savings and $205 in checking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C) $0 in savings and $205 in checking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D) all of the above are possible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Consider the following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Transfer Thread</a:t>
            </a:r>
            <a:r>
              <a:rPr lang="en-US" dirty="0" smtClean="0"/>
              <a:t>			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nterest Thread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savings = savings – 100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savings = savings * 1.05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checking = checking * 1.05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hecking = checking + 100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752600"/>
            <a:ext cx="0" cy="426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science, a </a:t>
            </a:r>
            <a:r>
              <a:rPr lang="en-US" b="1" dirty="0"/>
              <a:t>semaphore</a:t>
            </a:r>
            <a:r>
              <a:rPr lang="en-US" dirty="0"/>
              <a:t> is a variable or abstract data type that provides a simple but useful abstraction for controlling access by multiple processes to a common resource in a parallel programming environment.</a:t>
            </a:r>
          </a:p>
          <a:p>
            <a:endParaRPr lang="en-US" dirty="0" smtClean="0"/>
          </a:p>
          <a:p>
            <a:r>
              <a:rPr lang="en-US" dirty="0" smtClean="0"/>
              <a:t>Concept implemented by </a:t>
            </a:r>
            <a:r>
              <a:rPr lang="en-US" dirty="0" err="1" smtClean="0"/>
              <a:t>Dijkstra</a:t>
            </a:r>
            <a:r>
              <a:rPr lang="en-US" dirty="0" smtClean="0"/>
              <a:t> 1965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85681"/>
            <a:ext cx="18573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Atomic operations on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P(s)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if (s = 1) { s = 0; }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else { move process/thread onto the end of s-queue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V(s)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if (s-queue is not empty) { move head back to ready }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else { s = 1; }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to the missing interest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CreateSemaphore</a:t>
            </a:r>
            <a:r>
              <a:rPr lang="en-US" dirty="0" smtClean="0"/>
              <a:t>(x)</a:t>
            </a:r>
          </a:p>
          <a:p>
            <a:pPr marL="0" indent="0">
              <a:buNone/>
            </a:pPr>
            <a:r>
              <a:rPr lang="en-US" dirty="0" err="1" smtClean="0"/>
              <a:t>InterestThread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P(x)</a:t>
            </a:r>
          </a:p>
          <a:p>
            <a:pPr marL="0" indent="0">
              <a:buNone/>
            </a:pPr>
            <a:r>
              <a:rPr lang="en-US" dirty="0"/>
              <a:t>	savings = savings * </a:t>
            </a:r>
            <a:r>
              <a:rPr lang="en-US" dirty="0" smtClean="0"/>
              <a:t>1.05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checking = checking </a:t>
            </a:r>
            <a:r>
              <a:rPr lang="en-US" dirty="0" smtClean="0"/>
              <a:t>* </a:t>
            </a:r>
            <a:r>
              <a:rPr lang="en-US" dirty="0" smtClean="0"/>
              <a:t>1.05</a:t>
            </a:r>
          </a:p>
          <a:p>
            <a:pPr marL="0" indent="0">
              <a:buNone/>
            </a:pPr>
            <a:r>
              <a:rPr lang="en-US" dirty="0" smtClean="0"/>
              <a:t>	V(x)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TransferThread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P(x)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savings = savings - 100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checking = checking + 100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V(x)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Consider the following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Transfer Thread</a:t>
            </a:r>
            <a:r>
              <a:rPr lang="en-US" dirty="0" smtClean="0"/>
              <a:t>			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nterest Thread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P(x)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savings = savings – 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	P(x)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hecking = checking + 100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V(x)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savings = savings * 1.05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checking = checking * </a:t>
            </a:r>
            <a:r>
              <a:rPr lang="en-US" dirty="0" smtClean="0">
                <a:solidFill>
                  <a:srgbClr val="FF0000"/>
                </a:solidFill>
              </a:rPr>
              <a:t>1.05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V(x)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752600"/>
            <a:ext cx="0" cy="426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P(x) finds the resource in use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56" y="1905000"/>
            <a:ext cx="7154444" cy="427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2 threads free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Thread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while(1)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{ print “thread 1”; 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Thread 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while(1)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{ print “thread </a:t>
            </a:r>
            <a:r>
              <a:rPr lang="en-US" dirty="0" smtClean="0">
                <a:solidFill>
                  <a:srgbClr val="FF0000"/>
                </a:solidFill>
              </a:rPr>
              <a:t>2”; 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Run thread1;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Run thread2;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Example) 1 producer and 2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a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= 1;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b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= 0;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c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= 0</a:t>
            </a:r>
          </a:p>
          <a:p>
            <a:pPr marL="0" indent="0">
              <a:buNone/>
            </a:pPr>
            <a:r>
              <a:rPr lang="en-US" sz="2500" dirty="0" err="1" smtClean="0">
                <a:solidFill>
                  <a:srgbClr val="FF0000"/>
                </a:solidFill>
              </a:rPr>
              <a:t>ProducerThread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	P(a);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	</a:t>
            </a:r>
            <a:r>
              <a:rPr lang="en-US" sz="2500" smtClean="0">
                <a:solidFill>
                  <a:srgbClr val="FF0000"/>
                </a:solidFill>
              </a:rPr>
              <a:t>// </a:t>
            </a:r>
            <a:r>
              <a:rPr lang="en-US" sz="2500" smtClean="0">
                <a:solidFill>
                  <a:srgbClr val="FF0000"/>
                </a:solidFill>
              </a:rPr>
              <a:t>produce 1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	</a:t>
            </a:r>
            <a:r>
              <a:rPr lang="en-US" sz="2500" dirty="0" smtClean="0">
                <a:solidFill>
                  <a:srgbClr val="FF0000"/>
                </a:solidFill>
              </a:rPr>
              <a:t>V(b);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	P(a);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	</a:t>
            </a:r>
            <a:r>
              <a:rPr lang="en-US" sz="2500" dirty="0" smtClean="0">
                <a:solidFill>
                  <a:srgbClr val="FF0000"/>
                </a:solidFill>
              </a:rPr>
              <a:t>// produce </a:t>
            </a:r>
            <a:r>
              <a:rPr lang="en-US" sz="2500" dirty="0" smtClean="0">
                <a:solidFill>
                  <a:srgbClr val="FF0000"/>
                </a:solidFill>
              </a:rPr>
              <a:t>2</a:t>
            </a:r>
            <a:endParaRPr lang="en-US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	</a:t>
            </a:r>
            <a:r>
              <a:rPr lang="en-US" sz="2500" dirty="0" smtClean="0">
                <a:solidFill>
                  <a:srgbClr val="FF0000"/>
                </a:solidFill>
              </a:rPr>
              <a:t>V(c);</a:t>
            </a:r>
            <a:endParaRPr lang="en-US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1600200"/>
            <a:ext cx="4038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Consumer1Thread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P(b)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// </a:t>
            </a:r>
            <a:r>
              <a:rPr lang="en-US" sz="2500" dirty="0" smtClean="0">
                <a:solidFill>
                  <a:srgbClr val="0070C0"/>
                </a:solidFill>
              </a:rPr>
              <a:t>consume 1</a:t>
            </a:r>
            <a:endParaRPr lang="en-US" sz="2500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V(a)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Consumer2Thread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P(c)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// </a:t>
            </a:r>
            <a:r>
              <a:rPr lang="en-US" sz="2500" dirty="0" smtClean="0">
                <a:solidFill>
                  <a:srgbClr val="0070C0"/>
                </a:solidFill>
              </a:rPr>
              <a:t>consume 2</a:t>
            </a:r>
            <a:endParaRPr lang="en-US" sz="2500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	V(a)</a:t>
            </a:r>
          </a:p>
          <a:p>
            <a:pPr marL="0" indent="0">
              <a:buFont typeface="Arial" pitchFamily="34" charset="0"/>
              <a:buNone/>
            </a:pPr>
            <a:r>
              <a:rPr lang="en-US" sz="2500" dirty="0" smtClean="0">
                <a:solidFill>
                  <a:srgbClr val="0070C0"/>
                </a:solidFill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process? (Operating Systems)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computing, a </a:t>
            </a:r>
            <a:r>
              <a:rPr lang="en-US" b="1" dirty="0"/>
              <a:t>process</a:t>
            </a:r>
            <a:r>
              <a:rPr lang="en-US" dirty="0"/>
              <a:t> is an instance of a computer program that is being executed. It contains the program code and its current activity.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computer program is a passive collection of </a:t>
            </a:r>
            <a:r>
              <a:rPr lang="en-US" dirty="0" smtClean="0"/>
              <a:t>instructions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is the actual execution of those instructions. Several processes may be associated with the same </a:t>
            </a:r>
            <a:r>
              <a:rPr lang="en-US" dirty="0" smtClean="0"/>
              <a:t>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Note: opening </a:t>
            </a:r>
            <a:r>
              <a:rPr lang="en-US" dirty="0">
                <a:solidFill>
                  <a:srgbClr val="0070C0"/>
                </a:solidFill>
              </a:rPr>
              <a:t>up several instances of the same program often means more than one process is being executed.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of a variable will determine if your thread can proceed or must wait.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Ex) cashier1thread always runs and cashier2thread only runs if the condition (</a:t>
            </a:r>
            <a:r>
              <a:rPr lang="en-US" dirty="0" err="1" smtClean="0">
                <a:solidFill>
                  <a:srgbClr val="FF0000"/>
                </a:solidFill>
              </a:rPr>
              <a:t>customerCount</a:t>
            </a:r>
            <a:r>
              <a:rPr lang="en-US" dirty="0" smtClean="0">
                <a:solidFill>
                  <a:srgbClr val="FF0000"/>
                </a:solidFill>
              </a:rPr>
              <a:t> &gt; 5) if true. 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variable (i.e. </a:t>
            </a:r>
            <a:r>
              <a:rPr lang="en-US" dirty="0" err="1" smtClean="0"/>
              <a:t>customerCount</a:t>
            </a:r>
            <a:r>
              <a:rPr lang="en-US" dirty="0" smtClean="0"/>
              <a:t>) is referred to as a condition variable.</a:t>
            </a:r>
          </a:p>
          <a:p>
            <a:r>
              <a:rPr lang="en-US" dirty="0" smtClean="0"/>
              <a:t>You need obtain a </a:t>
            </a:r>
            <a:r>
              <a:rPr lang="en-US" dirty="0" err="1" smtClean="0"/>
              <a:t>mutex</a:t>
            </a:r>
            <a:r>
              <a:rPr lang="en-US" dirty="0" smtClean="0"/>
              <a:t> to access a condition variable. </a:t>
            </a:r>
            <a:endParaRPr lang="en-US" dirty="0"/>
          </a:p>
          <a:p>
            <a:r>
              <a:rPr lang="en-US" dirty="0" smtClean="0"/>
              <a:t>Based on that variables current value,  your thread should continue or wait.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3962400" cy="39624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P(cc)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	if (</a:t>
            </a:r>
            <a:r>
              <a:rPr lang="en-US" dirty="0" err="1" smtClean="0">
                <a:solidFill>
                  <a:srgbClr val="00B050"/>
                </a:solidFill>
              </a:rPr>
              <a:t>customerCount</a:t>
            </a:r>
            <a:r>
              <a:rPr lang="en-US" dirty="0" smtClean="0">
                <a:solidFill>
                  <a:srgbClr val="00B050"/>
                </a:solidFill>
              </a:rPr>
              <a:t> &lt; 5)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P(c5);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V(cc)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Handle customers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P(cc)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	if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customerCount</a:t>
            </a:r>
            <a:r>
              <a:rPr lang="en-US" dirty="0">
                <a:solidFill>
                  <a:srgbClr val="0070C0"/>
                </a:solidFill>
              </a:rPr>
              <a:t> &lt; 5)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V(cc);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P(c5);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}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// Handle Customers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10219"/>
            <a:ext cx="8001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Question</a:t>
            </a:r>
            <a:r>
              <a:rPr lang="en-US" dirty="0" smtClean="0"/>
              <a:t>: You access the </a:t>
            </a:r>
            <a:r>
              <a:rPr lang="en-US" dirty="0" err="1" smtClean="0"/>
              <a:t>mutex</a:t>
            </a:r>
            <a:r>
              <a:rPr lang="en-US" dirty="0" smtClean="0"/>
              <a:t> for the condition variable, based on it’s value you determine you should wait…how do you release the </a:t>
            </a:r>
            <a:r>
              <a:rPr lang="en-US" dirty="0" err="1" smtClean="0"/>
              <a:t>mutex</a:t>
            </a:r>
            <a:r>
              <a:rPr lang="en-US" dirty="0" smtClean="0"/>
              <a:t> and make yourself wait?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2519" y="2514600"/>
            <a:ext cx="4166681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P(cc)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	if (</a:t>
            </a:r>
            <a:r>
              <a:rPr lang="en-US" dirty="0" err="1" smtClean="0">
                <a:solidFill>
                  <a:srgbClr val="FF0000"/>
                </a:solidFill>
              </a:rPr>
              <a:t>customerCount</a:t>
            </a:r>
            <a:r>
              <a:rPr lang="en-US" dirty="0" smtClean="0">
                <a:solidFill>
                  <a:srgbClr val="FF0000"/>
                </a:solidFill>
              </a:rPr>
              <a:t> &lt; 5)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	{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		CP(cc,c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);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V(cc)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// Handle customers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52600"/>
            <a:ext cx="50673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Slide Number Placeholder 10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are writing software to run a clock. </a:t>
            </a:r>
          </a:p>
          <a:p>
            <a:r>
              <a:rPr lang="en-US" dirty="0" smtClean="0"/>
              <a:t>Your have a method/function </a:t>
            </a: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addOneSecond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/>
              <a:t>that adds one second to the current time of day. </a:t>
            </a:r>
          </a:p>
          <a:p>
            <a:r>
              <a:rPr lang="en-US" dirty="0" smtClean="0"/>
              <a:t>You have a method/function void </a:t>
            </a:r>
            <a:r>
              <a:rPr lang="en-US" dirty="0" err="1" smtClean="0"/>
              <a:t>setTime</a:t>
            </a:r>
            <a:r>
              <a:rPr lang="en-US" dirty="0" smtClean="0"/>
              <a:t>(</a:t>
            </a:r>
            <a:r>
              <a:rPr lang="en-US" dirty="0" err="1" smtClean="0"/>
              <a:t>h,m</a:t>
            </a:r>
            <a:r>
              <a:rPr lang="en-US" dirty="0" smtClean="0"/>
              <a:t>) that sets the time of day. </a:t>
            </a:r>
          </a:p>
          <a:p>
            <a:endParaRPr lang="en-US" dirty="0"/>
          </a:p>
          <a:p>
            <a:r>
              <a:rPr lang="en-US" dirty="0" smtClean="0"/>
              <a:t>You want to be able to run </a:t>
            </a:r>
            <a:r>
              <a:rPr lang="en-US" dirty="0" err="1" smtClean="0"/>
              <a:t>addOneSecond</a:t>
            </a:r>
            <a:r>
              <a:rPr lang="en-US" dirty="0" smtClean="0"/>
              <a:t>() forever and occasionally run </a:t>
            </a:r>
            <a:r>
              <a:rPr lang="en-US" dirty="0" err="1" smtClean="0"/>
              <a:t>setTime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How can you do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 (1)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addOneSecond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sleep(1 second);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setTime</a:t>
            </a:r>
            <a:r>
              <a:rPr lang="en-US" dirty="0" smtClean="0">
                <a:solidFill>
                  <a:srgbClr val="FF0000"/>
                </a:solidFill>
              </a:rPr>
              <a:t>(3,20);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Issue: </a:t>
            </a:r>
            <a:r>
              <a:rPr lang="en-US" dirty="0" err="1" smtClean="0">
                <a:solidFill>
                  <a:srgbClr val="0070C0"/>
                </a:solidFill>
              </a:rPr>
              <a:t>setTime</a:t>
            </a:r>
            <a:r>
              <a:rPr lang="en-US" dirty="0" smtClean="0">
                <a:solidFill>
                  <a:srgbClr val="0070C0"/>
                </a:solidFill>
              </a:rPr>
              <a:t> will never run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setTime</a:t>
            </a:r>
            <a:r>
              <a:rPr lang="en-US" dirty="0">
                <a:solidFill>
                  <a:srgbClr val="FF0000"/>
                </a:solidFill>
              </a:rPr>
              <a:t>(3,20);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while (1)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addOneSecond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sleep(1 second);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Issue: </a:t>
            </a:r>
            <a:r>
              <a:rPr lang="en-US" dirty="0" err="1" smtClean="0">
                <a:solidFill>
                  <a:srgbClr val="0070C0"/>
                </a:solidFill>
              </a:rPr>
              <a:t>setTime</a:t>
            </a:r>
            <a:r>
              <a:rPr lang="en-US" dirty="0" smtClean="0">
                <a:solidFill>
                  <a:srgbClr val="0070C0"/>
                </a:solidFill>
              </a:rPr>
              <a:t> will never run a second 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</a:t>
            </a:r>
            <a:r>
              <a:rPr lang="en-US" dirty="0"/>
              <a:t>B</a:t>
            </a:r>
            <a:r>
              <a:rPr lang="en-US" dirty="0" smtClean="0"/>
              <a:t>locks (PCBs)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181060" cy="428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PCBs with Threads Added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1411"/>
            <a:ext cx="7282052" cy="434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are not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Threads</a:t>
            </a:r>
            <a:r>
              <a:rPr lang="en-US" dirty="0"/>
              <a:t> differ from traditional multitasking operating system processes in that:</a:t>
            </a:r>
          </a:p>
          <a:p>
            <a:r>
              <a:rPr lang="en-US" dirty="0" smtClean="0"/>
              <a:t>Processes </a:t>
            </a:r>
            <a:r>
              <a:rPr lang="en-US" dirty="0"/>
              <a:t>are typically mean time, while threads exist as subsets of a process</a:t>
            </a:r>
          </a:p>
          <a:p>
            <a:r>
              <a:rPr lang="en-US" dirty="0" smtClean="0"/>
              <a:t>Processes </a:t>
            </a:r>
            <a:r>
              <a:rPr lang="en-US" dirty="0"/>
              <a:t>carry considerably more state information than threads, whereas multiple threads within a process share process state as well as memory and other resources</a:t>
            </a:r>
          </a:p>
          <a:p>
            <a:r>
              <a:rPr lang="en-US" dirty="0" smtClean="0"/>
              <a:t>Processes </a:t>
            </a:r>
            <a:r>
              <a:rPr lang="en-US" dirty="0"/>
              <a:t>have separate address spaces, whereas threads share their address space</a:t>
            </a:r>
          </a:p>
          <a:p>
            <a:r>
              <a:rPr lang="en-US" dirty="0" smtClean="0"/>
              <a:t>Processes </a:t>
            </a:r>
            <a:r>
              <a:rPr lang="en-US" dirty="0"/>
              <a:t>interact only through system-provided inter-process communication mechanisms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329</TotalTime>
  <Words>744</Words>
  <Application>Microsoft Office PowerPoint</Application>
  <PresentationFormat>On-screen Show (4:3)</PresentationFormat>
  <Paragraphs>234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Multithreaded Programming</vt:lpstr>
      <vt:lpstr>What is a process? (Operating Systems)</vt:lpstr>
      <vt:lpstr>Process States</vt:lpstr>
      <vt:lpstr>Question</vt:lpstr>
      <vt:lpstr>Possible solution in pseudo code</vt:lpstr>
      <vt:lpstr>Possible solution in pseudo code</vt:lpstr>
      <vt:lpstr>Process Control Blocks (PCBs)</vt:lpstr>
      <vt:lpstr>PCBs with Threads Added</vt:lpstr>
      <vt:lpstr>Threads are not Processes</vt:lpstr>
      <vt:lpstr>Multithreaded Solution to clock issue</vt:lpstr>
      <vt:lpstr>Critical Section Issue</vt:lpstr>
      <vt:lpstr>Consider the following </vt:lpstr>
      <vt:lpstr>Semaphores</vt:lpstr>
      <vt:lpstr>Atomic operations on Semaphores</vt:lpstr>
      <vt:lpstr>Solution to the missing interest problem</vt:lpstr>
      <vt:lpstr>Consider the following </vt:lpstr>
      <vt:lpstr>When P(x) finds the resource in use</vt:lpstr>
      <vt:lpstr>Example) 2 threads free for all</vt:lpstr>
      <vt:lpstr>Example) 1 producer and 2 consumers</vt:lpstr>
      <vt:lpstr>Condition Variables</vt:lpstr>
      <vt:lpstr>Condition Variables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Multithreaded Programming</dc:title>
  <dc:creator>Byrne, William</dc:creator>
  <cp:lastModifiedBy>FDUUser</cp:lastModifiedBy>
  <cp:revision>21</cp:revision>
  <dcterms:created xsi:type="dcterms:W3CDTF">2006-08-16T00:00:00Z</dcterms:created>
  <dcterms:modified xsi:type="dcterms:W3CDTF">2015-02-18T23:47:35Z</dcterms:modified>
</cp:coreProperties>
</file>