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8" r:id="rId6"/>
    <p:sldId id="269" r:id="rId7"/>
    <p:sldId id="270" r:id="rId8"/>
    <p:sldId id="272" r:id="rId9"/>
    <p:sldId id="274" r:id="rId10"/>
    <p:sldId id="273" r:id="rId11"/>
    <p:sldId id="276" r:id="rId12"/>
    <p:sldId id="27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Queueing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</a:p>
          <a:p>
            <a:r>
              <a:rPr lang="en-US" dirty="0" smtClean="0"/>
              <a:t>Examples applied to 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09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Expected Total </a:t>
            </a:r>
            <a:r>
              <a:rPr lang="en-US" dirty="0"/>
              <a:t>t</a:t>
            </a:r>
            <a:r>
              <a:rPr lang="en-US" dirty="0" smtClean="0"/>
              <a:t>ime in entire system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]= 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𝑎𝑙𝑙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𝑞𝑢𝑒𝑢𝑒𝑠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)+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(10</m:t>
                      </m:r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𝑠𝑒𝑐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(2</m:t>
                      </m:r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𝑠𝑒𝑐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</m:t>
                      </m:r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𝑠𝑒𝑐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 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𝑠𝑒𝑐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𝑠𝑒𝑐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3.5 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𝑠𝑒𝑐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4616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Bottleneck - queue with largest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593" b="-11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19200"/>
                <a:ext cx="8229600" cy="4876800"/>
              </a:xfrm>
            </p:spPr>
            <p:txBody>
              <a:bodyPr>
                <a:normAutofit/>
              </a:bodyPr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sec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gives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sec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gives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𝑎𝑛𝑑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𝑎𝑛𝑑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19200"/>
                <a:ext cx="8229600" cy="4876800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838200" y="1524000"/>
            <a:ext cx="6585993" cy="2209800"/>
            <a:chOff x="957807" y="1828800"/>
            <a:chExt cx="6585993" cy="2514600"/>
          </a:xfrm>
        </p:grpSpPr>
        <p:grpSp>
          <p:nvGrpSpPr>
            <p:cNvPr id="5" name="Group 4"/>
            <p:cNvGrpSpPr/>
            <p:nvPr/>
          </p:nvGrpSpPr>
          <p:grpSpPr>
            <a:xfrm>
              <a:off x="957807" y="1828800"/>
              <a:ext cx="6585993" cy="2514600"/>
              <a:chOff x="168309" y="2133600"/>
              <a:chExt cx="7070691" cy="3352801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5029200" y="2628900"/>
                <a:ext cx="1447800" cy="322152"/>
                <a:chOff x="1752600" y="3733800"/>
                <a:chExt cx="1447800" cy="322152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1981200" y="3733800"/>
                  <a:ext cx="304800" cy="322152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2286000" y="3733800"/>
                  <a:ext cx="304800" cy="322152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0" name="Straight Connector 49"/>
                <p:cNvCxnSpPr/>
                <p:nvPr/>
              </p:nvCxnSpPr>
              <p:spPr>
                <a:xfrm flipH="1">
                  <a:off x="1752600" y="3733800"/>
                  <a:ext cx="228600" cy="0"/>
                </a:xfrm>
                <a:prstGeom prst="line">
                  <a:avLst/>
                </a:prstGeom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flipH="1">
                  <a:off x="1752600" y="4055952"/>
                  <a:ext cx="228600" cy="0"/>
                </a:xfrm>
                <a:prstGeom prst="line">
                  <a:avLst/>
                </a:prstGeom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52" name="Oval 51"/>
                <p:cNvSpPr/>
                <p:nvPr/>
              </p:nvSpPr>
              <p:spPr>
                <a:xfrm>
                  <a:off x="2819400" y="3733800"/>
                  <a:ext cx="381000" cy="322152"/>
                </a:xfrm>
                <a:prstGeom prst="ellips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D</a:t>
                  </a:r>
                  <a:endParaRPr lang="en-US" dirty="0"/>
                </a:p>
              </p:txBody>
            </p:sp>
            <p:cxnSp>
              <p:nvCxnSpPr>
                <p:cNvPr id="53" name="Straight Arrow Connector 52"/>
                <p:cNvCxnSpPr>
                  <a:stCxn id="49" idx="3"/>
                  <a:endCxn id="52" idx="2"/>
                </p:cNvCxnSpPr>
                <p:nvPr/>
              </p:nvCxnSpPr>
              <p:spPr>
                <a:xfrm>
                  <a:off x="2590800" y="3894876"/>
                  <a:ext cx="228600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9"/>
              <p:cNvGrpSpPr/>
              <p:nvPr/>
            </p:nvGrpSpPr>
            <p:grpSpPr>
              <a:xfrm>
                <a:off x="5029200" y="4648200"/>
                <a:ext cx="1447800" cy="322152"/>
                <a:chOff x="1752600" y="3733800"/>
                <a:chExt cx="1447800" cy="322152"/>
              </a:xfrm>
            </p:grpSpPr>
            <p:sp>
              <p:nvSpPr>
                <p:cNvPr id="42" name="Rectangle 41"/>
                <p:cNvSpPr/>
                <p:nvPr/>
              </p:nvSpPr>
              <p:spPr>
                <a:xfrm>
                  <a:off x="1981200" y="3733800"/>
                  <a:ext cx="304800" cy="322152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2286000" y="3733800"/>
                  <a:ext cx="304800" cy="322152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4" name="Straight Connector 43"/>
                <p:cNvCxnSpPr/>
                <p:nvPr/>
              </p:nvCxnSpPr>
              <p:spPr>
                <a:xfrm flipH="1">
                  <a:off x="1752600" y="3733800"/>
                  <a:ext cx="228600" cy="0"/>
                </a:xfrm>
                <a:prstGeom prst="line">
                  <a:avLst/>
                </a:prstGeom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flipH="1">
                  <a:off x="1752600" y="4055952"/>
                  <a:ext cx="228600" cy="0"/>
                </a:xfrm>
                <a:prstGeom prst="line">
                  <a:avLst/>
                </a:prstGeom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46" name="Oval 45"/>
                <p:cNvSpPr/>
                <p:nvPr/>
              </p:nvSpPr>
              <p:spPr>
                <a:xfrm>
                  <a:off x="2819400" y="3733800"/>
                  <a:ext cx="381000" cy="322152"/>
                </a:xfrm>
                <a:prstGeom prst="ellips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S</a:t>
                  </a:r>
                  <a:endParaRPr lang="en-US" dirty="0"/>
                </a:p>
              </p:txBody>
            </p:sp>
            <p:cxnSp>
              <p:nvCxnSpPr>
                <p:cNvPr id="47" name="Straight Arrow Connector 46"/>
                <p:cNvCxnSpPr>
                  <a:stCxn id="43" idx="3"/>
                  <a:endCxn id="46" idx="2"/>
                </p:cNvCxnSpPr>
                <p:nvPr/>
              </p:nvCxnSpPr>
              <p:spPr>
                <a:xfrm>
                  <a:off x="2590800" y="3894876"/>
                  <a:ext cx="228600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10"/>
              <p:cNvGrpSpPr/>
              <p:nvPr/>
            </p:nvGrpSpPr>
            <p:grpSpPr>
              <a:xfrm>
                <a:off x="2438400" y="3657600"/>
                <a:ext cx="1447800" cy="322152"/>
                <a:chOff x="1752600" y="3733800"/>
                <a:chExt cx="1447800" cy="322152"/>
              </a:xfrm>
            </p:grpSpPr>
            <p:sp>
              <p:nvSpPr>
                <p:cNvPr id="36" name="Rectangle 35"/>
                <p:cNvSpPr/>
                <p:nvPr/>
              </p:nvSpPr>
              <p:spPr>
                <a:xfrm>
                  <a:off x="1981200" y="3733800"/>
                  <a:ext cx="304800" cy="322152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86000" y="3733800"/>
                  <a:ext cx="304800" cy="322152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" name="Straight Connector 37"/>
                <p:cNvCxnSpPr/>
                <p:nvPr/>
              </p:nvCxnSpPr>
              <p:spPr>
                <a:xfrm flipH="1">
                  <a:off x="1752600" y="3733800"/>
                  <a:ext cx="228600" cy="0"/>
                </a:xfrm>
                <a:prstGeom prst="line">
                  <a:avLst/>
                </a:prstGeom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flipH="1">
                  <a:off x="1752600" y="4055952"/>
                  <a:ext cx="228600" cy="0"/>
                </a:xfrm>
                <a:prstGeom prst="line">
                  <a:avLst/>
                </a:prstGeom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40" name="Oval 39"/>
                <p:cNvSpPr/>
                <p:nvPr/>
              </p:nvSpPr>
              <p:spPr>
                <a:xfrm>
                  <a:off x="2819400" y="3733800"/>
                  <a:ext cx="381000" cy="322152"/>
                </a:xfrm>
                <a:prstGeom prst="ellips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P</a:t>
                  </a:r>
                </a:p>
              </p:txBody>
            </p:sp>
            <p:cxnSp>
              <p:nvCxnSpPr>
                <p:cNvPr id="41" name="Straight Arrow Connector 40"/>
                <p:cNvCxnSpPr>
                  <a:stCxn id="37" idx="3"/>
                  <a:endCxn id="40" idx="2"/>
                </p:cNvCxnSpPr>
                <p:nvPr/>
              </p:nvCxnSpPr>
              <p:spPr>
                <a:xfrm>
                  <a:off x="2590800" y="3894876"/>
                  <a:ext cx="228600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" name="Straight Arrow Connector 11"/>
              <p:cNvCxnSpPr>
                <a:stCxn id="40" idx="7"/>
              </p:cNvCxnSpPr>
              <p:nvPr/>
            </p:nvCxnSpPr>
            <p:spPr>
              <a:xfrm flipV="1">
                <a:off x="3830404" y="2789976"/>
                <a:ext cx="1198796" cy="91480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stCxn id="40" idx="5"/>
              </p:cNvCxnSpPr>
              <p:nvPr/>
            </p:nvCxnSpPr>
            <p:spPr>
              <a:xfrm>
                <a:off x="3830404" y="3932574"/>
                <a:ext cx="1132798" cy="87670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52" idx="6"/>
              </p:cNvCxnSpPr>
              <p:nvPr/>
            </p:nvCxnSpPr>
            <p:spPr>
              <a:xfrm>
                <a:off x="6477000" y="2789976"/>
                <a:ext cx="762000" cy="0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7239000" y="2133600"/>
                <a:ext cx="0" cy="656376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1905000" y="2133600"/>
                <a:ext cx="5334000" cy="14712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 flipV="1">
                <a:off x="1905000" y="2168518"/>
                <a:ext cx="20768" cy="1592660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6477000" y="4809276"/>
                <a:ext cx="762000" cy="0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7238999" y="4809276"/>
                <a:ext cx="1" cy="677124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1932899" y="5486400"/>
                <a:ext cx="5306100" cy="0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 flipV="1">
                <a:off x="1929151" y="3979752"/>
                <a:ext cx="3749" cy="1506649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V="1">
                <a:off x="1527683" y="3866882"/>
                <a:ext cx="810302" cy="305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flipV="1">
                <a:off x="1925768" y="3771941"/>
                <a:ext cx="401404" cy="410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flipV="1">
                <a:off x="1932834" y="3957384"/>
                <a:ext cx="401404" cy="410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flipV="1">
                <a:off x="2105574" y="3686652"/>
                <a:ext cx="228664" cy="570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 flipV="1">
                <a:off x="3699095" y="3979752"/>
                <a:ext cx="15312" cy="668448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2105105" y="3247377"/>
                <a:ext cx="1580871" cy="12550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109287" y="3249237"/>
                <a:ext cx="11455" cy="455541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flipH="1">
                <a:off x="1524000" y="4625792"/>
                <a:ext cx="2190408" cy="1599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40" idx="0"/>
              </p:cNvCxnSpPr>
              <p:nvPr/>
            </p:nvCxnSpPr>
            <p:spPr>
              <a:xfrm flipH="1" flipV="1">
                <a:off x="3685976" y="3229422"/>
                <a:ext cx="9724" cy="428178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4020904" y="2848423"/>
                <a:ext cx="693771" cy="560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0.2</a:t>
                </a:r>
                <a:endParaRPr lang="en-US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283857" y="4000901"/>
                <a:ext cx="679344" cy="560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0.1</a:t>
                </a:r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231005" y="4105373"/>
                <a:ext cx="634306" cy="560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0.1</a:t>
                </a:r>
                <a:endParaRPr lang="en-US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211955" y="3246800"/>
                <a:ext cx="653357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0.6</a:t>
                </a:r>
                <a:endParaRPr lang="en-US" dirty="0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168309" y="3536510"/>
                    <a:ext cx="1537797" cy="4924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sec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35" name="TextBox 3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8309" y="3536510"/>
                    <a:ext cx="1537797" cy="492443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b="-3018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Box 5"/>
                <p:cNvSpPr txBox="1"/>
                <p:nvPr/>
              </p:nvSpPr>
              <p:spPr>
                <a:xfrm>
                  <a:off x="6175452" y="2442617"/>
                  <a:ext cx="119859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dirty="0" smtClean="0">
                      <a:solidFill>
                        <a:srgbClr val="FF0000"/>
                      </a:solidFill>
                    </a:rPr>
                    <a:t>=2/3</a:t>
                  </a:r>
                  <a:endParaRPr lang="en-US" dirty="0"/>
                </a:p>
              </p:txBody>
            </p:sp>
          </mc:Choice>
          <mc:Fallback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5452" y="2442617"/>
                  <a:ext cx="1198596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t="-9259" b="-4074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/>
                <p:cNvSpPr txBox="1"/>
                <p:nvPr/>
              </p:nvSpPr>
              <p:spPr>
                <a:xfrm>
                  <a:off x="6163760" y="3911757"/>
                  <a:ext cx="119859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dirty="0" smtClean="0">
                      <a:solidFill>
                        <a:srgbClr val="FF0000"/>
                      </a:solidFill>
                    </a:rPr>
                    <a:t>=1/3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63760" y="3911757"/>
                  <a:ext cx="1198596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t="-9259" b="-4074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/>
                <p:cNvSpPr txBox="1"/>
                <p:nvPr/>
              </p:nvSpPr>
              <p:spPr>
                <a:xfrm>
                  <a:off x="4442321" y="2858602"/>
                  <a:ext cx="1397705" cy="3907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dirty="0" smtClean="0">
                      <a:solidFill>
                        <a:srgbClr val="FF0000"/>
                      </a:solidFill>
                    </a:rPr>
                    <a:t>=1/2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42321" y="2858602"/>
                  <a:ext cx="1397705" cy="39074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t="-8772" b="-3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319116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Saturated System - Bottleneck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=100%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222"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11898" y="1447800"/>
                <a:ext cx="8229600" cy="4876800"/>
              </a:xfrm>
            </p:spPr>
            <p:txBody>
              <a:bodyPr>
                <a:normAutofit lnSpcReduction="10000"/>
              </a:bodyPr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.5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sec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gives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1.5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1898" y="1447800"/>
                <a:ext cx="8229600" cy="4876800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767084" y="1828800"/>
            <a:ext cx="6657109" cy="2209800"/>
            <a:chOff x="886691" y="1828800"/>
            <a:chExt cx="6657109" cy="2514600"/>
          </a:xfrm>
        </p:grpSpPr>
        <p:grpSp>
          <p:nvGrpSpPr>
            <p:cNvPr id="5" name="Group 4"/>
            <p:cNvGrpSpPr/>
            <p:nvPr/>
          </p:nvGrpSpPr>
          <p:grpSpPr>
            <a:xfrm>
              <a:off x="886691" y="1828800"/>
              <a:ext cx="6657109" cy="2514600"/>
              <a:chOff x="91959" y="2133600"/>
              <a:chExt cx="7147041" cy="3352801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5029200" y="2628900"/>
                <a:ext cx="1447800" cy="322152"/>
                <a:chOff x="1752600" y="3733800"/>
                <a:chExt cx="1447800" cy="322152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1981200" y="3733800"/>
                  <a:ext cx="304800" cy="322152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2286000" y="3733800"/>
                  <a:ext cx="304800" cy="322152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0" name="Straight Connector 49"/>
                <p:cNvCxnSpPr/>
                <p:nvPr/>
              </p:nvCxnSpPr>
              <p:spPr>
                <a:xfrm flipH="1">
                  <a:off x="1752600" y="3733800"/>
                  <a:ext cx="228600" cy="0"/>
                </a:xfrm>
                <a:prstGeom prst="line">
                  <a:avLst/>
                </a:prstGeom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flipH="1">
                  <a:off x="1752600" y="4055952"/>
                  <a:ext cx="228600" cy="0"/>
                </a:xfrm>
                <a:prstGeom prst="line">
                  <a:avLst/>
                </a:prstGeom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52" name="Oval 51"/>
                <p:cNvSpPr/>
                <p:nvPr/>
              </p:nvSpPr>
              <p:spPr>
                <a:xfrm>
                  <a:off x="2819400" y="3733800"/>
                  <a:ext cx="381000" cy="322152"/>
                </a:xfrm>
                <a:prstGeom prst="ellips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D</a:t>
                  </a:r>
                  <a:endParaRPr lang="en-US" dirty="0"/>
                </a:p>
              </p:txBody>
            </p:sp>
            <p:cxnSp>
              <p:nvCxnSpPr>
                <p:cNvPr id="53" name="Straight Arrow Connector 52"/>
                <p:cNvCxnSpPr>
                  <a:stCxn id="49" idx="3"/>
                  <a:endCxn id="52" idx="2"/>
                </p:cNvCxnSpPr>
                <p:nvPr/>
              </p:nvCxnSpPr>
              <p:spPr>
                <a:xfrm>
                  <a:off x="2590800" y="3894876"/>
                  <a:ext cx="228600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9"/>
              <p:cNvGrpSpPr/>
              <p:nvPr/>
            </p:nvGrpSpPr>
            <p:grpSpPr>
              <a:xfrm>
                <a:off x="5029200" y="4648200"/>
                <a:ext cx="1447800" cy="322152"/>
                <a:chOff x="1752600" y="3733800"/>
                <a:chExt cx="1447800" cy="322152"/>
              </a:xfrm>
            </p:grpSpPr>
            <p:sp>
              <p:nvSpPr>
                <p:cNvPr id="42" name="Rectangle 41"/>
                <p:cNvSpPr/>
                <p:nvPr/>
              </p:nvSpPr>
              <p:spPr>
                <a:xfrm>
                  <a:off x="1981200" y="3733800"/>
                  <a:ext cx="304800" cy="322152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2286000" y="3733800"/>
                  <a:ext cx="304800" cy="322152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4" name="Straight Connector 43"/>
                <p:cNvCxnSpPr/>
                <p:nvPr/>
              </p:nvCxnSpPr>
              <p:spPr>
                <a:xfrm flipH="1">
                  <a:off x="1752600" y="3733800"/>
                  <a:ext cx="228600" cy="0"/>
                </a:xfrm>
                <a:prstGeom prst="line">
                  <a:avLst/>
                </a:prstGeom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flipH="1">
                  <a:off x="1752600" y="4055952"/>
                  <a:ext cx="228600" cy="0"/>
                </a:xfrm>
                <a:prstGeom prst="line">
                  <a:avLst/>
                </a:prstGeom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46" name="Oval 45"/>
                <p:cNvSpPr/>
                <p:nvPr/>
              </p:nvSpPr>
              <p:spPr>
                <a:xfrm>
                  <a:off x="2819400" y="3733800"/>
                  <a:ext cx="381000" cy="322152"/>
                </a:xfrm>
                <a:prstGeom prst="ellips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S</a:t>
                  </a:r>
                  <a:endParaRPr lang="en-US" dirty="0"/>
                </a:p>
              </p:txBody>
            </p:sp>
            <p:cxnSp>
              <p:nvCxnSpPr>
                <p:cNvPr id="47" name="Straight Arrow Connector 46"/>
                <p:cNvCxnSpPr>
                  <a:stCxn id="43" idx="3"/>
                  <a:endCxn id="46" idx="2"/>
                </p:cNvCxnSpPr>
                <p:nvPr/>
              </p:nvCxnSpPr>
              <p:spPr>
                <a:xfrm>
                  <a:off x="2590800" y="3894876"/>
                  <a:ext cx="228600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10"/>
              <p:cNvGrpSpPr/>
              <p:nvPr/>
            </p:nvGrpSpPr>
            <p:grpSpPr>
              <a:xfrm>
                <a:off x="2438400" y="3657600"/>
                <a:ext cx="1447800" cy="322152"/>
                <a:chOff x="1752600" y="3733800"/>
                <a:chExt cx="1447800" cy="322152"/>
              </a:xfrm>
            </p:grpSpPr>
            <p:sp>
              <p:nvSpPr>
                <p:cNvPr id="36" name="Rectangle 35"/>
                <p:cNvSpPr/>
                <p:nvPr/>
              </p:nvSpPr>
              <p:spPr>
                <a:xfrm>
                  <a:off x="1981200" y="3733800"/>
                  <a:ext cx="304800" cy="322152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86000" y="3733800"/>
                  <a:ext cx="304800" cy="322152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" name="Straight Connector 37"/>
                <p:cNvCxnSpPr/>
                <p:nvPr/>
              </p:nvCxnSpPr>
              <p:spPr>
                <a:xfrm flipH="1">
                  <a:off x="1752600" y="3733800"/>
                  <a:ext cx="228600" cy="0"/>
                </a:xfrm>
                <a:prstGeom prst="line">
                  <a:avLst/>
                </a:prstGeom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flipH="1">
                  <a:off x="1752600" y="4055952"/>
                  <a:ext cx="228600" cy="0"/>
                </a:xfrm>
                <a:prstGeom prst="line">
                  <a:avLst/>
                </a:prstGeom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40" name="Oval 39"/>
                <p:cNvSpPr/>
                <p:nvPr/>
              </p:nvSpPr>
              <p:spPr>
                <a:xfrm>
                  <a:off x="2819400" y="3733800"/>
                  <a:ext cx="381000" cy="322152"/>
                </a:xfrm>
                <a:prstGeom prst="ellips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P</a:t>
                  </a:r>
                </a:p>
              </p:txBody>
            </p:sp>
            <p:cxnSp>
              <p:nvCxnSpPr>
                <p:cNvPr id="41" name="Straight Arrow Connector 40"/>
                <p:cNvCxnSpPr>
                  <a:stCxn id="37" idx="3"/>
                  <a:endCxn id="40" idx="2"/>
                </p:cNvCxnSpPr>
                <p:nvPr/>
              </p:nvCxnSpPr>
              <p:spPr>
                <a:xfrm>
                  <a:off x="2590800" y="3894876"/>
                  <a:ext cx="228600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" name="Straight Arrow Connector 11"/>
              <p:cNvCxnSpPr>
                <a:stCxn id="40" idx="7"/>
              </p:cNvCxnSpPr>
              <p:nvPr/>
            </p:nvCxnSpPr>
            <p:spPr>
              <a:xfrm flipV="1">
                <a:off x="3830404" y="2789976"/>
                <a:ext cx="1198796" cy="91480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stCxn id="40" idx="5"/>
              </p:cNvCxnSpPr>
              <p:nvPr/>
            </p:nvCxnSpPr>
            <p:spPr>
              <a:xfrm>
                <a:off x="3830404" y="3932574"/>
                <a:ext cx="1132798" cy="87670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52" idx="6"/>
              </p:cNvCxnSpPr>
              <p:nvPr/>
            </p:nvCxnSpPr>
            <p:spPr>
              <a:xfrm>
                <a:off x="6477000" y="2789976"/>
                <a:ext cx="762000" cy="0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7239000" y="2133600"/>
                <a:ext cx="0" cy="656376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1905000" y="2133600"/>
                <a:ext cx="5334000" cy="14712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 flipV="1">
                <a:off x="1905000" y="2168518"/>
                <a:ext cx="20768" cy="1592660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6477000" y="4809276"/>
                <a:ext cx="762000" cy="0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7238999" y="4809276"/>
                <a:ext cx="1" cy="677124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1932899" y="5486400"/>
                <a:ext cx="5306100" cy="0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 flipV="1">
                <a:off x="1929151" y="3979752"/>
                <a:ext cx="3749" cy="1506649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V="1">
                <a:off x="1527683" y="3866882"/>
                <a:ext cx="810302" cy="305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flipV="1">
                <a:off x="1925768" y="3771941"/>
                <a:ext cx="401404" cy="410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flipV="1">
                <a:off x="1932834" y="3957384"/>
                <a:ext cx="401404" cy="410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flipV="1">
                <a:off x="2105574" y="3686652"/>
                <a:ext cx="228664" cy="570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 flipV="1">
                <a:off x="3699095" y="3979752"/>
                <a:ext cx="15312" cy="668448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2105105" y="3247377"/>
                <a:ext cx="1580871" cy="12550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109287" y="3249237"/>
                <a:ext cx="11455" cy="455541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flipH="1">
                <a:off x="1524000" y="4625792"/>
                <a:ext cx="2190408" cy="1599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40" idx="0"/>
              </p:cNvCxnSpPr>
              <p:nvPr/>
            </p:nvCxnSpPr>
            <p:spPr>
              <a:xfrm flipH="1" flipV="1">
                <a:off x="3685976" y="3229422"/>
                <a:ext cx="9724" cy="428178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4020904" y="2848423"/>
                <a:ext cx="693771" cy="560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0.2</a:t>
                </a:r>
                <a:endParaRPr lang="en-US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283857" y="4000901"/>
                <a:ext cx="679344" cy="560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0.1</a:t>
                </a:r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231005" y="4105373"/>
                <a:ext cx="634306" cy="560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0.1</a:t>
                </a:r>
                <a:endParaRPr lang="en-US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211955" y="3246800"/>
                <a:ext cx="653357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0.6</a:t>
                </a:r>
                <a:endParaRPr lang="en-US" dirty="0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91959" y="3547477"/>
                    <a:ext cx="1537797" cy="56036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1.5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sec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35" name="TextBox 3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1959" y="3547477"/>
                    <a:ext cx="1537797" cy="560366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b="-15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Box 5"/>
                <p:cNvSpPr txBox="1"/>
                <p:nvPr/>
              </p:nvSpPr>
              <p:spPr>
                <a:xfrm>
                  <a:off x="6175452" y="2442617"/>
                  <a:ext cx="1198596" cy="4202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dirty="0" smtClean="0">
                      <a:solidFill>
                        <a:srgbClr val="FF0000"/>
                      </a:solidFill>
                    </a:rPr>
                    <a:t>=100%</a:t>
                  </a:r>
                  <a:endParaRPr lang="en-US" dirty="0"/>
                </a:p>
              </p:txBody>
            </p:sp>
          </mc:Choice>
          <mc:Fallback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5452" y="2442617"/>
                  <a:ext cx="1198596" cy="420274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t="-8197" r="-4061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/>
                <p:cNvSpPr txBox="1"/>
                <p:nvPr/>
              </p:nvSpPr>
              <p:spPr>
                <a:xfrm>
                  <a:off x="6163760" y="3911757"/>
                  <a:ext cx="1198596" cy="4202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dirty="0" smtClean="0">
                      <a:solidFill>
                        <a:srgbClr val="FF0000"/>
                      </a:solidFill>
                    </a:rPr>
                    <a:t>=50%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63760" y="3911757"/>
                  <a:ext cx="1198596" cy="42027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/>
                <p:cNvSpPr txBox="1"/>
                <p:nvPr/>
              </p:nvSpPr>
              <p:spPr>
                <a:xfrm>
                  <a:off x="4442321" y="2858603"/>
                  <a:ext cx="1397705" cy="444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dirty="0" smtClean="0">
                      <a:solidFill>
                        <a:srgbClr val="FF0000"/>
                      </a:solidFill>
                    </a:rPr>
                    <a:t>=75%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42321" y="2858603"/>
                  <a:ext cx="1397705" cy="444644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t="-7692" b="-1692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991754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Distributions </a:t>
                </a:r>
                <a:r>
                  <a:rPr lang="en-US" dirty="0" smtClean="0"/>
                  <a:t>for CPU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times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593" b="-11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An operating system like LINUX may </a:t>
                </a:r>
                <a:r>
                  <a:rPr lang="en-US" dirty="0" smtClean="0"/>
                  <a:t>use </a:t>
                </a:r>
                <a:r>
                  <a:rPr lang="en-US" dirty="0" smtClean="0"/>
                  <a:t>100 milliseconds as a time slice for a process on the processor.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#define RR_TIMESLICE (100 * HZ / 1000)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- Are </a:t>
                </a:r>
                <a:r>
                  <a:rPr lang="en-US" dirty="0" smtClean="0"/>
                  <a:t>the service time </a:t>
                </a:r>
                <a:r>
                  <a:rPr lang="en-US" dirty="0" smtClean="0"/>
                  <a:t>perfectly Deterministic</a:t>
                </a:r>
                <a:r>
                  <a:rPr lang="en-US" dirty="0" smtClean="0"/>
                  <a:t>?</a:t>
                </a:r>
              </a:p>
              <a:p>
                <a:pPr marL="0" indent="0">
                  <a:buNone/>
                </a:pPr>
                <a:r>
                  <a:rPr lang="en-US" dirty="0" smtClean="0"/>
                  <a:t>- </a:t>
                </a:r>
                <a:r>
                  <a:rPr lang="en-US" dirty="0" smtClean="0"/>
                  <a:t>Does</a:t>
                </a:r>
                <a:r>
                  <a:rPr lang="en-US" dirty="0" smtClean="0"/>
                  <a:t> </a:t>
                </a:r>
                <a:r>
                  <a:rPr lang="en-US" dirty="0" smtClean="0"/>
                  <a:t>every process gets exactly 100 milliseconds?</a:t>
                </a:r>
              </a:p>
              <a:p>
                <a:pPr marL="0" indent="0">
                  <a:buNone/>
                </a:pPr>
                <a:r>
                  <a:rPr lang="en-US" dirty="0" smtClean="0"/>
                  <a:t>- Could </a:t>
                </a:r>
                <a:r>
                  <a:rPr lang="en-US" dirty="0" smtClean="0"/>
                  <a:t>they </a:t>
                </a:r>
                <a:r>
                  <a:rPr lang="en-US" dirty="0" smtClean="0"/>
                  <a:t>get</a:t>
                </a:r>
                <a:r>
                  <a:rPr lang="en-US" dirty="0" smtClean="0"/>
                  <a:t> less time?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- Could </a:t>
                </a:r>
                <a:r>
                  <a:rPr lang="en-US" dirty="0" smtClean="0"/>
                  <a:t>then </a:t>
                </a:r>
                <a:r>
                  <a:rPr lang="en-US" dirty="0" smtClean="0"/>
                  <a:t>get</a:t>
                </a:r>
                <a:r>
                  <a:rPr lang="en-US" dirty="0" smtClean="0"/>
                  <a:t> more time?</a:t>
                </a:r>
              </a:p>
              <a:p>
                <a:pPr marL="0" indent="0">
                  <a:buNone/>
                </a:pPr>
                <a:r>
                  <a:rPr lang="en-US" dirty="0" smtClean="0"/>
                  <a:t>- Is the time distribution totally random (Markovian)?</a:t>
                </a:r>
              </a:p>
              <a:p>
                <a:pPr>
                  <a:buFontTx/>
                  <a:buChar char="-"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- The service time is modeled as a hybrid (Deterministic and Uniform)</a:t>
                </a:r>
              </a:p>
              <a:p>
                <a:pPr>
                  <a:buFontTx/>
                  <a:buChar char="-"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7030A0"/>
                    </a:solidFill>
                  </a:rPr>
                  <a:t>CPU modeled </a:t>
                </a:r>
                <a:r>
                  <a:rPr lang="en-US" dirty="0">
                    <a:solidFill>
                      <a:srgbClr val="7030A0"/>
                    </a:solidFill>
                  </a:rPr>
                  <a:t>as an 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M/Hybrid(M &amp; U)/1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dirty="0">
                    <a:solidFill>
                      <a:srgbClr val="7030A0"/>
                    </a:solidFill>
                  </a:rPr>
                  <a:t>/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dirty="0" smtClean="0">
                    <a:solidFill>
                      <a:srgbClr val="7030A0"/>
                    </a:solidFill>
                  </a:rPr>
                  <a:t>/Priority queue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endParaRPr lang="en-US" dirty="0" smtClean="0"/>
              </a:p>
              <a:p>
                <a:pPr>
                  <a:buFontTx/>
                  <a:buChar char="-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741" t="-1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2065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Distributions </a:t>
                </a:r>
                <a:r>
                  <a:rPr lang="en-US" dirty="0" smtClean="0"/>
                  <a:t>for Disk Drive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times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222"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The disk drive gets requests from the Processor when a process executes an instruction where data from the disk is requested </a:t>
                </a:r>
              </a:p>
              <a:p>
                <a:pPr>
                  <a:buFontTx/>
                  <a:buChar char="-"/>
                </a:pPr>
                <a:r>
                  <a:rPr lang="en-US" dirty="0" smtClean="0"/>
                  <a:t>page faults, </a:t>
                </a:r>
              </a:p>
              <a:p>
                <a:pPr>
                  <a:buFontTx/>
                  <a:buChar char="-"/>
                </a:pPr>
                <a:r>
                  <a:rPr lang="en-US" dirty="0" smtClean="0"/>
                  <a:t>open/close data files, </a:t>
                </a:r>
              </a:p>
              <a:p>
                <a:pPr>
                  <a:buFontTx/>
                  <a:buChar char="-"/>
                </a:pPr>
                <a:r>
                  <a:rPr lang="en-US" dirty="0" smtClean="0"/>
                  <a:t>etc. 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The service time of a disk request is based on:</a:t>
                </a:r>
              </a:p>
              <a:p>
                <a:pPr marL="0" indent="0">
                  <a:buNone/>
                </a:pPr>
                <a:r>
                  <a:rPr lang="en-US" dirty="0" smtClean="0"/>
                  <a:t>- Size of data requested (small file, large file, 1 data page, </a:t>
                </a:r>
                <a:r>
                  <a:rPr lang="en-US" dirty="0" smtClean="0"/>
                  <a:t>x bytes</a:t>
                </a:r>
                <a:r>
                  <a:rPr lang="en-US" dirty="0" smtClean="0"/>
                  <a:t>.) </a:t>
                </a:r>
                <a:endParaRPr lang="en-US" dirty="0"/>
              </a:p>
              <a:p>
                <a:pPr>
                  <a:buFontTx/>
                  <a:buChar char="-"/>
                </a:pPr>
                <a:r>
                  <a:rPr lang="en-US" dirty="0" smtClean="0"/>
                  <a:t>Layout of files on disk (sequential, indexed, linked</a:t>
                </a:r>
                <a:r>
                  <a:rPr lang="en-US" dirty="0" smtClean="0"/>
                  <a:t>)</a:t>
                </a:r>
              </a:p>
              <a:p>
                <a:pPr>
                  <a:buFontTx/>
                  <a:buChar char="-"/>
                </a:pPr>
                <a:r>
                  <a:rPr lang="en-US" dirty="0" smtClean="0"/>
                  <a:t>- read or write</a:t>
                </a:r>
                <a:endParaRPr lang="en-US" dirty="0" smtClean="0"/>
              </a:p>
              <a:p>
                <a:pPr>
                  <a:buFontTx/>
                  <a:buChar char="-"/>
                </a:pPr>
                <a:endParaRPr lang="en-US" dirty="0"/>
              </a:p>
              <a:p>
                <a:pPr>
                  <a:buFontTx/>
                  <a:buChar char="-"/>
                </a:pPr>
                <a:r>
                  <a:rPr lang="en-US" dirty="0" smtClean="0"/>
                  <a:t>Disk queueing discipline algorithms generally do not follow FCFS (instead SSTF - Shortest </a:t>
                </a:r>
                <a:r>
                  <a:rPr lang="en-US" dirty="0"/>
                  <a:t>S</a:t>
                </a:r>
                <a:r>
                  <a:rPr lang="en-US" dirty="0" smtClean="0"/>
                  <a:t>eek </a:t>
                </a:r>
                <a:r>
                  <a:rPr lang="en-US" dirty="0"/>
                  <a:t>T</a:t>
                </a:r>
                <a:r>
                  <a:rPr lang="en-US" dirty="0" smtClean="0"/>
                  <a:t>ime </a:t>
                </a:r>
                <a:r>
                  <a:rPr lang="en-US" dirty="0"/>
                  <a:t>F</a:t>
                </a:r>
                <a:r>
                  <a:rPr lang="en-US" dirty="0" smtClean="0"/>
                  <a:t>irst)</a:t>
                </a:r>
              </a:p>
              <a:p>
                <a:pPr>
                  <a:buFontTx/>
                  <a:buChar char="-"/>
                </a:pPr>
                <a:endParaRPr lang="en-US" dirty="0"/>
              </a:p>
              <a:p>
                <a:pPr>
                  <a:buFontTx/>
                  <a:buChar char="-"/>
                </a:pPr>
                <a:r>
                  <a:rPr lang="en-US" dirty="0" smtClean="0">
                    <a:solidFill>
                      <a:srgbClr val="7030A0"/>
                    </a:solidFill>
                  </a:rPr>
                  <a:t>Modeled as an M/M/c/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dirty="0" smtClean="0">
                    <a:solidFill>
                      <a:srgbClr val="7030A0"/>
                    </a:solidFill>
                  </a:rPr>
                  <a:t>/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dirty="0" smtClean="0">
                    <a:solidFill>
                      <a:srgbClr val="7030A0"/>
                    </a:solidFill>
                  </a:rPr>
                  <a:t>/SSTF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741" t="-1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5704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Distributions </a:t>
                </a:r>
                <a:r>
                  <a:rPr lang="en-US" dirty="0" smtClean="0"/>
                  <a:t>for Semaphore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times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222" r="-1407"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semaphore queues gets arrivals when a process issues P(S) and the resource is not available.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service time of a disk request is based on how long the process takes until it issues V(S)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>
                <a:solidFill>
                  <a:srgbClr val="7030A0"/>
                </a:solidFill>
              </a:rPr>
              <a:t>Modeled as an M/M/1  queue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655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Turnaround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During the life of a process, the process </a:t>
            </a:r>
          </a:p>
          <a:p>
            <a:pPr>
              <a:buFontTx/>
              <a:buChar char="-"/>
            </a:pPr>
            <a:r>
              <a:rPr lang="en-US" sz="2000" dirty="0" smtClean="0"/>
              <a:t>visits the P queue 10 times taking </a:t>
            </a:r>
            <a:r>
              <a:rPr lang="en-US" sz="2000" dirty="0" smtClean="0"/>
              <a:t>0.1 </a:t>
            </a:r>
            <a:r>
              <a:rPr lang="en-US" sz="2000" dirty="0" smtClean="0"/>
              <a:t>second each</a:t>
            </a:r>
          </a:p>
          <a:p>
            <a:pPr>
              <a:buFontTx/>
              <a:buChar char="-"/>
            </a:pPr>
            <a:r>
              <a:rPr lang="en-US" sz="2000" dirty="0"/>
              <a:t>v</a:t>
            </a:r>
            <a:r>
              <a:rPr lang="en-US" sz="2000" dirty="0" smtClean="0"/>
              <a:t>isits the D queue 2 time taking </a:t>
            </a:r>
            <a:r>
              <a:rPr lang="en-US" sz="2000" dirty="0" smtClean="0"/>
              <a:t>1 second </a:t>
            </a:r>
            <a:r>
              <a:rPr lang="en-US" sz="2000" dirty="0" smtClean="0"/>
              <a:t>each</a:t>
            </a:r>
          </a:p>
          <a:p>
            <a:pPr>
              <a:buFontTx/>
              <a:buChar char="-"/>
            </a:pPr>
            <a:r>
              <a:rPr lang="en-US" sz="2000" dirty="0"/>
              <a:t>v</a:t>
            </a:r>
            <a:r>
              <a:rPr lang="en-US" sz="2000" dirty="0" smtClean="0"/>
              <a:t>isits the S queue </a:t>
            </a:r>
            <a:r>
              <a:rPr lang="en-US" sz="2000" dirty="0"/>
              <a:t>1</a:t>
            </a:r>
            <a:r>
              <a:rPr lang="en-US" sz="2000" dirty="0" smtClean="0"/>
              <a:t> </a:t>
            </a:r>
            <a:r>
              <a:rPr lang="en-US" sz="2000" dirty="0" smtClean="0"/>
              <a:t>time taking </a:t>
            </a:r>
            <a:r>
              <a:rPr lang="en-US" sz="2000" dirty="0" smtClean="0"/>
              <a:t>0.5</a:t>
            </a:r>
            <a:r>
              <a:rPr lang="en-US" sz="2000" dirty="0" smtClean="0"/>
              <a:t> second</a:t>
            </a: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What is it’s turnaround time (how long </a:t>
            </a:r>
            <a:r>
              <a:rPr lang="en-US" sz="2000" dirty="0" smtClean="0"/>
              <a:t>from start to finish</a:t>
            </a:r>
            <a:r>
              <a:rPr lang="en-US" sz="2000" dirty="0" smtClean="0"/>
              <a:t>)?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 = (10 * </a:t>
            </a:r>
            <a:r>
              <a:rPr lang="en-US" sz="2000" dirty="0" smtClean="0"/>
              <a:t>0.1 </a:t>
            </a:r>
            <a:r>
              <a:rPr lang="en-US" sz="2000" dirty="0" smtClean="0"/>
              <a:t>sec) + (2 * </a:t>
            </a:r>
            <a:r>
              <a:rPr lang="en-US" sz="2000" dirty="0" smtClean="0"/>
              <a:t>1 </a:t>
            </a:r>
            <a:r>
              <a:rPr lang="en-US" sz="2000" dirty="0" smtClean="0"/>
              <a:t>sec) + (1 * </a:t>
            </a:r>
            <a:r>
              <a:rPr lang="en-US" sz="2000" dirty="0" smtClean="0"/>
              <a:t>0.5 </a:t>
            </a:r>
            <a:r>
              <a:rPr lang="en-US" sz="2000" dirty="0" smtClean="0"/>
              <a:t>sec) = </a:t>
            </a:r>
            <a:r>
              <a:rPr lang="en-US" sz="2000" dirty="0" smtClean="0"/>
              <a:t>1+2+0.5=</a:t>
            </a:r>
            <a:r>
              <a:rPr lang="en-US" sz="2000" dirty="0" smtClean="0"/>
              <a:t>3.5</a:t>
            </a:r>
            <a:r>
              <a:rPr lang="en-US" sz="2000" dirty="0" smtClean="0"/>
              <a:t> </a:t>
            </a:r>
            <a:r>
              <a:rPr lang="en-US" sz="2000" dirty="0" smtClean="0"/>
              <a:t>seconds</a:t>
            </a:r>
            <a:endParaRPr lang="en-US" sz="2000" dirty="0"/>
          </a:p>
        </p:txBody>
      </p:sp>
      <p:grpSp>
        <p:nvGrpSpPr>
          <p:cNvPr id="5" name="Group 4"/>
          <p:cNvGrpSpPr/>
          <p:nvPr/>
        </p:nvGrpSpPr>
        <p:grpSpPr>
          <a:xfrm>
            <a:off x="1143000" y="3200400"/>
            <a:ext cx="5181600" cy="2133601"/>
            <a:chOff x="838200" y="2209800"/>
            <a:chExt cx="5715000" cy="3352801"/>
          </a:xfrm>
        </p:grpSpPr>
        <p:grpSp>
          <p:nvGrpSpPr>
            <p:cNvPr id="6" name="Group 5"/>
            <p:cNvGrpSpPr/>
            <p:nvPr/>
          </p:nvGrpSpPr>
          <p:grpSpPr>
            <a:xfrm>
              <a:off x="4343400" y="2705100"/>
              <a:ext cx="1447800" cy="322152"/>
              <a:chOff x="1752600" y="3733800"/>
              <a:chExt cx="1447800" cy="322152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1981200" y="3733800"/>
                <a:ext cx="304800" cy="32215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286000" y="3733800"/>
                <a:ext cx="304800" cy="32215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flipH="1">
                <a:off x="1752600" y="3733800"/>
                <a:ext cx="228600" cy="0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H="1">
                <a:off x="1752600" y="4055952"/>
                <a:ext cx="228600" cy="0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44" name="Oval 43"/>
              <p:cNvSpPr/>
              <p:nvPr/>
            </p:nvSpPr>
            <p:spPr>
              <a:xfrm>
                <a:off x="2819400" y="3733800"/>
                <a:ext cx="381000" cy="322152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</a:t>
                </a:r>
                <a:endParaRPr lang="en-US" dirty="0"/>
              </a:p>
            </p:txBody>
          </p:sp>
          <p:cxnSp>
            <p:nvCxnSpPr>
              <p:cNvPr id="45" name="Straight Arrow Connector 44"/>
              <p:cNvCxnSpPr>
                <a:stCxn id="41" idx="3"/>
                <a:endCxn id="44" idx="2"/>
              </p:cNvCxnSpPr>
              <p:nvPr/>
            </p:nvCxnSpPr>
            <p:spPr>
              <a:xfrm>
                <a:off x="2590800" y="3894876"/>
                <a:ext cx="2286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/>
            <p:cNvGrpSpPr/>
            <p:nvPr/>
          </p:nvGrpSpPr>
          <p:grpSpPr>
            <a:xfrm>
              <a:off x="4343400" y="4724400"/>
              <a:ext cx="1447800" cy="322152"/>
              <a:chOff x="1752600" y="3733800"/>
              <a:chExt cx="1447800" cy="322152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981200" y="3733800"/>
                <a:ext cx="304800" cy="32215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286000" y="3733800"/>
                <a:ext cx="304800" cy="32215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flipH="1">
                <a:off x="1752600" y="3733800"/>
                <a:ext cx="228600" cy="0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H="1">
                <a:off x="1752600" y="4055952"/>
                <a:ext cx="228600" cy="0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38" name="Oval 37"/>
              <p:cNvSpPr/>
              <p:nvPr/>
            </p:nvSpPr>
            <p:spPr>
              <a:xfrm>
                <a:off x="2819400" y="3733800"/>
                <a:ext cx="381000" cy="322152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</a:t>
                </a:r>
                <a:endParaRPr lang="en-US" dirty="0"/>
              </a:p>
            </p:txBody>
          </p:sp>
          <p:cxnSp>
            <p:nvCxnSpPr>
              <p:cNvPr id="39" name="Straight Arrow Connector 38"/>
              <p:cNvCxnSpPr>
                <a:stCxn id="35" idx="3"/>
                <a:endCxn id="38" idx="2"/>
              </p:cNvCxnSpPr>
              <p:nvPr/>
            </p:nvCxnSpPr>
            <p:spPr>
              <a:xfrm>
                <a:off x="2590800" y="3894876"/>
                <a:ext cx="2286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1752600" y="3733800"/>
              <a:ext cx="1447800" cy="322152"/>
              <a:chOff x="1752600" y="3733800"/>
              <a:chExt cx="1447800" cy="322152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981200" y="3733800"/>
                <a:ext cx="304800" cy="32215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286000" y="3733800"/>
                <a:ext cx="304800" cy="32215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flipH="1">
                <a:off x="1752600" y="3733800"/>
                <a:ext cx="228600" cy="0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1752600" y="4055952"/>
                <a:ext cx="228600" cy="0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32" name="Oval 31"/>
              <p:cNvSpPr/>
              <p:nvPr/>
            </p:nvSpPr>
            <p:spPr>
              <a:xfrm>
                <a:off x="2819400" y="3733800"/>
                <a:ext cx="381000" cy="322152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</a:t>
                </a:r>
              </a:p>
            </p:txBody>
          </p:sp>
          <p:cxnSp>
            <p:nvCxnSpPr>
              <p:cNvPr id="33" name="Straight Arrow Connector 32"/>
              <p:cNvCxnSpPr>
                <a:stCxn id="29" idx="3"/>
                <a:endCxn id="32" idx="2"/>
              </p:cNvCxnSpPr>
              <p:nvPr/>
            </p:nvCxnSpPr>
            <p:spPr>
              <a:xfrm>
                <a:off x="2590800" y="3894876"/>
                <a:ext cx="2286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9" name="Straight Arrow Connector 8"/>
            <p:cNvCxnSpPr>
              <a:stCxn id="32" idx="7"/>
            </p:cNvCxnSpPr>
            <p:nvPr/>
          </p:nvCxnSpPr>
          <p:spPr>
            <a:xfrm flipV="1">
              <a:off x="3144604" y="2866176"/>
              <a:ext cx="1198796" cy="91480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32" idx="5"/>
            </p:cNvCxnSpPr>
            <p:nvPr/>
          </p:nvCxnSpPr>
          <p:spPr>
            <a:xfrm>
              <a:off x="3144604" y="4008774"/>
              <a:ext cx="1132798" cy="87670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44" idx="6"/>
            </p:cNvCxnSpPr>
            <p:nvPr/>
          </p:nvCxnSpPr>
          <p:spPr>
            <a:xfrm>
              <a:off x="5791200" y="2866176"/>
              <a:ext cx="762000" cy="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553200" y="2209800"/>
              <a:ext cx="0" cy="656376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1219200" y="2209800"/>
              <a:ext cx="5334000" cy="14712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1219200" y="2244718"/>
              <a:ext cx="20768" cy="159266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791200" y="4885476"/>
              <a:ext cx="762000" cy="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6553199" y="4885476"/>
              <a:ext cx="1" cy="677124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247099" y="5562600"/>
              <a:ext cx="5306100" cy="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1243351" y="4055952"/>
              <a:ext cx="3749" cy="1506649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841883" y="3943082"/>
              <a:ext cx="810302" cy="305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1239968" y="3848141"/>
              <a:ext cx="401404" cy="410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1247034" y="4033584"/>
              <a:ext cx="401404" cy="410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1419774" y="3762852"/>
              <a:ext cx="228664" cy="570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3013295" y="4055952"/>
              <a:ext cx="15312" cy="668448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1419305" y="3323577"/>
              <a:ext cx="1580871" cy="1255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423487" y="3325437"/>
              <a:ext cx="11455" cy="455541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838200" y="4701992"/>
              <a:ext cx="2190408" cy="1599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32" idx="0"/>
            </p:cNvCxnSpPr>
            <p:nvPr/>
          </p:nvCxnSpPr>
          <p:spPr>
            <a:xfrm flipH="1" flipV="1">
              <a:off x="3000176" y="3305622"/>
              <a:ext cx="9724" cy="428178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89509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Expected visits to </a:t>
            </a:r>
            <a:r>
              <a:rPr lang="en-US" dirty="0"/>
              <a:t>n</a:t>
            </a:r>
            <a:r>
              <a:rPr lang="en-US" dirty="0" smtClean="0"/>
              <a:t>etworked queues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=1+(0.9)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r>
                  <a:rPr lang="en-US" dirty="0" smtClean="0">
                    <a:sym typeface="Wingdings" panose="05000000000000000000" pitchFamily="2" charset="2"/>
                  </a:rPr>
                  <a:t> 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 smtClean="0"/>
                  <a:t> = 10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]=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0.2</m:t>
                        </m:r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r>
                  <a:rPr lang="en-US" dirty="0" smtClean="0">
                    <a:sym typeface="Wingdings" panose="05000000000000000000" pitchFamily="2" charset="2"/>
                  </a:rPr>
                  <a:t>       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]=2</m:t>
                    </m:r>
                  </m:oMath>
                </a14:m>
                <a:r>
                  <a:rPr lang="en-US" dirty="0" smtClean="0"/>
                  <a:t> </a:t>
                </a:r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]=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r>
                  <a:rPr lang="en-US" dirty="0" smtClean="0">
                    <a:sym typeface="Wingdings" panose="05000000000000000000" pitchFamily="2" charset="2"/>
                  </a:rPr>
                  <a:t>        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]=1</m:t>
                    </m:r>
                  </m:oMath>
                </a14:m>
                <a:r>
                  <a:rPr lang="en-US" dirty="0"/>
                  <a:t> </a:t>
                </a:r>
              </a:p>
              <a:p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1066800" y="1524001"/>
            <a:ext cx="5638800" cy="2819400"/>
            <a:chOff x="838200" y="2209800"/>
            <a:chExt cx="5715000" cy="3352801"/>
          </a:xfrm>
        </p:grpSpPr>
        <p:grpSp>
          <p:nvGrpSpPr>
            <p:cNvPr id="5" name="Group 4"/>
            <p:cNvGrpSpPr/>
            <p:nvPr/>
          </p:nvGrpSpPr>
          <p:grpSpPr>
            <a:xfrm>
              <a:off x="4343400" y="2705100"/>
              <a:ext cx="1447800" cy="322152"/>
              <a:chOff x="1752600" y="3733800"/>
              <a:chExt cx="1447800" cy="322152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1981200" y="3733800"/>
                <a:ext cx="304800" cy="32215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286000" y="3733800"/>
                <a:ext cx="304800" cy="32215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flipH="1">
                <a:off x="1752600" y="3733800"/>
                <a:ext cx="228600" cy="0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>
                <a:off x="1752600" y="4055952"/>
                <a:ext cx="228600" cy="0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47" name="Oval 46"/>
              <p:cNvSpPr/>
              <p:nvPr/>
            </p:nvSpPr>
            <p:spPr>
              <a:xfrm>
                <a:off x="2819400" y="3733800"/>
                <a:ext cx="381000" cy="322152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</a:t>
                </a:r>
                <a:endParaRPr lang="en-US" dirty="0"/>
              </a:p>
            </p:txBody>
          </p:sp>
          <p:cxnSp>
            <p:nvCxnSpPr>
              <p:cNvPr id="48" name="Straight Arrow Connector 47"/>
              <p:cNvCxnSpPr>
                <a:stCxn id="44" idx="3"/>
                <a:endCxn id="47" idx="2"/>
              </p:cNvCxnSpPr>
              <p:nvPr/>
            </p:nvCxnSpPr>
            <p:spPr>
              <a:xfrm>
                <a:off x="2590800" y="3894876"/>
                <a:ext cx="2286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/>
            <p:cNvGrpSpPr/>
            <p:nvPr/>
          </p:nvGrpSpPr>
          <p:grpSpPr>
            <a:xfrm>
              <a:off x="4343400" y="4724400"/>
              <a:ext cx="1447800" cy="322152"/>
              <a:chOff x="1752600" y="3733800"/>
              <a:chExt cx="1447800" cy="322152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1981200" y="3733800"/>
                <a:ext cx="304800" cy="32215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286000" y="3733800"/>
                <a:ext cx="304800" cy="32215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 flipH="1">
                <a:off x="1752600" y="3733800"/>
                <a:ext cx="228600" cy="0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H="1">
                <a:off x="1752600" y="4055952"/>
                <a:ext cx="228600" cy="0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41" name="Oval 40"/>
              <p:cNvSpPr/>
              <p:nvPr/>
            </p:nvSpPr>
            <p:spPr>
              <a:xfrm>
                <a:off x="2819400" y="3733800"/>
                <a:ext cx="381000" cy="322152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</a:t>
                </a:r>
                <a:endParaRPr lang="en-US" dirty="0"/>
              </a:p>
            </p:txBody>
          </p:sp>
          <p:cxnSp>
            <p:nvCxnSpPr>
              <p:cNvPr id="42" name="Straight Arrow Connector 41"/>
              <p:cNvCxnSpPr>
                <a:stCxn id="38" idx="3"/>
                <a:endCxn id="41" idx="2"/>
              </p:cNvCxnSpPr>
              <p:nvPr/>
            </p:nvCxnSpPr>
            <p:spPr>
              <a:xfrm>
                <a:off x="2590800" y="3894876"/>
                <a:ext cx="2286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/>
            <p:cNvGrpSpPr/>
            <p:nvPr/>
          </p:nvGrpSpPr>
          <p:grpSpPr>
            <a:xfrm>
              <a:off x="1752600" y="3733800"/>
              <a:ext cx="1447800" cy="322152"/>
              <a:chOff x="1752600" y="3733800"/>
              <a:chExt cx="1447800" cy="322152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981200" y="3733800"/>
                <a:ext cx="304800" cy="32215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286000" y="3733800"/>
                <a:ext cx="304800" cy="32215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 flipH="1">
                <a:off x="1752600" y="3733800"/>
                <a:ext cx="228600" cy="0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>
                <a:off x="1752600" y="4055952"/>
                <a:ext cx="228600" cy="0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35" name="Oval 34"/>
              <p:cNvSpPr/>
              <p:nvPr/>
            </p:nvSpPr>
            <p:spPr>
              <a:xfrm>
                <a:off x="2819400" y="3733800"/>
                <a:ext cx="381000" cy="322152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</a:t>
                </a:r>
              </a:p>
            </p:txBody>
          </p:sp>
          <p:cxnSp>
            <p:nvCxnSpPr>
              <p:cNvPr id="36" name="Straight Arrow Connector 35"/>
              <p:cNvCxnSpPr>
                <a:stCxn id="32" idx="3"/>
                <a:endCxn id="35" idx="2"/>
              </p:cNvCxnSpPr>
              <p:nvPr/>
            </p:nvCxnSpPr>
            <p:spPr>
              <a:xfrm>
                <a:off x="2590800" y="3894876"/>
                <a:ext cx="2286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Arrow Connector 7"/>
            <p:cNvCxnSpPr>
              <a:stCxn id="35" idx="7"/>
            </p:cNvCxnSpPr>
            <p:nvPr/>
          </p:nvCxnSpPr>
          <p:spPr>
            <a:xfrm flipV="1">
              <a:off x="3144604" y="2866176"/>
              <a:ext cx="1198796" cy="91480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35" idx="5"/>
            </p:cNvCxnSpPr>
            <p:nvPr/>
          </p:nvCxnSpPr>
          <p:spPr>
            <a:xfrm>
              <a:off x="3144604" y="4008774"/>
              <a:ext cx="1132798" cy="87670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47" idx="6"/>
            </p:cNvCxnSpPr>
            <p:nvPr/>
          </p:nvCxnSpPr>
          <p:spPr>
            <a:xfrm>
              <a:off x="5791200" y="2866176"/>
              <a:ext cx="762000" cy="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553200" y="2209800"/>
              <a:ext cx="0" cy="656376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1219200" y="2209800"/>
              <a:ext cx="5334000" cy="14712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 flipV="1">
              <a:off x="1219200" y="2244718"/>
              <a:ext cx="20768" cy="159266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791200" y="4885476"/>
              <a:ext cx="762000" cy="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6553199" y="4885476"/>
              <a:ext cx="1" cy="677124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247099" y="5562600"/>
              <a:ext cx="5306100" cy="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243351" y="4055952"/>
              <a:ext cx="3749" cy="1506649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841883" y="3943082"/>
              <a:ext cx="810302" cy="305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1239968" y="3848141"/>
              <a:ext cx="401404" cy="410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1247034" y="4033584"/>
              <a:ext cx="401404" cy="410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1419774" y="3762852"/>
              <a:ext cx="228664" cy="570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3013295" y="4055952"/>
              <a:ext cx="15312" cy="668448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1419305" y="3323577"/>
              <a:ext cx="1580871" cy="1255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423487" y="3325437"/>
              <a:ext cx="11455" cy="455541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>
              <a:off x="838200" y="4701992"/>
              <a:ext cx="2190408" cy="1599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35" idx="0"/>
            </p:cNvCxnSpPr>
            <p:nvPr/>
          </p:nvCxnSpPr>
          <p:spPr>
            <a:xfrm flipH="1" flipV="1">
              <a:off x="3000176" y="3305622"/>
              <a:ext cx="9724" cy="428178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335104" y="2924622"/>
              <a:ext cx="551096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0.2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598057" y="4077101"/>
              <a:ext cx="551096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0.1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545206" y="4181572"/>
              <a:ext cx="551096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0.1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526156" y="3323002"/>
              <a:ext cx="551096" cy="439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0.6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12668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for </a:t>
                </a:r>
                <a:r>
                  <a:rPr lang="en-US" dirty="0" smtClean="0"/>
                  <a:t>networked </a:t>
                </a:r>
                <a:r>
                  <a:rPr lang="en-US" dirty="0" smtClean="0"/>
                  <a:t>queues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b="-11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 smtClean="0"/>
                  <a:t> = </a:t>
                </a:r>
                <a:r>
                  <a:rPr lang="en-US" dirty="0"/>
                  <a:t>1</a:t>
                </a:r>
                <a:r>
                  <a:rPr lang="en-US" dirty="0" smtClean="0"/>
                  <a:t>0/sec</a:t>
                </a:r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0.2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ym typeface="Wingdings" panose="05000000000000000000" pitchFamily="2" charset="2"/>
                  </a:rPr>
                  <a:t> (0.2</a:t>
                </a:r>
                <a:r>
                  <a:rPr lang="en-US" dirty="0" smtClean="0">
                    <a:sym typeface="Wingdings" panose="05000000000000000000" pitchFamily="2" charset="2"/>
                  </a:rPr>
                  <a:t>)(10/sec</a:t>
                </a:r>
                <a:r>
                  <a:rPr lang="en-US" dirty="0" smtClean="0">
                    <a:sym typeface="Wingdings" panose="05000000000000000000" pitchFamily="2" charset="2"/>
                  </a:rPr>
                  <a:t>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2/sec</a:t>
                </a:r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0.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>
                    <a:sym typeface="Wingdings" panose="05000000000000000000" pitchFamily="2" charset="2"/>
                  </a:rPr>
                  <a:t>(</a:t>
                </a:r>
                <a:r>
                  <a:rPr lang="en-US" dirty="0" smtClean="0">
                    <a:sym typeface="Wingdings" panose="05000000000000000000" pitchFamily="2" charset="2"/>
                  </a:rPr>
                  <a:t>0.1</a:t>
                </a:r>
                <a:r>
                  <a:rPr lang="en-US" dirty="0" smtClean="0">
                    <a:sym typeface="Wingdings" panose="05000000000000000000" pitchFamily="2" charset="2"/>
                  </a:rPr>
                  <a:t>)(</a:t>
                </a:r>
                <a:r>
                  <a:rPr lang="en-US" dirty="0">
                    <a:sym typeface="Wingdings" panose="05000000000000000000" pitchFamily="2" charset="2"/>
                  </a:rPr>
                  <a:t>1</a:t>
                </a:r>
                <a:r>
                  <a:rPr lang="en-US" dirty="0" smtClean="0">
                    <a:sym typeface="Wingdings" panose="05000000000000000000" pitchFamily="2" charset="2"/>
                  </a:rPr>
                  <a:t>0/sec</a:t>
                </a:r>
                <a:r>
                  <a:rPr lang="en-US" dirty="0">
                    <a:sym typeface="Wingdings" panose="05000000000000000000" pitchFamily="2" charset="2"/>
                  </a:rPr>
                  <a:t>)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/>
                  <a:t>1</a:t>
                </a:r>
                <a:r>
                  <a:rPr lang="en-US" dirty="0" smtClean="0"/>
                  <a:t>/sec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6" name="Group 95"/>
          <p:cNvGrpSpPr/>
          <p:nvPr/>
        </p:nvGrpSpPr>
        <p:grpSpPr>
          <a:xfrm>
            <a:off x="957807" y="1828800"/>
            <a:ext cx="6585993" cy="2514600"/>
            <a:chOff x="168309" y="2133600"/>
            <a:chExt cx="7070691" cy="3352801"/>
          </a:xfrm>
        </p:grpSpPr>
        <p:grpSp>
          <p:nvGrpSpPr>
            <p:cNvPr id="97" name="Group 96"/>
            <p:cNvGrpSpPr/>
            <p:nvPr/>
          </p:nvGrpSpPr>
          <p:grpSpPr>
            <a:xfrm>
              <a:off x="5029200" y="2628900"/>
              <a:ext cx="1447800" cy="322152"/>
              <a:chOff x="1752600" y="3733800"/>
              <a:chExt cx="1447800" cy="322152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1981200" y="3733800"/>
                <a:ext cx="304800" cy="32215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2286000" y="3733800"/>
                <a:ext cx="304800" cy="32215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8" name="Straight Connector 137"/>
              <p:cNvCxnSpPr/>
              <p:nvPr/>
            </p:nvCxnSpPr>
            <p:spPr>
              <a:xfrm flipH="1">
                <a:off x="1752600" y="3733800"/>
                <a:ext cx="228600" cy="0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flipH="1">
                <a:off x="1752600" y="4055952"/>
                <a:ext cx="228600" cy="0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40" name="Oval 139"/>
              <p:cNvSpPr/>
              <p:nvPr/>
            </p:nvSpPr>
            <p:spPr>
              <a:xfrm>
                <a:off x="2819400" y="3733800"/>
                <a:ext cx="381000" cy="322152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</a:t>
                </a:r>
                <a:endParaRPr lang="en-US" dirty="0"/>
              </a:p>
            </p:txBody>
          </p:sp>
          <p:cxnSp>
            <p:nvCxnSpPr>
              <p:cNvPr id="141" name="Straight Arrow Connector 140"/>
              <p:cNvCxnSpPr>
                <a:stCxn id="137" idx="3"/>
                <a:endCxn id="140" idx="2"/>
              </p:cNvCxnSpPr>
              <p:nvPr/>
            </p:nvCxnSpPr>
            <p:spPr>
              <a:xfrm>
                <a:off x="2590800" y="3894876"/>
                <a:ext cx="2286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97"/>
            <p:cNvGrpSpPr/>
            <p:nvPr/>
          </p:nvGrpSpPr>
          <p:grpSpPr>
            <a:xfrm>
              <a:off x="5029200" y="4648200"/>
              <a:ext cx="1447800" cy="322152"/>
              <a:chOff x="1752600" y="3733800"/>
              <a:chExt cx="1447800" cy="322152"/>
            </a:xfrm>
          </p:grpSpPr>
          <p:sp>
            <p:nvSpPr>
              <p:cNvPr id="130" name="Rectangle 129"/>
              <p:cNvSpPr/>
              <p:nvPr/>
            </p:nvSpPr>
            <p:spPr>
              <a:xfrm>
                <a:off x="1981200" y="3733800"/>
                <a:ext cx="304800" cy="32215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2286000" y="3733800"/>
                <a:ext cx="304800" cy="32215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2" name="Straight Connector 131"/>
              <p:cNvCxnSpPr/>
              <p:nvPr/>
            </p:nvCxnSpPr>
            <p:spPr>
              <a:xfrm flipH="1">
                <a:off x="1752600" y="3733800"/>
                <a:ext cx="228600" cy="0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flipH="1">
                <a:off x="1752600" y="4055952"/>
                <a:ext cx="228600" cy="0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34" name="Oval 133"/>
              <p:cNvSpPr/>
              <p:nvPr/>
            </p:nvSpPr>
            <p:spPr>
              <a:xfrm>
                <a:off x="2819400" y="3733800"/>
                <a:ext cx="381000" cy="322152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</a:t>
                </a:r>
                <a:endParaRPr lang="en-US" dirty="0"/>
              </a:p>
            </p:txBody>
          </p:sp>
          <p:cxnSp>
            <p:nvCxnSpPr>
              <p:cNvPr id="135" name="Straight Arrow Connector 134"/>
              <p:cNvCxnSpPr>
                <a:stCxn id="131" idx="3"/>
                <a:endCxn id="134" idx="2"/>
              </p:cNvCxnSpPr>
              <p:nvPr/>
            </p:nvCxnSpPr>
            <p:spPr>
              <a:xfrm>
                <a:off x="2590800" y="3894876"/>
                <a:ext cx="2286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oup 98"/>
            <p:cNvGrpSpPr/>
            <p:nvPr/>
          </p:nvGrpSpPr>
          <p:grpSpPr>
            <a:xfrm>
              <a:off x="2438400" y="3657600"/>
              <a:ext cx="1447800" cy="322152"/>
              <a:chOff x="1752600" y="3733800"/>
              <a:chExt cx="1447800" cy="322152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1981200" y="3733800"/>
                <a:ext cx="304800" cy="32215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2286000" y="3733800"/>
                <a:ext cx="304800" cy="32215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6" name="Straight Connector 125"/>
              <p:cNvCxnSpPr/>
              <p:nvPr/>
            </p:nvCxnSpPr>
            <p:spPr>
              <a:xfrm flipH="1">
                <a:off x="1752600" y="3733800"/>
                <a:ext cx="228600" cy="0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flipH="1">
                <a:off x="1752600" y="4055952"/>
                <a:ext cx="228600" cy="0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28" name="Oval 127"/>
              <p:cNvSpPr/>
              <p:nvPr/>
            </p:nvSpPr>
            <p:spPr>
              <a:xfrm>
                <a:off x="2819400" y="3733800"/>
                <a:ext cx="381000" cy="322152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</a:t>
                </a:r>
              </a:p>
            </p:txBody>
          </p:sp>
          <p:cxnSp>
            <p:nvCxnSpPr>
              <p:cNvPr id="129" name="Straight Arrow Connector 128"/>
              <p:cNvCxnSpPr>
                <a:stCxn id="125" idx="3"/>
                <a:endCxn id="128" idx="2"/>
              </p:cNvCxnSpPr>
              <p:nvPr/>
            </p:nvCxnSpPr>
            <p:spPr>
              <a:xfrm>
                <a:off x="2590800" y="3894876"/>
                <a:ext cx="2286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00" name="Straight Arrow Connector 99"/>
            <p:cNvCxnSpPr>
              <a:stCxn id="128" idx="7"/>
            </p:cNvCxnSpPr>
            <p:nvPr/>
          </p:nvCxnSpPr>
          <p:spPr>
            <a:xfrm flipV="1">
              <a:off x="3830404" y="2789976"/>
              <a:ext cx="1198796" cy="91480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stCxn id="128" idx="5"/>
            </p:cNvCxnSpPr>
            <p:nvPr/>
          </p:nvCxnSpPr>
          <p:spPr>
            <a:xfrm>
              <a:off x="3830404" y="3932574"/>
              <a:ext cx="1132798" cy="87670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140" idx="6"/>
            </p:cNvCxnSpPr>
            <p:nvPr/>
          </p:nvCxnSpPr>
          <p:spPr>
            <a:xfrm>
              <a:off x="6477000" y="2789976"/>
              <a:ext cx="762000" cy="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7239000" y="2133600"/>
              <a:ext cx="0" cy="656376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V="1">
              <a:off x="1905000" y="2133600"/>
              <a:ext cx="5334000" cy="14712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 flipV="1">
              <a:off x="1905000" y="2168518"/>
              <a:ext cx="20768" cy="159266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6477000" y="4809276"/>
              <a:ext cx="762000" cy="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V="1">
              <a:off x="7238999" y="4809276"/>
              <a:ext cx="1" cy="677124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1932899" y="5486400"/>
              <a:ext cx="5306100" cy="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 flipV="1">
              <a:off x="1929151" y="3979752"/>
              <a:ext cx="3749" cy="1506649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 flipV="1">
              <a:off x="1527683" y="3866882"/>
              <a:ext cx="810302" cy="305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>
            <a:xfrm flipV="1">
              <a:off x="1925768" y="3771941"/>
              <a:ext cx="401404" cy="410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/>
            <p:nvPr/>
          </p:nvCxnSpPr>
          <p:spPr>
            <a:xfrm flipV="1">
              <a:off x="1932834" y="3957384"/>
              <a:ext cx="401404" cy="410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 flipV="1">
              <a:off x="2105574" y="3686652"/>
              <a:ext cx="228664" cy="570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H="1" flipV="1">
              <a:off x="3699095" y="3979752"/>
              <a:ext cx="15312" cy="668448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2105105" y="3247377"/>
              <a:ext cx="1580871" cy="1255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2109287" y="3249237"/>
              <a:ext cx="11455" cy="455541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 flipH="1">
              <a:off x="1524000" y="4625792"/>
              <a:ext cx="2190408" cy="1599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128" idx="0"/>
            </p:cNvCxnSpPr>
            <p:nvPr/>
          </p:nvCxnSpPr>
          <p:spPr>
            <a:xfrm flipH="1" flipV="1">
              <a:off x="3685976" y="3229422"/>
              <a:ext cx="9724" cy="428178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119" name="TextBox 118"/>
            <p:cNvSpPr txBox="1"/>
            <p:nvPr/>
          </p:nvSpPr>
          <p:spPr>
            <a:xfrm>
              <a:off x="4020904" y="2848423"/>
              <a:ext cx="693771" cy="560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0.2</a:t>
              </a:r>
              <a:endParaRPr lang="en-US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283857" y="4000901"/>
              <a:ext cx="679344" cy="560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0.1</a:t>
              </a:r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3231005" y="4105373"/>
              <a:ext cx="634306" cy="560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0.1</a:t>
              </a:r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211955" y="3246800"/>
              <a:ext cx="65335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0.6</a:t>
              </a:r>
              <a:endParaRPr lang="en-US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3" name="TextBox 122"/>
                <p:cNvSpPr txBox="1"/>
                <p:nvPr/>
              </p:nvSpPr>
              <p:spPr>
                <a:xfrm>
                  <a:off x="168309" y="3536510"/>
                  <a:ext cx="1537797" cy="4924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sec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123" name="TextBox 1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8309" y="3536510"/>
                  <a:ext cx="1537797" cy="492443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81771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and Expected # for M/M/1 </a:t>
                </a:r>
                <a:r>
                  <a:rPr lang="en-US" dirty="0" smtClean="0"/>
                  <a:t>Queue</a:t>
                </a:r>
                <a:r>
                  <a:rPr lang="en-US" dirty="0" smtClean="0"/>
                  <a:t>s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r="-222" b="-11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𝑠𝑒𝑐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𝑠𝑒𝑐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</a:t>
                </a:r>
                <a:r>
                  <a:rPr lang="en-US" i="1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[#]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1/2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1 − 1/2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en-US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𝑠𝑒𝑐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𝑠𝑒𝑐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i="1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Wingdings" panose="05000000000000000000" pitchFamily="2" charset="2"/>
                  </a:rPr>
                  <a:t>     </a:t>
                </a: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[#]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2/3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/3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𝑠𝑒𝑐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𝑠𝑒𝑐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   </a:t>
                </a:r>
                <a:r>
                  <a:rPr lang="en-US" i="1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Wingdings" panose="05000000000000000000" pitchFamily="2" charset="2"/>
                  </a:rPr>
                  <a:t></a:t>
                </a: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[#]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1 − 1/3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0.5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957807" y="1828800"/>
            <a:ext cx="6585993" cy="2514600"/>
            <a:chOff x="957807" y="1828800"/>
            <a:chExt cx="6585993" cy="2514600"/>
          </a:xfrm>
        </p:grpSpPr>
        <p:grpSp>
          <p:nvGrpSpPr>
            <p:cNvPr id="96" name="Group 95"/>
            <p:cNvGrpSpPr/>
            <p:nvPr/>
          </p:nvGrpSpPr>
          <p:grpSpPr>
            <a:xfrm>
              <a:off x="957807" y="1828800"/>
              <a:ext cx="6585993" cy="2514600"/>
              <a:chOff x="168309" y="2133600"/>
              <a:chExt cx="7070691" cy="3352801"/>
            </a:xfrm>
          </p:grpSpPr>
          <p:grpSp>
            <p:nvGrpSpPr>
              <p:cNvPr id="97" name="Group 96"/>
              <p:cNvGrpSpPr/>
              <p:nvPr/>
            </p:nvGrpSpPr>
            <p:grpSpPr>
              <a:xfrm>
                <a:off x="5029200" y="2628900"/>
                <a:ext cx="1447800" cy="322152"/>
                <a:chOff x="1752600" y="3733800"/>
                <a:chExt cx="1447800" cy="322152"/>
              </a:xfrm>
            </p:grpSpPr>
            <p:sp>
              <p:nvSpPr>
                <p:cNvPr id="136" name="Rectangle 135"/>
                <p:cNvSpPr/>
                <p:nvPr/>
              </p:nvSpPr>
              <p:spPr>
                <a:xfrm>
                  <a:off x="1981200" y="3733800"/>
                  <a:ext cx="304800" cy="322152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/>
                <p:cNvSpPr/>
                <p:nvPr/>
              </p:nvSpPr>
              <p:spPr>
                <a:xfrm>
                  <a:off x="2286000" y="3733800"/>
                  <a:ext cx="304800" cy="322152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8" name="Straight Connector 137"/>
                <p:cNvCxnSpPr/>
                <p:nvPr/>
              </p:nvCxnSpPr>
              <p:spPr>
                <a:xfrm flipH="1">
                  <a:off x="1752600" y="3733800"/>
                  <a:ext cx="228600" cy="0"/>
                </a:xfrm>
                <a:prstGeom prst="line">
                  <a:avLst/>
                </a:prstGeom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flipH="1">
                  <a:off x="1752600" y="4055952"/>
                  <a:ext cx="228600" cy="0"/>
                </a:xfrm>
                <a:prstGeom prst="line">
                  <a:avLst/>
                </a:prstGeom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140" name="Oval 139"/>
                <p:cNvSpPr/>
                <p:nvPr/>
              </p:nvSpPr>
              <p:spPr>
                <a:xfrm>
                  <a:off x="2819400" y="3733800"/>
                  <a:ext cx="381000" cy="322152"/>
                </a:xfrm>
                <a:prstGeom prst="ellips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D</a:t>
                  </a:r>
                  <a:endParaRPr lang="en-US" dirty="0"/>
                </a:p>
              </p:txBody>
            </p:sp>
            <p:cxnSp>
              <p:nvCxnSpPr>
                <p:cNvPr id="141" name="Straight Arrow Connector 140"/>
                <p:cNvCxnSpPr>
                  <a:stCxn id="137" idx="3"/>
                  <a:endCxn id="140" idx="2"/>
                </p:cNvCxnSpPr>
                <p:nvPr/>
              </p:nvCxnSpPr>
              <p:spPr>
                <a:xfrm>
                  <a:off x="2590800" y="3894876"/>
                  <a:ext cx="228600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8" name="Group 97"/>
              <p:cNvGrpSpPr/>
              <p:nvPr/>
            </p:nvGrpSpPr>
            <p:grpSpPr>
              <a:xfrm>
                <a:off x="5029200" y="4648200"/>
                <a:ext cx="1447800" cy="322152"/>
                <a:chOff x="1752600" y="3733800"/>
                <a:chExt cx="1447800" cy="322152"/>
              </a:xfrm>
            </p:grpSpPr>
            <p:sp>
              <p:nvSpPr>
                <p:cNvPr id="130" name="Rectangle 129"/>
                <p:cNvSpPr/>
                <p:nvPr/>
              </p:nvSpPr>
              <p:spPr>
                <a:xfrm>
                  <a:off x="1981200" y="3733800"/>
                  <a:ext cx="304800" cy="322152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>
                  <a:off x="2286000" y="3733800"/>
                  <a:ext cx="304800" cy="322152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2" name="Straight Connector 131"/>
                <p:cNvCxnSpPr/>
                <p:nvPr/>
              </p:nvCxnSpPr>
              <p:spPr>
                <a:xfrm flipH="1">
                  <a:off x="1752600" y="3733800"/>
                  <a:ext cx="228600" cy="0"/>
                </a:xfrm>
                <a:prstGeom prst="line">
                  <a:avLst/>
                </a:prstGeom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flipH="1">
                  <a:off x="1752600" y="4055952"/>
                  <a:ext cx="228600" cy="0"/>
                </a:xfrm>
                <a:prstGeom prst="line">
                  <a:avLst/>
                </a:prstGeom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134" name="Oval 133"/>
                <p:cNvSpPr/>
                <p:nvPr/>
              </p:nvSpPr>
              <p:spPr>
                <a:xfrm>
                  <a:off x="2819400" y="3733800"/>
                  <a:ext cx="381000" cy="322152"/>
                </a:xfrm>
                <a:prstGeom prst="ellips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S</a:t>
                  </a:r>
                  <a:endParaRPr lang="en-US" dirty="0"/>
                </a:p>
              </p:txBody>
            </p:sp>
            <p:cxnSp>
              <p:nvCxnSpPr>
                <p:cNvPr id="135" name="Straight Arrow Connector 134"/>
                <p:cNvCxnSpPr>
                  <a:stCxn id="131" idx="3"/>
                  <a:endCxn id="134" idx="2"/>
                </p:cNvCxnSpPr>
                <p:nvPr/>
              </p:nvCxnSpPr>
              <p:spPr>
                <a:xfrm>
                  <a:off x="2590800" y="3894876"/>
                  <a:ext cx="228600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9" name="Group 98"/>
              <p:cNvGrpSpPr/>
              <p:nvPr/>
            </p:nvGrpSpPr>
            <p:grpSpPr>
              <a:xfrm>
                <a:off x="2438400" y="3657600"/>
                <a:ext cx="1447800" cy="322152"/>
                <a:chOff x="1752600" y="3733800"/>
                <a:chExt cx="1447800" cy="322152"/>
              </a:xfrm>
            </p:grpSpPr>
            <p:sp>
              <p:nvSpPr>
                <p:cNvPr id="124" name="Rectangle 123"/>
                <p:cNvSpPr/>
                <p:nvPr/>
              </p:nvSpPr>
              <p:spPr>
                <a:xfrm>
                  <a:off x="1981200" y="3733800"/>
                  <a:ext cx="304800" cy="322152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Rectangle 124"/>
                <p:cNvSpPr/>
                <p:nvPr/>
              </p:nvSpPr>
              <p:spPr>
                <a:xfrm>
                  <a:off x="2286000" y="3733800"/>
                  <a:ext cx="304800" cy="322152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6" name="Straight Connector 125"/>
                <p:cNvCxnSpPr/>
                <p:nvPr/>
              </p:nvCxnSpPr>
              <p:spPr>
                <a:xfrm flipH="1">
                  <a:off x="1752600" y="3733800"/>
                  <a:ext cx="228600" cy="0"/>
                </a:xfrm>
                <a:prstGeom prst="line">
                  <a:avLst/>
                </a:prstGeom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flipH="1">
                  <a:off x="1752600" y="4055952"/>
                  <a:ext cx="228600" cy="0"/>
                </a:xfrm>
                <a:prstGeom prst="line">
                  <a:avLst/>
                </a:prstGeom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128" name="Oval 127"/>
                <p:cNvSpPr/>
                <p:nvPr/>
              </p:nvSpPr>
              <p:spPr>
                <a:xfrm>
                  <a:off x="2819400" y="3733800"/>
                  <a:ext cx="381000" cy="322152"/>
                </a:xfrm>
                <a:prstGeom prst="ellips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P</a:t>
                  </a:r>
                </a:p>
              </p:txBody>
            </p:sp>
            <p:cxnSp>
              <p:nvCxnSpPr>
                <p:cNvPr id="129" name="Straight Arrow Connector 128"/>
                <p:cNvCxnSpPr>
                  <a:stCxn id="125" idx="3"/>
                  <a:endCxn id="128" idx="2"/>
                </p:cNvCxnSpPr>
                <p:nvPr/>
              </p:nvCxnSpPr>
              <p:spPr>
                <a:xfrm>
                  <a:off x="2590800" y="3894876"/>
                  <a:ext cx="228600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0" name="Straight Arrow Connector 99"/>
              <p:cNvCxnSpPr>
                <a:stCxn id="128" idx="7"/>
              </p:cNvCxnSpPr>
              <p:nvPr/>
            </p:nvCxnSpPr>
            <p:spPr>
              <a:xfrm flipV="1">
                <a:off x="3830404" y="2789976"/>
                <a:ext cx="1198796" cy="91480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1" name="Straight Arrow Connector 100"/>
              <p:cNvCxnSpPr>
                <a:stCxn id="128" idx="5"/>
              </p:cNvCxnSpPr>
              <p:nvPr/>
            </p:nvCxnSpPr>
            <p:spPr>
              <a:xfrm>
                <a:off x="3830404" y="3932574"/>
                <a:ext cx="1132798" cy="87670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>
                <a:stCxn id="140" idx="6"/>
              </p:cNvCxnSpPr>
              <p:nvPr/>
            </p:nvCxnSpPr>
            <p:spPr>
              <a:xfrm>
                <a:off x="6477000" y="2789976"/>
                <a:ext cx="762000" cy="0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7239000" y="2133600"/>
                <a:ext cx="0" cy="656376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flipV="1">
                <a:off x="1905000" y="2133600"/>
                <a:ext cx="5334000" cy="14712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flipH="1" flipV="1">
                <a:off x="1905000" y="2168518"/>
                <a:ext cx="20768" cy="1592660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6477000" y="4809276"/>
                <a:ext cx="762000" cy="0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flipV="1">
                <a:off x="7238999" y="4809276"/>
                <a:ext cx="1" cy="677124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1932899" y="5486400"/>
                <a:ext cx="5306100" cy="0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flipH="1" flipV="1">
                <a:off x="1929151" y="3979752"/>
                <a:ext cx="3749" cy="1506649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10" name="Straight Arrow Connector 109"/>
              <p:cNvCxnSpPr/>
              <p:nvPr/>
            </p:nvCxnSpPr>
            <p:spPr>
              <a:xfrm flipV="1">
                <a:off x="1527683" y="3866882"/>
                <a:ext cx="810302" cy="305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11" name="Straight Arrow Connector 110"/>
              <p:cNvCxnSpPr/>
              <p:nvPr/>
            </p:nvCxnSpPr>
            <p:spPr>
              <a:xfrm flipV="1">
                <a:off x="1925768" y="3771941"/>
                <a:ext cx="401404" cy="410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12" name="Straight Arrow Connector 111"/>
              <p:cNvCxnSpPr/>
              <p:nvPr/>
            </p:nvCxnSpPr>
            <p:spPr>
              <a:xfrm flipV="1">
                <a:off x="1932834" y="3957384"/>
                <a:ext cx="401404" cy="410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/>
              <p:cNvCxnSpPr/>
              <p:nvPr/>
            </p:nvCxnSpPr>
            <p:spPr>
              <a:xfrm flipV="1">
                <a:off x="2105574" y="3686652"/>
                <a:ext cx="228664" cy="570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flipH="1" flipV="1">
                <a:off x="3699095" y="3979752"/>
                <a:ext cx="15312" cy="668448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flipV="1">
                <a:off x="2105105" y="3247377"/>
                <a:ext cx="1580871" cy="12550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2109287" y="3249237"/>
                <a:ext cx="11455" cy="455541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17" name="Straight Arrow Connector 116"/>
              <p:cNvCxnSpPr/>
              <p:nvPr/>
            </p:nvCxnSpPr>
            <p:spPr>
              <a:xfrm flipH="1">
                <a:off x="1524000" y="4625792"/>
                <a:ext cx="2190408" cy="1599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>
                <a:stCxn id="128" idx="0"/>
              </p:cNvCxnSpPr>
              <p:nvPr/>
            </p:nvCxnSpPr>
            <p:spPr>
              <a:xfrm flipH="1" flipV="1">
                <a:off x="3685976" y="3229422"/>
                <a:ext cx="9724" cy="428178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19" name="TextBox 118"/>
              <p:cNvSpPr txBox="1"/>
              <p:nvPr/>
            </p:nvSpPr>
            <p:spPr>
              <a:xfrm>
                <a:off x="4020904" y="2848423"/>
                <a:ext cx="693771" cy="560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0.2</a:t>
                </a:r>
                <a:endParaRPr lang="en-US" dirty="0"/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4283857" y="4000901"/>
                <a:ext cx="679344" cy="560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0.1</a:t>
                </a:r>
                <a:endParaRPr lang="en-US" dirty="0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3231005" y="4105373"/>
                <a:ext cx="634306" cy="560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0.1</a:t>
                </a:r>
                <a:endParaRPr lang="en-US" dirty="0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3211955" y="3246800"/>
                <a:ext cx="653357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0.6</a:t>
                </a:r>
                <a:endParaRPr lang="en-US" dirty="0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23" name="TextBox 122"/>
                  <p:cNvSpPr txBox="1"/>
                  <p:nvPr/>
                </p:nvSpPr>
                <p:spPr>
                  <a:xfrm>
                    <a:off x="168309" y="3536510"/>
                    <a:ext cx="1537797" cy="4924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sec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123" name="TextBox 1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8309" y="3536510"/>
                    <a:ext cx="1537797" cy="492443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b="-15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6175452" y="2442617"/>
                  <a:ext cx="119859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dirty="0" smtClean="0">
                      <a:solidFill>
                        <a:srgbClr val="FF0000"/>
                      </a:solidFill>
                    </a:rPr>
                    <a:t>=3/sec</a:t>
                  </a:r>
                  <a:endParaRPr lang="en-US" dirty="0"/>
                </a:p>
              </p:txBody>
            </p:sp>
          </mc:Choice>
          <mc:Fallback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5452" y="2442617"/>
                  <a:ext cx="1198596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t="-10000" r="-1523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6163760" y="3911757"/>
                  <a:ext cx="119859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dirty="0" smtClean="0">
                      <a:solidFill>
                        <a:srgbClr val="FF0000"/>
                      </a:solidFill>
                    </a:rPr>
                    <a:t>=3/sec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63760" y="3911757"/>
                  <a:ext cx="1198596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t="-10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4442321" y="2858602"/>
                  <a:ext cx="1397705" cy="3907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dirty="0" smtClean="0">
                      <a:solidFill>
                        <a:srgbClr val="FF0000"/>
                      </a:solidFill>
                    </a:rPr>
                    <a:t>=20/sec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42321" y="2858602"/>
                  <a:ext cx="1397705" cy="39074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t="-9375" b="-1875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380168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per visit to each queue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[#]+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)∗(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𝒔𝒆𝒓𝒗𝒊𝒄𝒆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𝒕𝒊𝒎𝒆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𝒐𝒇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𝒄𝒖𝒔𝒕𝒐𝒎𝒆𝒓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 smtClean="0">
                  <a:solidFill>
                    <a:srgbClr val="FF0000"/>
                  </a:solidFill>
                </a:endParaRPr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[#]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∗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1+1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20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𝑠𝑒𝑐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𝑠𝑒𝑐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[#]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∗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𝑠𝑒𝑐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𝑠𝑒𝑐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[#]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∗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0.5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𝑠𝑒𝑐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𝑠𝑒𝑐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35794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401</TotalTime>
  <Words>460</Words>
  <Application>Microsoft Office PowerPoint</Application>
  <PresentationFormat>On-screen Show (4:3)</PresentationFormat>
  <Paragraphs>183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Cambria Math</vt:lpstr>
      <vt:lpstr>Wingdings</vt:lpstr>
      <vt:lpstr>Clarity</vt:lpstr>
      <vt:lpstr>Queueing theory</vt:lpstr>
      <vt:lpstr>Distributions for CPU λ and μ times</vt:lpstr>
      <vt:lpstr>Distributions for Disk Drive λ and μ times</vt:lpstr>
      <vt:lpstr>Distributions for Semaphore λ and μ times</vt:lpstr>
      <vt:lpstr>Turnaround time</vt:lpstr>
      <vt:lpstr>Expected visits to networked queues</vt:lpstr>
      <vt:lpstr>λ  for networked queues</vt:lpstr>
      <vt:lpstr>ρ  and Expected # for M/M/1 Queues</vt:lpstr>
      <vt:lpstr>Time per visit to each queue</vt:lpstr>
      <vt:lpstr>Expected Total time in entire system</vt:lpstr>
      <vt:lpstr>Bottleneck - queue with largest ρ</vt:lpstr>
      <vt:lpstr>Saturated System - Bottleneck ρ=100%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Sectons</dc:title>
  <dc:creator>bill HP</dc:creator>
  <cp:lastModifiedBy>Byrne, William</cp:lastModifiedBy>
  <cp:revision>56</cp:revision>
  <cp:lastPrinted>2016-03-30T21:58:06Z</cp:lastPrinted>
  <dcterms:created xsi:type="dcterms:W3CDTF">2006-08-16T00:00:00Z</dcterms:created>
  <dcterms:modified xsi:type="dcterms:W3CDTF">2016-03-30T22:55:44Z</dcterms:modified>
</cp:coreProperties>
</file>