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2" r:id="rId7"/>
    <p:sldId id="263" r:id="rId8"/>
    <p:sldId id="261" r:id="rId9"/>
    <p:sldId id="264" r:id="rId10"/>
    <p:sldId id="268" r:id="rId11"/>
    <p:sldId id="265" r:id="rId12"/>
    <p:sldId id="276" r:id="rId13"/>
    <p:sldId id="270" r:id="rId14"/>
    <p:sldId id="266" r:id="rId15"/>
    <p:sldId id="271" r:id="rId16"/>
    <p:sldId id="277" r:id="rId17"/>
    <p:sldId id="267" r:id="rId18"/>
    <p:sldId id="269" r:id="rId19"/>
    <p:sldId id="272" r:id="rId20"/>
    <p:sldId id="273" r:id="rId21"/>
    <p:sldId id="275"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788FFA-E131-49B1-8C02-F8861A747EA3}" type="datetimeFigureOut">
              <a:rPr lang="en-US" smtClean="0"/>
              <a:t>5/6/2019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4D0BC-36A3-4AE4-9CAF-25B13AA9FDDA}" type="slidenum">
              <a:rPr lang="en-US" smtClean="0"/>
              <a:t>‹#›</a:t>
            </a:fld>
            <a:endParaRPr lang="en-US"/>
          </a:p>
        </p:txBody>
      </p:sp>
    </p:spTree>
    <p:extLst>
      <p:ext uri="{BB962C8B-B14F-4D97-AF65-F5344CB8AC3E}">
        <p14:creationId xmlns:p14="http://schemas.microsoft.com/office/powerpoint/2010/main" val="1431271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7C4390-E806-4E34-AA1B-8A2ADF802E11}" type="datetime1">
              <a:rPr lang="en-US" smtClean="0"/>
              <a:t>5/6/2019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2F135A-8FF5-4AC6-872D-C82879EC280E}" type="datetime1">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15011-8B0A-4F49-8A2E-E582BBC3042C}" type="datetime1">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632AD69-7E51-4E53-B7CA-BACCC9BEC29E}" type="datetime1">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D366F2-01FE-4DD4-8121-AA94C0ACAEB6}" type="datetime1">
              <a:rPr lang="en-US" smtClean="0"/>
              <a:t>5/6/2019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8B9AA32-EB27-4B4E-8010-237107D3D859}" type="datetime1">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994EA12-FE6E-4FD5-BA5B-467457BC2372}" type="datetime1">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EBCA07-DA73-4B62-B9EB-387594AD43B4}" type="datetime1">
              <a:rPr lang="en-US" smtClean="0"/>
              <a:t>5/6/2019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B95A01-3C8B-48A6-AB7E-25AFCA9FD13D}" type="datetime1">
              <a:rPr lang="en-US" smtClean="0"/>
              <a:t>5/6/2019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1AB533-06F2-4156-8778-B23DB2BB8CDB}" type="datetime1">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E61993-8EB0-435D-B9DA-B9778C8FE96F}" type="datetime1">
              <a:rPr lang="en-US" smtClean="0"/>
              <a:t>5/6/2019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84DA628-9E10-4BB4-A28C-E44E1EFECD1E}" type="datetime1">
              <a:rPr lang="en-US" smtClean="0"/>
              <a:t>5/6/2019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Impact on the you, students and the University</a:t>
            </a:r>
          </a:p>
          <a:p>
            <a:r>
              <a:rPr lang="en-US" dirty="0" smtClean="0"/>
              <a:t>Cheating on tests</a:t>
            </a:r>
          </a:p>
          <a:p>
            <a:r>
              <a:rPr lang="en-US" dirty="0" smtClean="0"/>
              <a:t>Cheating on projects/HWs</a:t>
            </a:r>
            <a:endParaRPr lang="en-US" dirty="0"/>
          </a:p>
        </p:txBody>
      </p:sp>
      <p:sp>
        <p:nvSpPr>
          <p:cNvPr id="2" name="Title 1"/>
          <p:cNvSpPr>
            <a:spLocks noGrp="1"/>
          </p:cNvSpPr>
          <p:nvPr>
            <p:ph type="ctrTitle"/>
          </p:nvPr>
        </p:nvSpPr>
        <p:spPr/>
        <p:txBody>
          <a:bodyPr/>
          <a:lstStyle/>
          <a:p>
            <a:r>
              <a:rPr lang="en-US" dirty="0" smtClean="0"/>
              <a:t>Cheating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573896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Solution – Put a box on students heads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36522" y="1417638"/>
            <a:ext cx="7445477" cy="4868414"/>
          </a:xfrm>
        </p:spPr>
      </p:pic>
    </p:spTree>
    <p:extLst>
      <p:ext uri="{BB962C8B-B14F-4D97-AF65-F5344CB8AC3E}">
        <p14:creationId xmlns:p14="http://schemas.microsoft.com/office/powerpoint/2010/main" val="2104547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 during a test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Content Placeholder 3"/>
          <p:cNvSpPr>
            <a:spLocks noGrp="1"/>
          </p:cNvSpPr>
          <p:nvPr>
            <p:ph sz="quarter" idx="1"/>
          </p:nvPr>
        </p:nvSpPr>
        <p:spPr/>
        <p:txBody>
          <a:bodyPr>
            <a:normAutofit lnSpcReduction="10000"/>
          </a:bodyPr>
          <a:lstStyle/>
          <a:p>
            <a:r>
              <a:rPr lang="en-US" dirty="0" smtClean="0"/>
              <a:t>Student walk up to professors during the exam and ask questions about the exam.</a:t>
            </a:r>
          </a:p>
          <a:p>
            <a:pPr lvl="1"/>
            <a:r>
              <a:rPr lang="en-US" dirty="0" smtClean="0"/>
              <a:t>What does this mean?</a:t>
            </a:r>
          </a:p>
          <a:p>
            <a:pPr lvl="1"/>
            <a:r>
              <a:rPr lang="en-US" dirty="0" smtClean="0"/>
              <a:t>Is this answer correct? </a:t>
            </a:r>
          </a:p>
          <a:p>
            <a:r>
              <a:rPr lang="en-US" dirty="0" smtClean="0"/>
              <a:t>This distracts the professor and then other students can discuss answers, pass answers around on paper, take cell phone pictures of the tests and send the test to friends (anywhere in the world) to do the test and quickly email the answers back. </a:t>
            </a:r>
          </a:p>
          <a:p>
            <a:r>
              <a:rPr lang="en-US" dirty="0" smtClean="0"/>
              <a:t>Students go to the bathroom during the tests and discuss the exams in the bathroom. </a:t>
            </a:r>
          </a:p>
          <a:p>
            <a:endParaRPr lang="en-US" dirty="0"/>
          </a:p>
        </p:txBody>
      </p:sp>
    </p:spTree>
    <p:extLst>
      <p:ext uri="{BB962C8B-B14F-4D97-AF65-F5344CB8AC3E}">
        <p14:creationId xmlns:p14="http://schemas.microsoft.com/office/powerpoint/2010/main" val="2440347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story</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Content Placeholder 3"/>
          <p:cNvSpPr>
            <a:spLocks noGrp="1"/>
          </p:cNvSpPr>
          <p:nvPr>
            <p:ph sz="quarter" idx="1"/>
          </p:nvPr>
        </p:nvSpPr>
        <p:spPr>
          <a:xfrm>
            <a:off x="914400" y="1447800"/>
            <a:ext cx="2819400" cy="4572000"/>
          </a:xfrm>
        </p:spPr>
        <p:txBody>
          <a:bodyPr/>
          <a:lstStyle/>
          <a:p>
            <a:pPr marL="0" indent="0">
              <a:buNone/>
            </a:pPr>
            <a:r>
              <a:rPr lang="en-US" dirty="0" smtClean="0"/>
              <a:t>Students answered a question with the same exact wrong answer, then crossed off that wrong answer, and gave the same exact new answer, which was also wrong. </a:t>
            </a:r>
          </a:p>
          <a:p>
            <a:pPr marL="0" indent="0">
              <a:buNone/>
            </a:pPr>
            <a:endParaRPr lang="en-US" dirty="0"/>
          </a:p>
          <a:p>
            <a:pPr marL="0" indent="0">
              <a:buNone/>
            </a:pPr>
            <a:r>
              <a:rPr lang="en-US" sz="1600" dirty="0" smtClean="0">
                <a:solidFill>
                  <a:srgbClr val="7030A0"/>
                </a:solidFill>
              </a:rPr>
              <a:t>28 out of 32 students did this</a:t>
            </a:r>
            <a:endParaRPr lang="en-US" sz="1600" dirty="0">
              <a:solidFill>
                <a:srgbClr val="7030A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10488" y="831390"/>
            <a:ext cx="4171396" cy="5108843"/>
          </a:xfrm>
          <a:prstGeom prst="rect">
            <a:avLst/>
          </a:prstGeom>
        </p:spPr>
      </p:pic>
    </p:spTree>
    <p:extLst>
      <p:ext uri="{BB962C8B-B14F-4D97-AF65-F5344CB8AC3E}">
        <p14:creationId xmlns:p14="http://schemas.microsoft.com/office/powerpoint/2010/main" val="3492213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 during a test - Solutions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p:txBody>
          <a:bodyPr/>
          <a:lstStyle/>
          <a:p>
            <a:r>
              <a:rPr lang="en-US" dirty="0" smtClean="0"/>
              <a:t>Tell students that they are not allowed to ask questions about the test during the test. </a:t>
            </a:r>
          </a:p>
          <a:p>
            <a:r>
              <a:rPr lang="en-US" dirty="0" smtClean="0"/>
              <a:t>Don’t allow students to go to the bathroom during an test. If a student goes to the bathroom, their test is over. </a:t>
            </a:r>
          </a:p>
          <a:p>
            <a:endParaRPr lang="en-US" dirty="0"/>
          </a:p>
        </p:txBody>
      </p:sp>
    </p:spTree>
    <p:extLst>
      <p:ext uri="{BB962C8B-B14F-4D97-AF65-F5344CB8AC3E}">
        <p14:creationId xmlns:p14="http://schemas.microsoft.com/office/powerpoint/2010/main" val="354802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 prior to a test.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Content Placeholder 3"/>
          <p:cNvSpPr>
            <a:spLocks noGrp="1"/>
          </p:cNvSpPr>
          <p:nvPr>
            <p:ph sz="quarter" idx="1"/>
          </p:nvPr>
        </p:nvSpPr>
        <p:spPr/>
        <p:txBody>
          <a:bodyPr>
            <a:normAutofit/>
          </a:bodyPr>
          <a:lstStyle/>
          <a:p>
            <a:r>
              <a:rPr lang="en-US" dirty="0" smtClean="0"/>
              <a:t>If a professor gives exams over and over semester after semester </a:t>
            </a:r>
            <a:r>
              <a:rPr lang="en-US" dirty="0"/>
              <a:t>(</a:t>
            </a:r>
            <a:r>
              <a:rPr lang="en-US" dirty="0" smtClean="0"/>
              <a:t>or year after year),  students can </a:t>
            </a:r>
          </a:p>
          <a:p>
            <a:pPr lvl="1"/>
            <a:r>
              <a:rPr lang="en-US" dirty="0" smtClean="0"/>
              <a:t>Makes copies of the exam. </a:t>
            </a:r>
          </a:p>
          <a:p>
            <a:pPr lvl="1"/>
            <a:r>
              <a:rPr lang="en-US" dirty="0" smtClean="0"/>
              <a:t>Have </a:t>
            </a:r>
            <a:r>
              <a:rPr lang="en-US" dirty="0"/>
              <a:t>an expert answer the exam as best as possible and post the answered exam on the internet for all who need it. </a:t>
            </a:r>
          </a:p>
          <a:p>
            <a:pPr lvl="1"/>
            <a:r>
              <a:rPr lang="en-US" dirty="0"/>
              <a:t>P</a:t>
            </a:r>
            <a:r>
              <a:rPr lang="en-US" dirty="0" smtClean="0"/>
              <a:t>ost the previous exams on the internet with questions answered correctly for future students to have.</a:t>
            </a:r>
          </a:p>
          <a:p>
            <a:endParaRPr lang="en-US" dirty="0"/>
          </a:p>
        </p:txBody>
      </p:sp>
    </p:spTree>
    <p:extLst>
      <p:ext uri="{BB962C8B-B14F-4D97-AF65-F5344CB8AC3E}">
        <p14:creationId xmlns:p14="http://schemas.microsoft.com/office/powerpoint/2010/main" val="2510415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 prior to a test - Solutions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4" name="Content Placeholder 3"/>
          <p:cNvSpPr>
            <a:spLocks noGrp="1"/>
          </p:cNvSpPr>
          <p:nvPr>
            <p:ph sz="quarter" idx="1"/>
          </p:nvPr>
        </p:nvSpPr>
        <p:spPr/>
        <p:txBody>
          <a:bodyPr>
            <a:normAutofit/>
          </a:bodyPr>
          <a:lstStyle/>
          <a:p>
            <a:r>
              <a:rPr lang="en-US" dirty="0" smtClean="0"/>
              <a:t>The professor can make brand new exams every semester.</a:t>
            </a:r>
          </a:p>
          <a:p>
            <a:pPr lvl="1"/>
            <a:r>
              <a:rPr lang="en-US" dirty="0" smtClean="0">
                <a:solidFill>
                  <a:srgbClr val="FF0000"/>
                </a:solidFill>
              </a:rPr>
              <a:t>This could cause a big gap in the level of difficulty of exams</a:t>
            </a:r>
          </a:p>
          <a:p>
            <a:pPr lvl="1"/>
            <a:r>
              <a:rPr lang="en-US" dirty="0" smtClean="0">
                <a:solidFill>
                  <a:srgbClr val="FF0000"/>
                </a:solidFill>
              </a:rPr>
              <a:t>Certifications boards (ABET) like to see progress each semester.  </a:t>
            </a:r>
          </a:p>
          <a:p>
            <a:r>
              <a:rPr lang="en-US" dirty="0"/>
              <a:t>P</a:t>
            </a:r>
            <a:r>
              <a:rPr lang="en-US" dirty="0" smtClean="0"/>
              <a:t>rofessor has a policy that students can not keep the exam (they can only look at the grades exam)</a:t>
            </a:r>
          </a:p>
          <a:p>
            <a:pPr lvl="1"/>
            <a:r>
              <a:rPr lang="en-US" dirty="0" smtClean="0">
                <a:solidFill>
                  <a:srgbClr val="FF0000"/>
                </a:solidFill>
              </a:rPr>
              <a:t>the students can easily take pictures of the exam and in the worst case, a pool students remembering the questions can reconstruct the exam shortly after it is given. </a:t>
            </a:r>
          </a:p>
          <a:p>
            <a:endParaRPr lang="en-US" dirty="0"/>
          </a:p>
        </p:txBody>
      </p:sp>
    </p:spTree>
    <p:extLst>
      <p:ext uri="{BB962C8B-B14F-4D97-AF65-F5344CB8AC3E}">
        <p14:creationId xmlns:p14="http://schemas.microsoft.com/office/powerpoint/2010/main" val="3027710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cheating on a test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4" name="Content Placeholder 3"/>
          <p:cNvSpPr>
            <a:spLocks noGrp="1"/>
          </p:cNvSpPr>
          <p:nvPr>
            <p:ph sz="quarter" idx="1"/>
          </p:nvPr>
        </p:nvSpPr>
        <p:spPr/>
        <p:txBody>
          <a:bodyPr/>
          <a:lstStyle/>
          <a:p>
            <a:r>
              <a:rPr lang="en-US" dirty="0" smtClean="0"/>
              <a:t>Prior to the internet, email, text messages etc. cheating on a test could be the difference between getting a B vs. B+ and would have little to no impact on the class curve.  </a:t>
            </a:r>
          </a:p>
          <a:p>
            <a:r>
              <a:rPr lang="en-US" dirty="0" smtClean="0"/>
              <a:t>Now it is the difference between getting an A vs. F and a dramatic impact on the class curve. </a:t>
            </a:r>
            <a:endParaRPr lang="en-US" dirty="0"/>
          </a:p>
        </p:txBody>
      </p:sp>
    </p:spTree>
    <p:extLst>
      <p:ext uri="{BB962C8B-B14F-4D97-AF65-F5344CB8AC3E}">
        <p14:creationId xmlns:p14="http://schemas.microsoft.com/office/powerpoint/2010/main" val="1655997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1844"/>
            <a:ext cx="7772400" cy="1143000"/>
          </a:xfrm>
        </p:spPr>
        <p:txBody>
          <a:bodyPr/>
          <a:lstStyle/>
          <a:p>
            <a:r>
              <a:rPr lang="en-US" dirty="0" smtClean="0"/>
              <a:t>Cheating on Assignments (HW).</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4" name="Content Placeholder 3"/>
          <p:cNvSpPr>
            <a:spLocks noGrp="1"/>
          </p:cNvSpPr>
          <p:nvPr>
            <p:ph sz="quarter" idx="1"/>
          </p:nvPr>
        </p:nvSpPr>
        <p:spPr>
          <a:xfrm>
            <a:off x="914400" y="1434844"/>
            <a:ext cx="3276600" cy="4572000"/>
          </a:xfrm>
        </p:spPr>
        <p:txBody>
          <a:bodyPr>
            <a:normAutofit/>
          </a:bodyPr>
          <a:lstStyle/>
          <a:p>
            <a:r>
              <a:rPr lang="en-US" dirty="0" smtClean="0"/>
              <a:t>If a professor assigns the same assignment each semester (or every other semester), Student who do the assignment and get a good grade can post it on the internet. Other students can download and change the student name to their name.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9816" y="1548138"/>
            <a:ext cx="3048000" cy="4461164"/>
          </a:xfrm>
          <a:prstGeom prst="rect">
            <a:avLst/>
          </a:prstGeom>
        </p:spPr>
      </p:pic>
    </p:spTree>
    <p:extLst>
      <p:ext uri="{BB962C8B-B14F-4D97-AF65-F5344CB8AC3E}">
        <p14:creationId xmlns:p14="http://schemas.microsoft.com/office/powerpoint/2010/main" val="153888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 on Projects.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
        <p:nvSpPr>
          <p:cNvPr id="4" name="Content Placeholder 3"/>
          <p:cNvSpPr>
            <a:spLocks noGrp="1"/>
          </p:cNvSpPr>
          <p:nvPr>
            <p:ph sz="quarter" idx="1"/>
          </p:nvPr>
        </p:nvSpPr>
        <p:spPr/>
        <p:txBody>
          <a:bodyPr>
            <a:normAutofit/>
          </a:bodyPr>
          <a:lstStyle/>
          <a:p>
            <a:r>
              <a:rPr lang="en-US" dirty="0" smtClean="0"/>
              <a:t>If a professor assigns the same project(s) each semester (or every other semester), Student who solved the project can post the solution on the internet for future students do download and put their name on it. </a:t>
            </a:r>
          </a:p>
          <a:p>
            <a:r>
              <a:rPr lang="en-US" dirty="0" smtClean="0"/>
              <a:t>Before the internet (which includes email) this was not possible.  Students had to print off the projects on paper and copy the programs in line for line which almost defeats the gains from cheating. </a:t>
            </a:r>
          </a:p>
          <a:p>
            <a:endParaRPr lang="en-US" dirty="0"/>
          </a:p>
          <a:p>
            <a:pPr marL="0" indent="0">
              <a:buNone/>
            </a:pPr>
            <a:r>
              <a:rPr lang="en-US" sz="2000" dirty="0" smtClean="0">
                <a:solidFill>
                  <a:srgbClr val="7030A0"/>
                </a:solidFill>
              </a:rPr>
              <a:t>Note: some universities require all sections of a course have identical assignments.  </a:t>
            </a:r>
            <a:endParaRPr lang="en-US" sz="2000" dirty="0">
              <a:solidFill>
                <a:srgbClr val="7030A0"/>
              </a:solidFill>
            </a:endParaRPr>
          </a:p>
        </p:txBody>
      </p:sp>
    </p:spTree>
    <p:extLst>
      <p:ext uri="{BB962C8B-B14F-4D97-AF65-F5344CB8AC3E}">
        <p14:creationId xmlns:p14="http://schemas.microsoft.com/office/powerpoint/2010/main" val="844323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Assignments/Projects Solutions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4" name="Content Placeholder 3"/>
          <p:cNvSpPr>
            <a:spLocks noGrp="1"/>
          </p:cNvSpPr>
          <p:nvPr>
            <p:ph sz="quarter" idx="1"/>
          </p:nvPr>
        </p:nvSpPr>
        <p:spPr/>
        <p:txBody>
          <a:bodyPr/>
          <a:lstStyle/>
          <a:p>
            <a:r>
              <a:rPr lang="en-US" dirty="0" smtClean="0"/>
              <a:t>Professor can interview each student individually about how they did the project? Why they did what they did? Etc. </a:t>
            </a:r>
          </a:p>
          <a:p>
            <a:pPr lvl="1"/>
            <a:r>
              <a:rPr lang="en-US" dirty="0" smtClean="0">
                <a:solidFill>
                  <a:srgbClr val="FF0000"/>
                </a:solidFill>
              </a:rPr>
              <a:t>This takes up far too much class time (reduces learning time)</a:t>
            </a:r>
          </a:p>
          <a:p>
            <a:pPr lvl="1"/>
            <a:r>
              <a:rPr lang="en-US" dirty="0" smtClean="0">
                <a:solidFill>
                  <a:srgbClr val="FF0000"/>
                </a:solidFill>
              </a:rPr>
              <a:t>The first student gets zonked but can relay the questions to the actual person who did the project and they can answer then and pass the answers to the remaining students. </a:t>
            </a:r>
            <a:r>
              <a:rPr lang="en-US" dirty="0" smtClean="0">
                <a:solidFill>
                  <a:srgbClr val="7030A0"/>
                </a:solidFill>
              </a:rPr>
              <a:t>(the first student takes a bullet for the team).</a:t>
            </a:r>
            <a:endParaRPr lang="en-US" dirty="0">
              <a:solidFill>
                <a:srgbClr val="7030A0"/>
              </a:solidFill>
            </a:endParaRPr>
          </a:p>
          <a:p>
            <a:r>
              <a:rPr lang="en-US" dirty="0" smtClean="0"/>
              <a:t>Professor can ask questions on the next exam that only students who actually did the project could answer.</a:t>
            </a:r>
          </a:p>
          <a:p>
            <a:pPr lvl="1"/>
            <a:r>
              <a:rPr lang="en-US" dirty="0" smtClean="0">
                <a:solidFill>
                  <a:srgbClr val="FF0000"/>
                </a:solidFill>
              </a:rPr>
              <a:t>Same issues exist about repeated projects/tests each semester.</a:t>
            </a:r>
          </a:p>
        </p:txBody>
      </p:sp>
    </p:spTree>
    <p:extLst>
      <p:ext uri="{BB962C8B-B14F-4D97-AF65-F5344CB8AC3E}">
        <p14:creationId xmlns:p14="http://schemas.microsoft.com/office/powerpoint/2010/main" val="56048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Suppose there is a class of 5 students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Content Placeholder 3"/>
          <p:cNvSpPr>
            <a:spLocks noGrp="1"/>
          </p:cNvSpPr>
          <p:nvPr>
            <p:ph sz="quarter" idx="1"/>
          </p:nvPr>
        </p:nvSpPr>
        <p:spPr/>
        <p:txBody>
          <a:bodyPr/>
          <a:lstStyle/>
          <a:p>
            <a:r>
              <a:rPr lang="en-US" dirty="0" smtClean="0"/>
              <a:t>Student A  – 93 average deserves A</a:t>
            </a:r>
          </a:p>
          <a:p>
            <a:r>
              <a:rPr lang="en-US" dirty="0" smtClean="0"/>
              <a:t>Student B  – 84 average deserves B</a:t>
            </a:r>
          </a:p>
          <a:p>
            <a:r>
              <a:rPr lang="en-US" dirty="0" smtClean="0"/>
              <a:t>Student C  – 75 average deserves C</a:t>
            </a:r>
          </a:p>
          <a:p>
            <a:r>
              <a:rPr lang="en-US" dirty="0" smtClean="0"/>
              <a:t>Student F1 – 29 average deserves F</a:t>
            </a:r>
          </a:p>
          <a:p>
            <a:r>
              <a:rPr lang="en-US" dirty="0" smtClean="0"/>
              <a:t>Student F2 – 14 average deserves F</a:t>
            </a:r>
          </a:p>
          <a:p>
            <a:endParaRPr lang="en-US" dirty="0"/>
          </a:p>
          <a:p>
            <a:pPr marL="0" indent="0">
              <a:buNone/>
            </a:pPr>
            <a:r>
              <a:rPr lang="en-US" dirty="0" smtClean="0"/>
              <a:t>If the professor grades correctly, the student will get the grade they deserve. </a:t>
            </a:r>
          </a:p>
          <a:p>
            <a:pPr marL="0" indent="0">
              <a:buNone/>
            </a:pPr>
            <a:endParaRPr lang="en-US" dirty="0"/>
          </a:p>
          <a:p>
            <a:pPr marL="0" indent="0">
              <a:buNone/>
            </a:pPr>
            <a:r>
              <a:rPr lang="en-US" sz="1600" dirty="0" smtClean="0"/>
              <a:t>For simplicity there are no +/- grades just A,B,C, and F</a:t>
            </a:r>
            <a:endParaRPr lang="en-US" sz="1600" dirty="0"/>
          </a:p>
        </p:txBody>
      </p:sp>
    </p:spTree>
    <p:extLst>
      <p:ext uri="{BB962C8B-B14F-4D97-AF65-F5344CB8AC3E}">
        <p14:creationId xmlns:p14="http://schemas.microsoft.com/office/powerpoint/2010/main" val="4269849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cheating</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4" name="Content Placeholder 3"/>
          <p:cNvSpPr>
            <a:spLocks noGrp="1"/>
          </p:cNvSpPr>
          <p:nvPr>
            <p:ph sz="quarter" idx="1"/>
          </p:nvPr>
        </p:nvSpPr>
        <p:spPr/>
        <p:txBody>
          <a:bodyPr/>
          <a:lstStyle/>
          <a:p>
            <a:r>
              <a:rPr lang="en-US" dirty="0" smtClean="0"/>
              <a:t>Professor can </a:t>
            </a:r>
          </a:p>
          <a:p>
            <a:pPr lvl="1"/>
            <a:r>
              <a:rPr lang="en-US" dirty="0"/>
              <a:t>G</a:t>
            </a:r>
            <a:r>
              <a:rPr lang="en-US" dirty="0" smtClean="0"/>
              <a:t>ive unique assignments to all students over all semesters.</a:t>
            </a:r>
          </a:p>
          <a:p>
            <a:pPr lvl="1"/>
            <a:r>
              <a:rPr lang="en-US" dirty="0" smtClean="0"/>
              <a:t>Give unique tests to all students over all semesters.</a:t>
            </a:r>
          </a:p>
          <a:p>
            <a:pPr lvl="2"/>
            <a:r>
              <a:rPr lang="en-US" dirty="0" smtClean="0">
                <a:solidFill>
                  <a:srgbClr val="7030A0"/>
                </a:solidFill>
              </a:rPr>
              <a:t>If a midterm exam has 10 questions, 25 students per class over 6 semesters, then the professor would have to create 10*25*6=1500 questions/answer keys instead of 10. </a:t>
            </a:r>
          </a:p>
          <a:p>
            <a:pPr marL="320040" lvl="1" indent="0">
              <a:buNone/>
            </a:pPr>
            <a:r>
              <a:rPr lang="en-US" dirty="0" smtClean="0"/>
              <a:t> </a:t>
            </a:r>
          </a:p>
          <a:p>
            <a:r>
              <a:rPr lang="en-US" dirty="0" smtClean="0">
                <a:solidFill>
                  <a:srgbClr val="FF0000"/>
                </a:solidFill>
              </a:rPr>
              <a:t>Issues</a:t>
            </a:r>
          </a:p>
          <a:p>
            <a:pPr lvl="1"/>
            <a:r>
              <a:rPr lang="en-US" dirty="0" smtClean="0">
                <a:solidFill>
                  <a:srgbClr val="FF0000"/>
                </a:solidFill>
              </a:rPr>
              <a:t>Variance in difficulty of exams and projects.</a:t>
            </a:r>
          </a:p>
          <a:p>
            <a:pPr lvl="1"/>
            <a:r>
              <a:rPr lang="en-US" dirty="0" smtClean="0">
                <a:solidFill>
                  <a:srgbClr val="FF0000"/>
                </a:solidFill>
              </a:rPr>
              <a:t>Certification boards don’t like this approach.</a:t>
            </a:r>
            <a:endParaRPr lang="en-US"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3810000"/>
            <a:ext cx="1480185" cy="1600200"/>
          </a:xfrm>
          <a:prstGeom prst="rect">
            <a:avLst/>
          </a:prstGeom>
        </p:spPr>
      </p:pic>
    </p:spTree>
    <p:extLst>
      <p:ext uri="{BB962C8B-B14F-4D97-AF65-F5344CB8AC3E}">
        <p14:creationId xmlns:p14="http://schemas.microsoft.com/office/powerpoint/2010/main" val="551040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 Harvard Cheating Scandal</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4" name="Content Placeholder 3"/>
          <p:cNvSpPr>
            <a:spLocks noGrp="1"/>
          </p:cNvSpPr>
          <p:nvPr>
            <p:ph sz="quarter" idx="1"/>
          </p:nvPr>
        </p:nvSpPr>
        <p:spPr/>
        <p:txBody>
          <a:bodyPr/>
          <a:lstStyle/>
          <a:p>
            <a:r>
              <a:rPr lang="en-US" dirty="0" smtClean="0"/>
              <a:t>Grader notices similarities in students answers to take home exam questions. </a:t>
            </a:r>
          </a:p>
          <a:p>
            <a:r>
              <a:rPr lang="en-US" dirty="0" smtClean="0"/>
              <a:t>Students were asked who they worked with? If student A said he worked independently and student B said he work with student A (and Student A and student B handed in similar work), B would be believed and therefore A is lying. </a:t>
            </a:r>
          </a:p>
          <a:p>
            <a:r>
              <a:rPr lang="en-US" dirty="0" smtClean="0"/>
              <a:t>If the grader didn’t mentally notice the similarity in the student papers, this would not have been an issue. Also there many have been other pairs (or sets) of students cheating on this exam but it went unnoticed. </a:t>
            </a:r>
          </a:p>
          <a:p>
            <a:endParaRPr lang="en-US" dirty="0"/>
          </a:p>
        </p:txBody>
      </p:sp>
    </p:spTree>
    <p:extLst>
      <p:ext uri="{BB962C8B-B14F-4D97-AF65-F5344CB8AC3E}">
        <p14:creationId xmlns:p14="http://schemas.microsoft.com/office/powerpoint/2010/main" val="82568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a:t>
            </a:r>
            <a:r>
              <a:rPr lang="en-US" dirty="0" smtClean="0"/>
              <a:t>iving tests in online courses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4" name="Content Placeholder 3"/>
          <p:cNvSpPr>
            <a:spLocks noGrp="1"/>
          </p:cNvSpPr>
          <p:nvPr>
            <p:ph sz="quarter" idx="1"/>
          </p:nvPr>
        </p:nvSpPr>
        <p:spPr/>
        <p:txBody>
          <a:bodyPr/>
          <a:lstStyle/>
          <a:p>
            <a:r>
              <a:rPr lang="en-US" dirty="0" smtClean="0"/>
              <a:t>Online courses means the students don’t come in for a proctored exam. </a:t>
            </a:r>
          </a:p>
          <a:p>
            <a:r>
              <a:rPr lang="en-US" dirty="0" smtClean="0"/>
              <a:t>Proctoring can be done by getting each student to find a proctor: </a:t>
            </a:r>
          </a:p>
          <a:p>
            <a:pPr marL="0" indent="0">
              <a:buNone/>
            </a:pPr>
            <a:r>
              <a:rPr lang="en-US" dirty="0"/>
              <a:t>	</a:t>
            </a:r>
            <a:r>
              <a:rPr lang="en-US" dirty="0" smtClean="0"/>
              <a:t>- local librarian (who is honest)</a:t>
            </a:r>
          </a:p>
          <a:p>
            <a:pPr marL="0" indent="0">
              <a:buNone/>
            </a:pPr>
            <a:r>
              <a:rPr lang="en-US" dirty="0" smtClean="0"/>
              <a:t>	- a coworker (who is honest) </a:t>
            </a:r>
          </a:p>
          <a:p>
            <a:pPr>
              <a:buFont typeface="Arial" panose="020B0604020202020204" pitchFamily="34" charset="0"/>
              <a:buChar char="•"/>
            </a:pPr>
            <a:r>
              <a:rPr lang="en-US" dirty="0" smtClean="0"/>
              <a:t>Not all proctors can proctor the exams at the same time. </a:t>
            </a:r>
          </a:p>
          <a:p>
            <a:pPr marL="0" indent="0">
              <a:buNone/>
            </a:pPr>
            <a:r>
              <a:rPr lang="en-US" dirty="0" smtClean="0"/>
              <a:t>If one proctor is dishonest and gives the student the exam early, that student can pass the exam around to a subset of other students</a:t>
            </a:r>
            <a:r>
              <a:rPr lang="en-US" dirty="0"/>
              <a:t> </a:t>
            </a:r>
            <a:r>
              <a:rPr lang="en-US" dirty="0" smtClean="0"/>
              <a:t>and they all work on the exam together.  </a:t>
            </a:r>
            <a:endParaRPr lang="en-US" dirty="0"/>
          </a:p>
        </p:txBody>
      </p:sp>
    </p:spTree>
    <p:extLst>
      <p:ext uri="{BB962C8B-B14F-4D97-AF65-F5344CB8AC3E}">
        <p14:creationId xmlns:p14="http://schemas.microsoft.com/office/powerpoint/2010/main" val="351392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Suppose there is a class of 5 students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Content Placeholder 3"/>
          <p:cNvSpPr>
            <a:spLocks noGrp="1"/>
          </p:cNvSpPr>
          <p:nvPr>
            <p:ph sz="quarter" idx="1"/>
          </p:nvPr>
        </p:nvSpPr>
        <p:spPr/>
        <p:txBody>
          <a:bodyPr/>
          <a:lstStyle/>
          <a:p>
            <a:r>
              <a:rPr lang="en-US" dirty="0" smtClean="0"/>
              <a:t>Student A  – 93 average deserves A</a:t>
            </a:r>
          </a:p>
          <a:p>
            <a:r>
              <a:rPr lang="en-US" dirty="0" smtClean="0"/>
              <a:t>Student B  – 85 average deserves B</a:t>
            </a:r>
          </a:p>
          <a:p>
            <a:r>
              <a:rPr lang="en-US" dirty="0" smtClean="0"/>
              <a:t>Student C  – 77 average deserves C</a:t>
            </a:r>
          </a:p>
          <a:p>
            <a:r>
              <a:rPr lang="en-US" dirty="0" smtClean="0"/>
              <a:t>Student F1 – 99 average deserves A</a:t>
            </a:r>
          </a:p>
          <a:p>
            <a:r>
              <a:rPr lang="en-US" dirty="0" smtClean="0"/>
              <a:t>Student F2 – 96 average deserves A</a:t>
            </a:r>
          </a:p>
          <a:p>
            <a:endParaRPr lang="en-US" dirty="0"/>
          </a:p>
          <a:p>
            <a:pPr marL="0" indent="0">
              <a:buNone/>
            </a:pPr>
            <a:r>
              <a:rPr lang="en-US" dirty="0" smtClean="0"/>
              <a:t>If the professor grades correctly, the student will get the grade they deserve. </a:t>
            </a:r>
          </a:p>
          <a:p>
            <a:pPr marL="0" indent="0">
              <a:buNone/>
            </a:pPr>
            <a:endParaRPr lang="en-US" dirty="0"/>
          </a:p>
          <a:p>
            <a:pPr marL="0" indent="0">
              <a:buNone/>
            </a:pPr>
            <a:r>
              <a:rPr lang="en-US" sz="1600" dirty="0" smtClean="0"/>
              <a:t>For simplicity there are no +/- grades just A,B,C, and F</a:t>
            </a:r>
            <a:endParaRPr lang="en-US" sz="1600" dirty="0"/>
          </a:p>
        </p:txBody>
      </p:sp>
    </p:spTree>
    <p:extLst>
      <p:ext uri="{BB962C8B-B14F-4D97-AF65-F5344CB8AC3E}">
        <p14:creationId xmlns:p14="http://schemas.microsoft.com/office/powerpoint/2010/main" val="4076299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Suppose there is a class of 5 students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Content Placeholder 3"/>
          <p:cNvSpPr>
            <a:spLocks noGrp="1"/>
          </p:cNvSpPr>
          <p:nvPr>
            <p:ph sz="quarter" idx="1"/>
          </p:nvPr>
        </p:nvSpPr>
        <p:spPr/>
        <p:txBody>
          <a:bodyPr>
            <a:normAutofit/>
          </a:bodyPr>
          <a:lstStyle/>
          <a:p>
            <a:r>
              <a:rPr lang="en-US" dirty="0" smtClean="0"/>
              <a:t>Student A  – 93 average deserves A </a:t>
            </a:r>
            <a:r>
              <a:rPr lang="en-US" dirty="0" smtClean="0">
                <a:solidFill>
                  <a:srgbClr val="FF0000"/>
                </a:solidFill>
                <a:sym typeface="Wingdings" panose="05000000000000000000" pitchFamily="2" charset="2"/>
              </a:rPr>
              <a:t> B</a:t>
            </a:r>
            <a:endParaRPr lang="en-US" dirty="0" smtClean="0">
              <a:solidFill>
                <a:srgbClr val="FF0000"/>
              </a:solidFill>
            </a:endParaRPr>
          </a:p>
          <a:p>
            <a:r>
              <a:rPr lang="en-US" dirty="0" smtClean="0"/>
              <a:t>Student B  – 85 average deserves B </a:t>
            </a:r>
            <a:r>
              <a:rPr lang="en-US" dirty="0" smtClean="0">
                <a:solidFill>
                  <a:srgbClr val="FF0000"/>
                </a:solidFill>
                <a:sym typeface="Wingdings" panose="05000000000000000000" pitchFamily="2" charset="2"/>
              </a:rPr>
              <a:t> C</a:t>
            </a:r>
            <a:endParaRPr lang="en-US" dirty="0" smtClean="0">
              <a:solidFill>
                <a:srgbClr val="FF0000"/>
              </a:solidFill>
            </a:endParaRPr>
          </a:p>
          <a:p>
            <a:r>
              <a:rPr lang="en-US" dirty="0" smtClean="0"/>
              <a:t>Student C  – 77 average deserves C </a:t>
            </a:r>
            <a:r>
              <a:rPr lang="en-US" dirty="0" smtClean="0">
                <a:solidFill>
                  <a:srgbClr val="FF0000"/>
                </a:solidFill>
                <a:sym typeface="Wingdings" panose="05000000000000000000" pitchFamily="2" charset="2"/>
              </a:rPr>
              <a:t> F</a:t>
            </a:r>
            <a:endParaRPr lang="en-US" dirty="0" smtClean="0">
              <a:solidFill>
                <a:srgbClr val="FF0000"/>
              </a:solidFill>
            </a:endParaRPr>
          </a:p>
          <a:p>
            <a:r>
              <a:rPr lang="en-US" dirty="0" smtClean="0"/>
              <a:t>Student F1 – 99 average deserves A</a:t>
            </a:r>
          </a:p>
          <a:p>
            <a:r>
              <a:rPr lang="en-US" dirty="0" smtClean="0"/>
              <a:t>Student F2 – 96 average deserves A</a:t>
            </a:r>
          </a:p>
          <a:p>
            <a:endParaRPr lang="en-US" dirty="0"/>
          </a:p>
          <a:p>
            <a:pPr marL="0" indent="0">
              <a:buNone/>
            </a:pPr>
            <a:r>
              <a:rPr lang="en-US" dirty="0" smtClean="0">
                <a:solidFill>
                  <a:srgbClr val="FF0000"/>
                </a:solidFill>
              </a:rPr>
              <a:t>Suppose the Department Chair, Dean, Provost wants professors to grade on a curve so no professor grades too high or too low. </a:t>
            </a:r>
          </a:p>
          <a:p>
            <a:pPr marL="0" indent="0">
              <a:buNone/>
            </a:pPr>
            <a:endParaRPr lang="en-US" dirty="0"/>
          </a:p>
          <a:p>
            <a:pPr marL="0" indent="0">
              <a:buNone/>
            </a:pPr>
            <a:r>
              <a:rPr lang="en-US" sz="1600" dirty="0" smtClean="0"/>
              <a:t>For simplicity there are no +/- grades just A,B,C, and F</a:t>
            </a:r>
            <a:endParaRPr lang="en-US" sz="1600" dirty="0"/>
          </a:p>
        </p:txBody>
      </p:sp>
    </p:spTree>
    <p:extLst>
      <p:ext uri="{BB962C8B-B14F-4D97-AF65-F5344CB8AC3E}">
        <p14:creationId xmlns:p14="http://schemas.microsoft.com/office/powerpoint/2010/main" val="283639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Suppose Students F1 and F2 cheated</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Content Placeholder 3"/>
          <p:cNvSpPr>
            <a:spLocks noGrp="1"/>
          </p:cNvSpPr>
          <p:nvPr>
            <p:ph sz="quarter" idx="1"/>
          </p:nvPr>
        </p:nvSpPr>
        <p:spPr/>
        <p:txBody>
          <a:bodyPr/>
          <a:lstStyle/>
          <a:p>
            <a:r>
              <a:rPr lang="en-US" dirty="0" smtClean="0"/>
              <a:t>Student A  – 93 average deserves A </a:t>
            </a:r>
            <a:r>
              <a:rPr lang="en-US" dirty="0" smtClean="0">
                <a:solidFill>
                  <a:srgbClr val="FF0000"/>
                </a:solidFill>
                <a:sym typeface="Wingdings" panose="05000000000000000000" pitchFamily="2" charset="2"/>
              </a:rPr>
              <a:t> B</a:t>
            </a:r>
            <a:endParaRPr lang="en-US" dirty="0" smtClean="0">
              <a:solidFill>
                <a:srgbClr val="FF0000"/>
              </a:solidFill>
            </a:endParaRPr>
          </a:p>
          <a:p>
            <a:r>
              <a:rPr lang="en-US" dirty="0" smtClean="0"/>
              <a:t>Student B  – 85 average deserves B </a:t>
            </a:r>
            <a:r>
              <a:rPr lang="en-US" dirty="0" smtClean="0">
                <a:solidFill>
                  <a:srgbClr val="FF0000"/>
                </a:solidFill>
                <a:sym typeface="Wingdings" panose="05000000000000000000" pitchFamily="2" charset="2"/>
              </a:rPr>
              <a:t> C</a:t>
            </a:r>
            <a:endParaRPr lang="en-US" dirty="0" smtClean="0">
              <a:solidFill>
                <a:srgbClr val="FF0000"/>
              </a:solidFill>
            </a:endParaRPr>
          </a:p>
          <a:p>
            <a:r>
              <a:rPr lang="en-US" dirty="0" smtClean="0"/>
              <a:t>Student C  – 77 average deserves C </a:t>
            </a:r>
            <a:r>
              <a:rPr lang="en-US" dirty="0" smtClean="0">
                <a:solidFill>
                  <a:srgbClr val="FF0000"/>
                </a:solidFill>
                <a:sym typeface="Wingdings" panose="05000000000000000000" pitchFamily="2" charset="2"/>
              </a:rPr>
              <a:t> F</a:t>
            </a:r>
            <a:endParaRPr lang="en-US" dirty="0" smtClean="0">
              <a:solidFill>
                <a:srgbClr val="FF0000"/>
              </a:solidFill>
            </a:endParaRPr>
          </a:p>
          <a:p>
            <a:r>
              <a:rPr lang="en-US" dirty="0" smtClean="0"/>
              <a:t>Student F1 – 99 average deserves F </a:t>
            </a:r>
            <a:r>
              <a:rPr lang="en-US" dirty="0" smtClean="0">
                <a:solidFill>
                  <a:srgbClr val="0070C0"/>
                </a:solidFill>
                <a:sym typeface="Wingdings" panose="05000000000000000000" pitchFamily="2" charset="2"/>
              </a:rPr>
              <a:t> A</a:t>
            </a:r>
            <a:endParaRPr lang="en-US" dirty="0" smtClean="0">
              <a:solidFill>
                <a:srgbClr val="0070C0"/>
              </a:solidFill>
            </a:endParaRPr>
          </a:p>
          <a:p>
            <a:r>
              <a:rPr lang="en-US" dirty="0" smtClean="0"/>
              <a:t>Student F2 – 96 average deserves F </a:t>
            </a:r>
            <a:r>
              <a:rPr lang="en-US" dirty="0" smtClean="0">
                <a:solidFill>
                  <a:srgbClr val="0070C0"/>
                </a:solidFill>
                <a:sym typeface="Wingdings" panose="05000000000000000000" pitchFamily="2" charset="2"/>
              </a:rPr>
              <a:t> </a:t>
            </a:r>
            <a:r>
              <a:rPr lang="en-US" dirty="0" smtClean="0">
                <a:solidFill>
                  <a:srgbClr val="0070C0"/>
                </a:solidFill>
              </a:rPr>
              <a:t>A</a:t>
            </a:r>
          </a:p>
          <a:p>
            <a:endParaRPr lang="en-US" dirty="0"/>
          </a:p>
          <a:p>
            <a:pPr marL="0" indent="0">
              <a:buNone/>
            </a:pPr>
            <a:r>
              <a:rPr lang="en-US" dirty="0" smtClean="0">
                <a:solidFill>
                  <a:srgbClr val="0070C0"/>
                </a:solidFill>
              </a:rPr>
              <a:t>Suppose student F1 and F2 cheated. Deserve F’s but their grades show A </a:t>
            </a:r>
            <a:r>
              <a:rPr lang="en-US" dirty="0" smtClean="0">
                <a:solidFill>
                  <a:srgbClr val="FF0000"/>
                </a:solidFill>
              </a:rPr>
              <a:t>and the teacher curves the course grades. </a:t>
            </a:r>
          </a:p>
          <a:p>
            <a:pPr marL="0" indent="0">
              <a:buNone/>
            </a:pPr>
            <a:endParaRPr lang="en-US" dirty="0"/>
          </a:p>
          <a:p>
            <a:pPr marL="0" indent="0">
              <a:buNone/>
            </a:pPr>
            <a:r>
              <a:rPr lang="en-US" sz="1600" dirty="0" smtClean="0"/>
              <a:t>For simplicity there are no +/- grades just A,B,C, and F </a:t>
            </a:r>
            <a:endParaRPr lang="en-US" sz="1600" dirty="0"/>
          </a:p>
        </p:txBody>
      </p:sp>
    </p:spTree>
    <p:extLst>
      <p:ext uri="{BB962C8B-B14F-4D97-AF65-F5344CB8AC3E}">
        <p14:creationId xmlns:p14="http://schemas.microsoft.com/office/powerpoint/2010/main" val="1651715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Suppose this is in an MS-STEM degree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Content Placeholder 3"/>
          <p:cNvSpPr>
            <a:spLocks noGrp="1"/>
          </p:cNvSpPr>
          <p:nvPr>
            <p:ph sz="quarter" idx="1"/>
          </p:nvPr>
        </p:nvSpPr>
        <p:spPr/>
        <p:txBody>
          <a:bodyPr/>
          <a:lstStyle/>
          <a:p>
            <a:r>
              <a:rPr lang="en-US" dirty="0" smtClean="0"/>
              <a:t>Suppose this is happening in an MS program.  </a:t>
            </a:r>
          </a:p>
          <a:p>
            <a:r>
              <a:rPr lang="en-US" dirty="0" smtClean="0"/>
              <a:t>10 courses and this is happening in most courses. </a:t>
            </a:r>
          </a:p>
          <a:p>
            <a:r>
              <a:rPr lang="en-US" dirty="0" smtClean="0"/>
              <a:t>When companies interview students, they want the students with the higher degrees and GPAs.</a:t>
            </a:r>
          </a:p>
          <a:p>
            <a:r>
              <a:rPr lang="en-US" dirty="0" smtClean="0"/>
              <a:t>If they interview the 4.0 GPA graduate students, and they get idiots the will develop the impression that this university is very bad. </a:t>
            </a:r>
          </a:p>
          <a:p>
            <a:r>
              <a:rPr lang="en-US" dirty="0" smtClean="0"/>
              <a:t>They will not be interested in the students with 3.0 GPA undergrads (the ones who deserve a 4.0) because they believe they are far worse the idiots. </a:t>
            </a:r>
            <a:endParaRPr lang="en-US" dirty="0"/>
          </a:p>
        </p:txBody>
      </p:sp>
    </p:spTree>
    <p:extLst>
      <p:ext uri="{BB962C8B-B14F-4D97-AF65-F5344CB8AC3E}">
        <p14:creationId xmlns:p14="http://schemas.microsoft.com/office/powerpoint/2010/main" val="132336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Job interviews in Computer Science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Content Placeholder 3"/>
          <p:cNvSpPr>
            <a:spLocks noGrp="1"/>
          </p:cNvSpPr>
          <p:nvPr>
            <p:ph sz="quarter" idx="1"/>
          </p:nvPr>
        </p:nvSpPr>
        <p:spPr/>
        <p:txBody>
          <a:bodyPr/>
          <a:lstStyle/>
          <a:p>
            <a:r>
              <a:rPr lang="en-US" dirty="0" smtClean="0"/>
              <a:t>When interviewing for a job in Computer Science (and many other technical fields too) the interviewing company (Google, Facebook, IBM, Bell Labs, Apple, startups etc. ) will test applicants for their knowledge. </a:t>
            </a:r>
          </a:p>
          <a:p>
            <a:r>
              <a:rPr lang="en-US" dirty="0" smtClean="0"/>
              <a:t>All applicants are tested and tests usually take over 5 hours. </a:t>
            </a:r>
          </a:p>
          <a:p>
            <a:r>
              <a:rPr lang="en-US" dirty="0" smtClean="0"/>
              <a:t>Many companies give applicants a quick test and if the applicant does poorly, (s)he are asked to leave saving the company the unnecessary time to conduct the remaining tests.</a:t>
            </a:r>
          </a:p>
          <a:p>
            <a:r>
              <a:rPr lang="en-US" dirty="0" smtClean="0"/>
              <a:t>All companies record the applicants results and universities.  </a:t>
            </a:r>
            <a:endParaRPr lang="en-US" dirty="0"/>
          </a:p>
        </p:txBody>
      </p:sp>
    </p:spTree>
    <p:extLst>
      <p:ext uri="{BB962C8B-B14F-4D97-AF65-F5344CB8AC3E}">
        <p14:creationId xmlns:p14="http://schemas.microsoft.com/office/powerpoint/2010/main" val="3085244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Suppose Students F1 and F2 cheated</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Content Placeholder 3"/>
          <p:cNvSpPr>
            <a:spLocks noGrp="1"/>
          </p:cNvSpPr>
          <p:nvPr>
            <p:ph sz="quarter" idx="1"/>
          </p:nvPr>
        </p:nvSpPr>
        <p:spPr/>
        <p:txBody>
          <a:bodyPr>
            <a:normAutofit fontScale="92500" lnSpcReduction="20000"/>
          </a:bodyPr>
          <a:lstStyle/>
          <a:p>
            <a:r>
              <a:rPr lang="en-US" dirty="0" smtClean="0"/>
              <a:t>Student A  - 93 average deserves A </a:t>
            </a:r>
            <a:r>
              <a:rPr lang="en-US" dirty="0" smtClean="0">
                <a:solidFill>
                  <a:srgbClr val="FF0000"/>
                </a:solidFill>
                <a:sym typeface="Wingdings" panose="05000000000000000000" pitchFamily="2" charset="2"/>
              </a:rPr>
              <a:t> B</a:t>
            </a:r>
            <a:endParaRPr lang="en-US" dirty="0" smtClean="0">
              <a:solidFill>
                <a:srgbClr val="FF0000"/>
              </a:solidFill>
            </a:endParaRPr>
          </a:p>
          <a:p>
            <a:r>
              <a:rPr lang="en-US" dirty="0" smtClean="0"/>
              <a:t>Student B  - 85 average deserves B </a:t>
            </a:r>
            <a:r>
              <a:rPr lang="en-US" dirty="0" smtClean="0">
                <a:solidFill>
                  <a:srgbClr val="FF0000"/>
                </a:solidFill>
                <a:sym typeface="Wingdings" panose="05000000000000000000" pitchFamily="2" charset="2"/>
              </a:rPr>
              <a:t> C</a:t>
            </a:r>
            <a:endParaRPr lang="en-US" dirty="0" smtClean="0">
              <a:solidFill>
                <a:srgbClr val="FF0000"/>
              </a:solidFill>
            </a:endParaRPr>
          </a:p>
          <a:p>
            <a:r>
              <a:rPr lang="en-US" dirty="0" smtClean="0"/>
              <a:t>Student C  - 77 average deserves C </a:t>
            </a:r>
            <a:r>
              <a:rPr lang="en-US" dirty="0" smtClean="0">
                <a:solidFill>
                  <a:srgbClr val="FF0000"/>
                </a:solidFill>
                <a:sym typeface="Wingdings" panose="05000000000000000000" pitchFamily="2" charset="2"/>
              </a:rPr>
              <a:t> F</a:t>
            </a:r>
            <a:endParaRPr lang="en-US" dirty="0" smtClean="0">
              <a:solidFill>
                <a:srgbClr val="FF0000"/>
              </a:solidFill>
            </a:endParaRPr>
          </a:p>
          <a:p>
            <a:r>
              <a:rPr lang="en-US" dirty="0" smtClean="0"/>
              <a:t>Student F1 – 99 average deserves F </a:t>
            </a:r>
            <a:r>
              <a:rPr lang="en-US" dirty="0" smtClean="0">
                <a:solidFill>
                  <a:srgbClr val="0070C0"/>
                </a:solidFill>
                <a:sym typeface="Wingdings" panose="05000000000000000000" pitchFamily="2" charset="2"/>
              </a:rPr>
              <a:t> A</a:t>
            </a:r>
            <a:endParaRPr lang="en-US" dirty="0" smtClean="0">
              <a:solidFill>
                <a:srgbClr val="0070C0"/>
              </a:solidFill>
            </a:endParaRPr>
          </a:p>
          <a:p>
            <a:r>
              <a:rPr lang="en-US" dirty="0" smtClean="0"/>
              <a:t>Student F2 – 96 average deserves F </a:t>
            </a:r>
            <a:r>
              <a:rPr lang="en-US" dirty="0" smtClean="0">
                <a:solidFill>
                  <a:srgbClr val="0070C0"/>
                </a:solidFill>
                <a:sym typeface="Wingdings" panose="05000000000000000000" pitchFamily="2" charset="2"/>
              </a:rPr>
              <a:t> </a:t>
            </a:r>
            <a:r>
              <a:rPr lang="en-US" dirty="0" smtClean="0">
                <a:solidFill>
                  <a:srgbClr val="0070C0"/>
                </a:solidFill>
              </a:rPr>
              <a:t>A</a:t>
            </a:r>
          </a:p>
          <a:p>
            <a:endParaRPr lang="en-US" dirty="0"/>
          </a:p>
          <a:p>
            <a:pPr marL="0" indent="0">
              <a:buNone/>
            </a:pPr>
            <a:r>
              <a:rPr lang="en-US" dirty="0" smtClean="0"/>
              <a:t>Students F1 and F2 will not be able to get a reasonable job and students A,B and C may not be considered because of F1 and F2.  </a:t>
            </a:r>
          </a:p>
          <a:p>
            <a:pPr marL="0" indent="0">
              <a:buNone/>
            </a:pPr>
            <a:r>
              <a:rPr lang="en-US" dirty="0" smtClean="0"/>
              <a:t>All Students will recommend friends to not to come to this university.</a:t>
            </a:r>
          </a:p>
          <a:p>
            <a:pPr marL="0" indent="0">
              <a:buNone/>
            </a:pPr>
            <a:r>
              <a:rPr lang="en-US" dirty="0" smtClean="0"/>
              <a:t>Everybody loses. </a:t>
            </a:r>
          </a:p>
          <a:p>
            <a:pPr marL="0" indent="0">
              <a:buNone/>
            </a:pPr>
            <a:r>
              <a:rPr lang="en-US" dirty="0" smtClean="0"/>
              <a:t>Winners are the students and universities where this doesn’t happen.</a:t>
            </a:r>
          </a:p>
          <a:p>
            <a:pPr marL="0" indent="0">
              <a:buNone/>
            </a:pPr>
            <a:endParaRPr lang="en-US" dirty="0"/>
          </a:p>
        </p:txBody>
      </p:sp>
    </p:spTree>
    <p:extLst>
      <p:ext uri="{BB962C8B-B14F-4D97-AF65-F5344CB8AC3E}">
        <p14:creationId xmlns:p14="http://schemas.microsoft.com/office/powerpoint/2010/main" val="391188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 during tests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pic>
        <p:nvPicPr>
          <p:cNvPr id="6" name="Content Placeholder 5"/>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275452" y="1417638"/>
            <a:ext cx="6888416" cy="4525962"/>
          </a:xfrm>
        </p:spPr>
      </p:pic>
    </p:spTree>
    <p:extLst>
      <p:ext uri="{BB962C8B-B14F-4D97-AF65-F5344CB8AC3E}">
        <p14:creationId xmlns:p14="http://schemas.microsoft.com/office/powerpoint/2010/main" val="30566367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555</TotalTime>
  <Words>1539</Words>
  <Application>Microsoft Office PowerPoint</Application>
  <PresentationFormat>On-screen Show (4:3)</PresentationFormat>
  <Paragraphs>150</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Franklin Gothic Book</vt:lpstr>
      <vt:lpstr>Perpetua</vt:lpstr>
      <vt:lpstr>Wingdings</vt:lpstr>
      <vt:lpstr>Wingdings 2</vt:lpstr>
      <vt:lpstr>Equity</vt:lpstr>
      <vt:lpstr>Cheating </vt:lpstr>
      <vt:lpstr>Suppose there is a class of 5 students</vt:lpstr>
      <vt:lpstr>Suppose there is a class of 5 students</vt:lpstr>
      <vt:lpstr>Suppose there is a class of 5 students</vt:lpstr>
      <vt:lpstr>Suppose Students F1 and F2 cheated</vt:lpstr>
      <vt:lpstr>Suppose this is in an MS-STEM degree</vt:lpstr>
      <vt:lpstr>Job interviews in Computer Science</vt:lpstr>
      <vt:lpstr>Suppose Students F1 and F2 cheated</vt:lpstr>
      <vt:lpstr>Cheating during tests</vt:lpstr>
      <vt:lpstr>Solution – Put a box on students heads</vt:lpstr>
      <vt:lpstr>Cheating during a test</vt:lpstr>
      <vt:lpstr>True story</vt:lpstr>
      <vt:lpstr>Cheating during a test - Solutions</vt:lpstr>
      <vt:lpstr>Cheating prior to a test. </vt:lpstr>
      <vt:lpstr>Cheating prior to a test - Solutions</vt:lpstr>
      <vt:lpstr>Value of cheating on a test</vt:lpstr>
      <vt:lpstr>Cheating on Assignments (HW).</vt:lpstr>
      <vt:lpstr>Cheating on Projects.</vt:lpstr>
      <vt:lpstr>Assignments/Projects Solutions</vt:lpstr>
      <vt:lpstr>Solution to cheating</vt:lpstr>
      <vt:lpstr>2012 Harvard Cheating Scandal</vt:lpstr>
      <vt:lpstr>Giving tests in online courses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dc:title>
  <dc:creator>Byrne, William</dc:creator>
  <cp:lastModifiedBy>Bill Byrne</cp:lastModifiedBy>
  <cp:revision>82</cp:revision>
  <dcterms:created xsi:type="dcterms:W3CDTF">2006-08-16T00:00:00Z</dcterms:created>
  <dcterms:modified xsi:type="dcterms:W3CDTF">2019-05-06T19:28:40Z</dcterms:modified>
</cp:coreProperties>
</file>