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9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750" autoAdjust="0"/>
  </p:normalViewPr>
  <p:slideViewPr>
    <p:cSldViewPr>
      <p:cViewPr varScale="1">
        <p:scale>
          <a:sx n="103" d="100"/>
          <a:sy n="103" d="100"/>
        </p:scale>
        <p:origin x="-2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7" Type="http://schemas.openxmlformats.org/officeDocument/2006/relationships/image" Target="../media/image16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emf"/><Relationship Id="rId5" Type="http://schemas.openxmlformats.org/officeDocument/2006/relationships/image" Target="../media/image14.emf"/><Relationship Id="rId4" Type="http://schemas.openxmlformats.org/officeDocument/2006/relationships/image" Target="../media/image1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Spanning Trees</a:t>
            </a:r>
          </a:p>
          <a:p>
            <a:r>
              <a:rPr lang="en-US" dirty="0" err="1" smtClean="0"/>
              <a:t>Kruskel’s</a:t>
            </a:r>
            <a:r>
              <a:rPr lang="en-US" dirty="0" smtClean="0"/>
              <a:t> Algorithm</a:t>
            </a:r>
          </a:p>
          <a:p>
            <a:r>
              <a:rPr lang="en-US" dirty="0" smtClean="0"/>
              <a:t>Prim’s Algorithm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Minimum Spanning Tree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15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Time of </a:t>
            </a:r>
            <a:r>
              <a:rPr lang="en-US" dirty="0" err="1" smtClean="0"/>
              <a:t>Kruskel’s</a:t>
            </a:r>
            <a:r>
              <a:rPr lang="en-US" dirty="0" smtClean="0"/>
              <a:t> </a:t>
            </a:r>
            <a:r>
              <a:rPr lang="en-US" dirty="0" err="1" smtClean="0"/>
              <a:t>Algo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Step </a:t>
            </a:r>
            <a:r>
              <a:rPr lang="en-US" dirty="0"/>
              <a:t>1 runs O( |V| 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Step </a:t>
            </a:r>
            <a:r>
              <a:rPr lang="en-US" dirty="0"/>
              <a:t>2 runs O( |E| </a:t>
            </a:r>
            <a:r>
              <a:rPr lang="en-US" dirty="0" err="1"/>
              <a:t>lg</a:t>
            </a:r>
            <a:r>
              <a:rPr lang="en-US" dirty="0"/>
              <a:t> |E</a:t>
            </a:r>
            <a:r>
              <a:rPr lang="en-US" dirty="0" smtClean="0"/>
              <a:t>|) using lets say quicksort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Step </a:t>
            </a:r>
            <a:r>
              <a:rPr lang="en-US" dirty="0"/>
              <a:t>3 runs O(|E| </a:t>
            </a:r>
            <a:r>
              <a:rPr lang="en-US" dirty="0" err="1"/>
              <a:t>lg</a:t>
            </a:r>
            <a:r>
              <a:rPr lang="en-US" dirty="0"/>
              <a:t> |E|) if you choose to represent the sets using heaps.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3383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Correctness of </a:t>
            </a:r>
            <a:r>
              <a:rPr lang="en-US" dirty="0" err="1" smtClean="0"/>
              <a:t>Kruskel’s</a:t>
            </a:r>
            <a:r>
              <a:rPr lang="en-US" dirty="0" smtClean="0"/>
              <a:t> </a:t>
            </a:r>
            <a:r>
              <a:rPr lang="en-US" dirty="0" err="1" smtClean="0"/>
              <a:t>Algo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Inductive </a:t>
            </a:r>
            <a:r>
              <a:rPr lang="en-US" dirty="0"/>
              <a:t>hypothesis is that T is always a subset of an MST. Since it eventually contains an entire spanning tree, the final result is a minimum spanning tree.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For </a:t>
            </a:r>
            <a:r>
              <a:rPr lang="en-US" dirty="0"/>
              <a:t>the base case, initially, T is empty, and therefore a subset of an MST. Now, consider the processing of an edge (</a:t>
            </a:r>
            <a:r>
              <a:rPr lang="en-US" dirty="0" err="1"/>
              <a:t>u,v</a:t>
            </a:r>
            <a:r>
              <a:rPr lang="en-US" dirty="0"/>
              <a:t>). If u and v are already connected in T, then it can't be part of any MST that contains T, and we toss it out.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Let's </a:t>
            </a:r>
            <a:r>
              <a:rPr lang="en-US" dirty="0"/>
              <a:t>say u and v are not connected. Consider the cut with all the nodes connected to u by T on one side and all other nodes on the other side. This is a cut that doesn't intersect T.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By </a:t>
            </a:r>
            <a:r>
              <a:rPr lang="en-US" dirty="0"/>
              <a:t>the greedy-grow lemma, the smallest edge across the cut can be added to T maintaining the property that T is contained in an MST. </a:t>
            </a:r>
          </a:p>
          <a:p>
            <a:pPr marL="0" indent="0">
              <a:buNone/>
            </a:pPr>
            <a:r>
              <a:rPr lang="en-US" dirty="0" smtClean="0"/>
              <a:t>Claim</a:t>
            </a:r>
            <a:r>
              <a:rPr lang="en-US" dirty="0"/>
              <a:t>: (</a:t>
            </a:r>
            <a:r>
              <a:rPr lang="en-US" dirty="0" err="1"/>
              <a:t>u,v</a:t>
            </a:r>
            <a:r>
              <a:rPr lang="en-US" dirty="0"/>
              <a:t>) is the minimum weight edge in the cut. Why? </a:t>
            </a:r>
          </a:p>
          <a:p>
            <a:pPr marL="0" indent="0">
              <a:buNone/>
            </a:pPr>
            <a:r>
              <a:rPr lang="en-US" dirty="0" smtClean="0"/>
              <a:t>Therefore</a:t>
            </a:r>
            <a:r>
              <a:rPr lang="en-US" dirty="0"/>
              <a:t>, (</a:t>
            </a:r>
            <a:r>
              <a:rPr lang="en-US" dirty="0" err="1"/>
              <a:t>u,v</a:t>
            </a:r>
            <a:r>
              <a:rPr lang="en-US" dirty="0"/>
              <a:t>) can be added to T </a:t>
            </a:r>
            <a:r>
              <a:rPr lang="en-US" dirty="0" err="1"/>
              <a:t>en</a:t>
            </a:r>
            <a:r>
              <a:rPr lang="en-US" dirty="0"/>
              <a:t> route to an MST.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6599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Prim’s </a:t>
            </a:r>
            <a:r>
              <a:rPr lang="en-US" dirty="0" err="1" smtClean="0"/>
              <a:t>Algo</a:t>
            </a:r>
            <a:r>
              <a:rPr lang="en-US" dirty="0" smtClean="0"/>
              <a:t> for MST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724429"/>
            <a:ext cx="6248400" cy="3837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52077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Prim’s Algorithm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514350" marR="0" lvl="0" indent="-51435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>
                <a:latin typeface="Times New Roman"/>
                <a:ea typeface="Times New Roman"/>
              </a:rPr>
              <a:t>Prim (G, w, </a:t>
            </a:r>
            <a:r>
              <a:rPr lang="en-US" sz="2800" dirty="0" smtClean="0">
                <a:latin typeface="Times New Roman"/>
                <a:ea typeface="Times New Roman"/>
              </a:rPr>
              <a:t>r)</a:t>
            </a:r>
          </a:p>
          <a:p>
            <a:pPr marL="514350" marR="0" lvl="0" indent="-51435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 smtClean="0">
                <a:latin typeface="Times New Roman"/>
                <a:ea typeface="Times New Roman"/>
              </a:rPr>
              <a:t>	Q </a:t>
            </a:r>
            <a:r>
              <a:rPr lang="en-US" sz="2800" dirty="0">
                <a:latin typeface="Times New Roman"/>
                <a:ea typeface="Times New Roman"/>
                <a:sym typeface="Wingdings"/>
              </a:rPr>
              <a:t></a:t>
            </a:r>
            <a:r>
              <a:rPr lang="en-US" sz="2800" dirty="0">
                <a:latin typeface="Times New Roman"/>
                <a:ea typeface="Times New Roman"/>
              </a:rPr>
              <a:t> V[G]</a:t>
            </a:r>
          </a:p>
          <a:p>
            <a:pPr marL="514350" marR="0" lvl="0" indent="-51435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 smtClean="0">
                <a:latin typeface="Times New Roman"/>
                <a:ea typeface="Times New Roman"/>
              </a:rPr>
              <a:t>	For </a:t>
            </a:r>
            <a:r>
              <a:rPr lang="en-US" sz="2800" dirty="0">
                <a:latin typeface="Times New Roman"/>
                <a:ea typeface="Times New Roman"/>
              </a:rPr>
              <a:t>each u </a:t>
            </a:r>
            <a:r>
              <a:rPr lang="en-US" sz="2800" dirty="0">
                <a:latin typeface="Times New Roman"/>
                <a:ea typeface="Times New Roman"/>
                <a:sym typeface="Symbol"/>
              </a:rPr>
              <a:t></a:t>
            </a:r>
            <a:r>
              <a:rPr lang="en-US" sz="2800" dirty="0">
                <a:latin typeface="Times New Roman"/>
                <a:ea typeface="Times New Roman"/>
              </a:rPr>
              <a:t> Q</a:t>
            </a:r>
          </a:p>
          <a:p>
            <a:pPr marL="514350" marR="0" lvl="0" indent="-51435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 smtClean="0">
                <a:latin typeface="Times New Roman"/>
                <a:ea typeface="Times New Roman"/>
              </a:rPr>
              <a:t>		Key[u</a:t>
            </a:r>
            <a:r>
              <a:rPr lang="en-US" sz="2800" dirty="0">
                <a:latin typeface="Times New Roman"/>
                <a:ea typeface="Times New Roman"/>
              </a:rPr>
              <a:t>] </a:t>
            </a:r>
            <a:r>
              <a:rPr lang="en-US" sz="2800" dirty="0">
                <a:latin typeface="Times New Roman"/>
                <a:ea typeface="Times New Roman"/>
                <a:sym typeface="Wingdings"/>
              </a:rPr>
              <a:t></a:t>
            </a:r>
            <a:r>
              <a:rPr lang="en-US" sz="2800" dirty="0">
                <a:latin typeface="Times New Roman"/>
                <a:ea typeface="Times New Roman"/>
              </a:rPr>
              <a:t> </a:t>
            </a:r>
            <a:r>
              <a:rPr lang="en-US" sz="2800" dirty="0" smtClean="0">
                <a:latin typeface="Times New Roman"/>
                <a:ea typeface="Times New Roman"/>
                <a:sym typeface="Symbol"/>
              </a:rPr>
              <a:t></a:t>
            </a:r>
          </a:p>
          <a:p>
            <a:pPr marL="514350" marR="0" lvl="0" indent="-51435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>
                <a:latin typeface="Times New Roman"/>
                <a:ea typeface="Times New Roman"/>
                <a:sym typeface="Symbol"/>
              </a:rPr>
              <a:t>	</a:t>
            </a:r>
            <a:r>
              <a:rPr lang="en-US" sz="2800" dirty="0" smtClean="0">
                <a:latin typeface="Times New Roman"/>
                <a:ea typeface="Times New Roman"/>
              </a:rPr>
              <a:t>Key[r</a:t>
            </a:r>
            <a:r>
              <a:rPr lang="en-US" sz="2800" dirty="0">
                <a:latin typeface="Times New Roman"/>
                <a:ea typeface="Times New Roman"/>
              </a:rPr>
              <a:t>] </a:t>
            </a:r>
            <a:r>
              <a:rPr lang="en-US" sz="2800" dirty="0">
                <a:latin typeface="Times New Roman"/>
                <a:ea typeface="Times New Roman"/>
                <a:sym typeface="Wingdings"/>
              </a:rPr>
              <a:t></a:t>
            </a:r>
            <a:r>
              <a:rPr lang="en-US" sz="2800" dirty="0">
                <a:latin typeface="Times New Roman"/>
                <a:ea typeface="Times New Roman"/>
              </a:rPr>
              <a:t> nil</a:t>
            </a:r>
          </a:p>
          <a:p>
            <a:pPr marL="514350" marR="0" lvl="0" indent="-51435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 smtClean="0">
                <a:latin typeface="Times New Roman"/>
                <a:ea typeface="Times New Roman"/>
                <a:sym typeface="Symbol"/>
              </a:rPr>
              <a:t>	</a:t>
            </a:r>
            <a:r>
              <a:rPr lang="en-US" sz="2800" dirty="0">
                <a:latin typeface="Times New Roman"/>
                <a:ea typeface="Times New Roman"/>
              </a:rPr>
              <a:t>[r] </a:t>
            </a:r>
            <a:r>
              <a:rPr lang="en-US" sz="2800" dirty="0">
                <a:latin typeface="Times New Roman"/>
                <a:ea typeface="Times New Roman"/>
                <a:sym typeface="Wingdings"/>
              </a:rPr>
              <a:t></a:t>
            </a:r>
            <a:r>
              <a:rPr lang="en-US" sz="2800" dirty="0">
                <a:latin typeface="Times New Roman"/>
                <a:ea typeface="Times New Roman"/>
              </a:rPr>
              <a:t> </a:t>
            </a:r>
            <a:r>
              <a:rPr lang="en-US" sz="2800" dirty="0" smtClean="0">
                <a:latin typeface="Times New Roman"/>
                <a:ea typeface="Times New Roman"/>
              </a:rPr>
              <a:t>nil</a:t>
            </a:r>
          </a:p>
          <a:p>
            <a:pPr marL="514350" marR="0" lvl="0" indent="-51435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>
                <a:latin typeface="Times New Roman"/>
                <a:ea typeface="Times New Roman"/>
              </a:rPr>
              <a:t>	</a:t>
            </a:r>
            <a:r>
              <a:rPr lang="en-US" sz="2800" dirty="0" smtClean="0">
                <a:latin typeface="Times New Roman"/>
                <a:ea typeface="Times New Roman"/>
              </a:rPr>
              <a:t>while </a:t>
            </a:r>
            <a:r>
              <a:rPr lang="en-US" sz="2800" dirty="0">
                <a:latin typeface="Times New Roman"/>
                <a:ea typeface="Times New Roman"/>
              </a:rPr>
              <a:t>(Q </a:t>
            </a:r>
            <a:r>
              <a:rPr lang="en-US" sz="2800" dirty="0">
                <a:latin typeface="Times New Roman"/>
                <a:ea typeface="Times New Roman"/>
                <a:sym typeface="Symbol"/>
              </a:rPr>
              <a:t></a:t>
            </a:r>
            <a:r>
              <a:rPr lang="en-US" sz="2800" dirty="0">
                <a:latin typeface="Times New Roman"/>
                <a:ea typeface="Times New Roman"/>
              </a:rPr>
              <a:t> 0)</a:t>
            </a:r>
          </a:p>
          <a:p>
            <a:pPr marL="514350" marR="0" lvl="0" indent="-51435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 smtClean="0">
                <a:latin typeface="Times New Roman"/>
                <a:ea typeface="Times New Roman"/>
              </a:rPr>
              <a:t>		u </a:t>
            </a:r>
            <a:r>
              <a:rPr lang="en-US" sz="2800" dirty="0">
                <a:latin typeface="Times New Roman"/>
                <a:ea typeface="Times New Roman"/>
                <a:sym typeface="Wingdings"/>
              </a:rPr>
              <a:t></a:t>
            </a:r>
            <a:r>
              <a:rPr lang="en-US" sz="2800" dirty="0">
                <a:latin typeface="Times New Roman"/>
                <a:ea typeface="Times New Roman"/>
              </a:rPr>
              <a:t> extract-min(Q)</a:t>
            </a:r>
          </a:p>
          <a:p>
            <a:pPr marL="514350" marR="0" lvl="0" indent="-51435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 smtClean="0">
                <a:latin typeface="Times New Roman"/>
                <a:ea typeface="Times New Roman"/>
              </a:rPr>
              <a:t>		for </a:t>
            </a:r>
            <a:r>
              <a:rPr lang="en-US" sz="2800" dirty="0">
                <a:latin typeface="Times New Roman"/>
                <a:ea typeface="Times New Roman"/>
              </a:rPr>
              <a:t>each v </a:t>
            </a:r>
            <a:r>
              <a:rPr lang="en-US" sz="2800" dirty="0">
                <a:latin typeface="Times New Roman"/>
                <a:ea typeface="Times New Roman"/>
                <a:sym typeface="Symbol"/>
              </a:rPr>
              <a:t></a:t>
            </a:r>
            <a:r>
              <a:rPr lang="en-US" sz="2800" dirty="0">
                <a:latin typeface="Times New Roman"/>
                <a:ea typeface="Times New Roman"/>
              </a:rPr>
              <a:t> </a:t>
            </a:r>
            <a:r>
              <a:rPr lang="en-US" sz="2800" dirty="0" err="1">
                <a:latin typeface="Times New Roman"/>
                <a:ea typeface="Times New Roman"/>
              </a:rPr>
              <a:t>adj</a:t>
            </a:r>
            <a:r>
              <a:rPr lang="en-US" sz="2800" dirty="0">
                <a:latin typeface="Times New Roman"/>
                <a:ea typeface="Times New Roman"/>
              </a:rPr>
              <a:t>[u]</a:t>
            </a:r>
          </a:p>
          <a:p>
            <a:pPr marL="514350" marR="0" lvl="0" indent="-51435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 smtClean="0">
                <a:latin typeface="Times New Roman"/>
                <a:ea typeface="Times New Roman"/>
              </a:rPr>
              <a:t>			if </a:t>
            </a:r>
            <a:r>
              <a:rPr lang="en-US" sz="2800" dirty="0">
                <a:latin typeface="Times New Roman"/>
                <a:ea typeface="Times New Roman"/>
              </a:rPr>
              <a:t>( (v </a:t>
            </a:r>
            <a:r>
              <a:rPr lang="en-US" sz="2800" dirty="0">
                <a:latin typeface="Times New Roman"/>
                <a:ea typeface="Times New Roman"/>
                <a:sym typeface="Symbol"/>
              </a:rPr>
              <a:t></a:t>
            </a:r>
            <a:r>
              <a:rPr lang="en-US" sz="2800" dirty="0">
                <a:latin typeface="Times New Roman"/>
                <a:ea typeface="Times New Roman"/>
              </a:rPr>
              <a:t> Q) and (w(</a:t>
            </a:r>
            <a:r>
              <a:rPr lang="en-US" sz="2800" dirty="0" err="1">
                <a:latin typeface="Times New Roman"/>
                <a:ea typeface="Times New Roman"/>
              </a:rPr>
              <a:t>u,v</a:t>
            </a:r>
            <a:r>
              <a:rPr lang="en-US" sz="2800" dirty="0">
                <a:latin typeface="Times New Roman"/>
                <a:ea typeface="Times New Roman"/>
              </a:rPr>
              <a:t>) &lt;key[v]) )</a:t>
            </a:r>
          </a:p>
          <a:p>
            <a:pPr marL="514350" marR="0" lvl="0" indent="-51435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 smtClean="0">
                <a:latin typeface="Times New Roman"/>
                <a:ea typeface="Times New Roman"/>
                <a:sym typeface="Symbol"/>
              </a:rPr>
              <a:t>				</a:t>
            </a:r>
            <a:r>
              <a:rPr lang="en-US" sz="2800" dirty="0">
                <a:latin typeface="Times New Roman"/>
                <a:ea typeface="Times New Roman"/>
              </a:rPr>
              <a:t>[v] </a:t>
            </a:r>
            <a:r>
              <a:rPr lang="en-US" sz="2800" dirty="0">
                <a:latin typeface="Times New Roman"/>
                <a:ea typeface="Times New Roman"/>
                <a:sym typeface="Wingdings"/>
              </a:rPr>
              <a:t></a:t>
            </a:r>
            <a:r>
              <a:rPr lang="en-US" sz="2800" dirty="0">
                <a:latin typeface="Times New Roman"/>
                <a:ea typeface="Times New Roman"/>
              </a:rPr>
              <a:t> u</a:t>
            </a:r>
          </a:p>
          <a:p>
            <a:pPr marL="514350" marR="0" lvl="0" indent="-51435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 smtClean="0">
                <a:latin typeface="Times New Roman"/>
                <a:ea typeface="Times New Roman"/>
              </a:rPr>
              <a:t>				key[v</a:t>
            </a:r>
            <a:r>
              <a:rPr lang="en-US" sz="2800" dirty="0">
                <a:latin typeface="Times New Roman"/>
                <a:ea typeface="Times New Roman"/>
              </a:rPr>
              <a:t>] </a:t>
            </a:r>
            <a:r>
              <a:rPr lang="en-US" sz="2800" dirty="0">
                <a:latin typeface="Times New Roman"/>
                <a:ea typeface="Times New Roman"/>
                <a:sym typeface="Wingdings"/>
              </a:rPr>
              <a:t></a:t>
            </a:r>
            <a:r>
              <a:rPr lang="en-US" sz="2800" dirty="0">
                <a:latin typeface="Times New Roman"/>
                <a:ea typeface="Times New Roman"/>
              </a:rPr>
              <a:t> w(</a:t>
            </a:r>
            <a:r>
              <a:rPr lang="en-US" sz="2800" dirty="0" err="1">
                <a:latin typeface="Times New Roman"/>
                <a:ea typeface="Times New Roman"/>
              </a:rPr>
              <a:t>u,v</a:t>
            </a:r>
            <a:r>
              <a:rPr lang="en-US" sz="2800" dirty="0">
                <a:latin typeface="Times New Roman"/>
                <a:ea typeface="Times New Roman"/>
              </a:rPr>
              <a:t>)</a:t>
            </a:r>
            <a:endParaRPr lang="en-US" sz="28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171428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time of Prim’s </a:t>
            </a:r>
            <a:r>
              <a:rPr lang="en-US" dirty="0" err="1" smtClean="0"/>
              <a:t>Algo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45720" indent="0">
              <a:buNone/>
            </a:pPr>
            <a:r>
              <a:rPr lang="en-US" dirty="0"/>
              <a:t>Line 2 takes O( |V| </a:t>
            </a:r>
            <a:r>
              <a:rPr lang="en-US" dirty="0" smtClean="0"/>
              <a:t>)</a:t>
            </a:r>
          </a:p>
          <a:p>
            <a:pPr marL="45720" indent="0">
              <a:buNone/>
            </a:pPr>
            <a:endParaRPr lang="en-US" dirty="0" smtClean="0"/>
          </a:p>
          <a:p>
            <a:pPr marL="45720" indent="0">
              <a:buNone/>
            </a:pPr>
            <a:r>
              <a:rPr lang="en-US" dirty="0" smtClean="0"/>
              <a:t>Lines </a:t>
            </a:r>
            <a:r>
              <a:rPr lang="en-US" dirty="0"/>
              <a:t>3 and 4 take O( |V| </a:t>
            </a:r>
            <a:r>
              <a:rPr lang="en-US" dirty="0" smtClean="0"/>
              <a:t>)</a:t>
            </a:r>
          </a:p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r>
              <a:rPr lang="en-US" dirty="0"/>
              <a:t>Extract-min operates as a priority queue(binary heap).  Total number of times the for loop in line 9 is executed is 2E which is O( |E| ).  Keep a bit for each v </a:t>
            </a:r>
            <a:r>
              <a:rPr lang="en-US" dirty="0">
                <a:sym typeface="Symbol"/>
              </a:rPr>
              <a:t></a:t>
            </a:r>
            <a:r>
              <a:rPr lang="en-US" dirty="0"/>
              <a:t> V that tells if it is in Q, so the test runs O(1).  Extract-min runs O(</a:t>
            </a:r>
            <a:r>
              <a:rPr lang="en-US" dirty="0" err="1"/>
              <a:t>lg</a:t>
            </a:r>
            <a:r>
              <a:rPr lang="en-US" dirty="0"/>
              <a:t> V) and the loop is executed V times. So Extract-min is O(V </a:t>
            </a:r>
            <a:r>
              <a:rPr lang="en-US" dirty="0" err="1"/>
              <a:t>lg</a:t>
            </a:r>
            <a:r>
              <a:rPr lang="en-US" dirty="0"/>
              <a:t> V).  The assignment in line 12 implicitly does a decrease key operation which is implemented in a binary heap in O(</a:t>
            </a:r>
            <a:r>
              <a:rPr lang="en-US" dirty="0" err="1"/>
              <a:t>lg</a:t>
            </a:r>
            <a:r>
              <a:rPr lang="en-US" dirty="0"/>
              <a:t> V).</a:t>
            </a:r>
          </a:p>
          <a:p>
            <a:pPr marL="0" indent="0">
              <a:buNone/>
            </a:pPr>
            <a:r>
              <a:rPr lang="en-US" sz="2800" dirty="0"/>
              <a:t> </a:t>
            </a:r>
          </a:p>
          <a:p>
            <a:pPr marL="0" indent="0">
              <a:buNone/>
            </a:pPr>
            <a:r>
              <a:rPr lang="en-US" sz="2800" dirty="0"/>
              <a:t>The over all running time of Prims algorithm is O( V </a:t>
            </a:r>
            <a:r>
              <a:rPr lang="en-US" sz="2800" dirty="0" err="1"/>
              <a:t>lg</a:t>
            </a:r>
            <a:r>
              <a:rPr lang="en-US" sz="2800" dirty="0"/>
              <a:t> V + E ln V).  If the graph is fully connected, then V </a:t>
            </a:r>
            <a:r>
              <a:rPr lang="en-US" sz="2800" dirty="0">
                <a:sym typeface="Symbol"/>
              </a:rPr>
              <a:t></a:t>
            </a:r>
            <a:r>
              <a:rPr lang="en-US" sz="2800" dirty="0"/>
              <a:t> E –1 so we may say O( E ln V)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569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Graph G=(V,E) </a:t>
            </a:r>
          </a:p>
          <a:p>
            <a:r>
              <a:rPr lang="en-US" dirty="0" smtClean="0"/>
              <a:t>There is 1 component</a:t>
            </a:r>
          </a:p>
          <a:p>
            <a:r>
              <a:rPr lang="en-US" dirty="0" smtClean="0"/>
              <a:t>There are no cycles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124200"/>
            <a:ext cx="2849563" cy="2254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200400"/>
            <a:ext cx="2849563" cy="2254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84892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Spanning Tree of a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Spanning tree of a graph G=(V,E) is a graph ST=(V,E’) where all vertices in G are also in ST and a subset of E, we will call E’  such that every vertex in G (and there ST) are connected.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G=(V,E)			 ST=(V,E’)</a:t>
            </a:r>
            <a:endParaRPr lang="en-US" dirty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799" y="4191000"/>
            <a:ext cx="3021013" cy="139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4195618"/>
            <a:ext cx="3021013" cy="139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9991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 may have many spanning trees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This graph has 4 spanning trees</a:t>
            </a:r>
            <a:endParaRPr lang="en-US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971800"/>
            <a:ext cx="1693863" cy="139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209800"/>
            <a:ext cx="4262437" cy="3282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3988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Minimum Spanning Tree of a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620000" cy="16764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MST=(V,E’) of G=(V,E) is a spanning tree of G such that no other spanning tree is has a smaller total weight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480667"/>
            <a:ext cx="1693863" cy="139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3480667"/>
            <a:ext cx="4027487" cy="139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2971800" y="3912467"/>
            <a:ext cx="762000" cy="5334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h</a:t>
            </a:r>
            <a:r>
              <a:rPr lang="en-US" dirty="0" smtClean="0"/>
              <a:t>as</a:t>
            </a:r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366543" y="3912467"/>
            <a:ext cx="762000" cy="5334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/>
              <a:t>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598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 a Spanning Tree of 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Algorithms for finding a spanning tree</a:t>
            </a:r>
          </a:p>
          <a:p>
            <a:pPr>
              <a:buFontTx/>
              <a:buChar char="-"/>
            </a:pPr>
            <a:r>
              <a:rPr lang="en-US" dirty="0" smtClean="0"/>
              <a:t>Run BFS(G) and leave out back edges</a:t>
            </a:r>
          </a:p>
          <a:p>
            <a:pPr>
              <a:buFontTx/>
              <a:buChar char="-"/>
            </a:pPr>
            <a:r>
              <a:rPr lang="en-US" dirty="0" smtClean="0"/>
              <a:t>Run DFS(G) and leave out back edges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757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Find a Minimum Spanning Tree of G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768302"/>
            <a:ext cx="6178216" cy="3794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54646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Kruskel’s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marR="0" lvl="0" indent="-51435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dirty="0" smtClean="0">
                <a:latin typeface="Times New Roman"/>
                <a:ea typeface="Times New Roman"/>
              </a:rPr>
              <a:t>  </a:t>
            </a:r>
            <a:r>
              <a:rPr lang="en-US" sz="2800" dirty="0" err="1" smtClean="0">
                <a:latin typeface="Times New Roman"/>
                <a:ea typeface="Times New Roman"/>
              </a:rPr>
              <a:t>Kruskels</a:t>
            </a:r>
            <a:r>
              <a:rPr lang="en-US" sz="2800" dirty="0" smtClean="0">
                <a:latin typeface="Times New Roman"/>
                <a:ea typeface="Times New Roman"/>
              </a:rPr>
              <a:t>(G)</a:t>
            </a:r>
          </a:p>
          <a:p>
            <a:pPr marL="514350" marR="0" lvl="0" indent="-51435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Times New Roman"/>
              </a:rPr>
              <a:t>	</a:t>
            </a:r>
            <a:r>
              <a:rPr lang="en-US" dirty="0" smtClean="0">
                <a:latin typeface="Times New Roman"/>
                <a:ea typeface="Times New Roman"/>
              </a:rPr>
              <a:t>for </a:t>
            </a:r>
            <a:r>
              <a:rPr lang="en-US" dirty="0">
                <a:latin typeface="Times New Roman"/>
                <a:ea typeface="Times New Roman"/>
              </a:rPr>
              <a:t>each vertex v </a:t>
            </a:r>
            <a:r>
              <a:rPr lang="en-US" dirty="0">
                <a:latin typeface="Times New Roman"/>
                <a:ea typeface="Times New Roman"/>
                <a:sym typeface="Symbol"/>
              </a:rPr>
              <a:t></a:t>
            </a:r>
            <a:r>
              <a:rPr lang="en-US" dirty="0">
                <a:latin typeface="Times New Roman"/>
                <a:ea typeface="Times New Roman"/>
              </a:rPr>
              <a:t> V[G]</a:t>
            </a:r>
          </a:p>
          <a:p>
            <a:pPr marL="514350" marR="0" lvl="0" indent="-51435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dirty="0" smtClean="0">
                <a:latin typeface="Times New Roman"/>
                <a:ea typeface="Times New Roman"/>
              </a:rPr>
              <a:t>          </a:t>
            </a:r>
            <a:r>
              <a:rPr lang="en-US" sz="2800" dirty="0" err="1" smtClean="0">
                <a:latin typeface="Times New Roman"/>
                <a:ea typeface="Times New Roman"/>
              </a:rPr>
              <a:t>Makeset</a:t>
            </a:r>
            <a:r>
              <a:rPr lang="en-US" sz="2800" dirty="0" smtClean="0">
                <a:latin typeface="Times New Roman"/>
                <a:ea typeface="Times New Roman"/>
              </a:rPr>
              <a:t>(v</a:t>
            </a:r>
            <a:r>
              <a:rPr lang="en-US" sz="2800" dirty="0">
                <a:latin typeface="Times New Roman"/>
                <a:ea typeface="Times New Roman"/>
              </a:rPr>
              <a:t>)</a:t>
            </a:r>
          </a:p>
          <a:p>
            <a:pPr marL="514350" marR="0" lvl="0" indent="-51435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dirty="0" smtClean="0">
                <a:latin typeface="Times New Roman"/>
                <a:ea typeface="Times New Roman"/>
              </a:rPr>
              <a:t>      Sort </a:t>
            </a:r>
            <a:r>
              <a:rPr lang="en-US" sz="2800" dirty="0">
                <a:latin typeface="Times New Roman"/>
                <a:ea typeface="Times New Roman"/>
              </a:rPr>
              <a:t>edges E by increasing weight w</a:t>
            </a:r>
          </a:p>
          <a:p>
            <a:pPr marL="514350" marR="0" lvl="0" indent="-51435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dirty="0" smtClean="0">
                <a:latin typeface="Times New Roman"/>
                <a:ea typeface="Times New Roman"/>
              </a:rPr>
              <a:t>      for </a:t>
            </a:r>
            <a:r>
              <a:rPr lang="en-US" sz="2800" dirty="0">
                <a:latin typeface="Times New Roman"/>
                <a:ea typeface="Times New Roman"/>
              </a:rPr>
              <a:t>each edge(</a:t>
            </a:r>
            <a:r>
              <a:rPr lang="en-US" sz="2800" dirty="0" err="1">
                <a:latin typeface="Times New Roman"/>
                <a:ea typeface="Times New Roman"/>
              </a:rPr>
              <a:t>u,v</a:t>
            </a:r>
            <a:r>
              <a:rPr lang="en-US" sz="2800" dirty="0">
                <a:latin typeface="Times New Roman"/>
                <a:ea typeface="Times New Roman"/>
              </a:rPr>
              <a:t>) </a:t>
            </a:r>
            <a:r>
              <a:rPr lang="en-US" sz="2800" dirty="0">
                <a:latin typeface="Times New Roman"/>
                <a:ea typeface="Times New Roman"/>
                <a:sym typeface="Symbol"/>
              </a:rPr>
              <a:t></a:t>
            </a:r>
            <a:r>
              <a:rPr lang="en-US" sz="2800" dirty="0">
                <a:latin typeface="Times New Roman"/>
                <a:ea typeface="Times New Roman"/>
              </a:rPr>
              <a:t> E in order</a:t>
            </a:r>
          </a:p>
          <a:p>
            <a:pPr marL="514350" marR="0" lvl="0" indent="-51435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dirty="0" smtClean="0">
                <a:latin typeface="Times New Roman"/>
                <a:ea typeface="Times New Roman"/>
              </a:rPr>
              <a:t>          </a:t>
            </a:r>
            <a:r>
              <a:rPr lang="en-US" sz="2800" dirty="0">
                <a:latin typeface="Times New Roman"/>
                <a:ea typeface="Times New Roman"/>
              </a:rPr>
              <a:t>i</a:t>
            </a:r>
            <a:r>
              <a:rPr lang="en-US" sz="2800" dirty="0" smtClean="0">
                <a:latin typeface="Times New Roman"/>
                <a:ea typeface="Times New Roman"/>
              </a:rPr>
              <a:t>f </a:t>
            </a:r>
            <a:r>
              <a:rPr lang="en-US" sz="2800" dirty="0" err="1">
                <a:latin typeface="Times New Roman"/>
                <a:ea typeface="Times New Roman"/>
              </a:rPr>
              <a:t>findset</a:t>
            </a:r>
            <a:r>
              <a:rPr lang="en-US" sz="2800" dirty="0">
                <a:latin typeface="Times New Roman"/>
                <a:ea typeface="Times New Roman"/>
              </a:rPr>
              <a:t>(u) </a:t>
            </a:r>
            <a:r>
              <a:rPr lang="en-US" sz="2800" dirty="0">
                <a:latin typeface="Times New Roman"/>
                <a:ea typeface="Times New Roman"/>
                <a:sym typeface="Symbol"/>
              </a:rPr>
              <a:t></a:t>
            </a:r>
            <a:r>
              <a:rPr lang="en-US" sz="2800" dirty="0">
                <a:latin typeface="Times New Roman"/>
                <a:ea typeface="Times New Roman"/>
              </a:rPr>
              <a:t> </a:t>
            </a:r>
            <a:r>
              <a:rPr lang="en-US" sz="2800" dirty="0" err="1">
                <a:latin typeface="Times New Roman"/>
                <a:ea typeface="Times New Roman"/>
              </a:rPr>
              <a:t>findset</a:t>
            </a:r>
            <a:r>
              <a:rPr lang="en-US" sz="2800" dirty="0">
                <a:latin typeface="Times New Roman"/>
                <a:ea typeface="Times New Roman"/>
              </a:rPr>
              <a:t>(v)</a:t>
            </a:r>
          </a:p>
          <a:p>
            <a:pPr marL="514350" marR="0" lvl="0" indent="-51435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dirty="0" smtClean="0">
                <a:latin typeface="Times New Roman"/>
                <a:ea typeface="Times New Roman"/>
              </a:rPr>
              <a:t>             A </a:t>
            </a:r>
            <a:r>
              <a:rPr lang="en-US" sz="2800" dirty="0">
                <a:latin typeface="Times New Roman"/>
                <a:ea typeface="Times New Roman"/>
                <a:sym typeface="Wingdings"/>
              </a:rPr>
              <a:t></a:t>
            </a:r>
            <a:r>
              <a:rPr lang="en-US" sz="2800" dirty="0">
                <a:latin typeface="Times New Roman"/>
                <a:ea typeface="Times New Roman"/>
              </a:rPr>
              <a:t> A </a:t>
            </a:r>
            <a:r>
              <a:rPr lang="en-US" sz="2800" dirty="0">
                <a:latin typeface="Times New Roman"/>
                <a:ea typeface="Times New Roman"/>
                <a:sym typeface="Symbol"/>
              </a:rPr>
              <a:t></a:t>
            </a:r>
            <a:r>
              <a:rPr lang="en-US" sz="2800" dirty="0">
                <a:latin typeface="Times New Roman"/>
                <a:ea typeface="Times New Roman"/>
              </a:rPr>
              <a:t> { (</a:t>
            </a:r>
            <a:r>
              <a:rPr lang="en-US" sz="2800" dirty="0" err="1">
                <a:latin typeface="Times New Roman"/>
                <a:ea typeface="Times New Roman"/>
              </a:rPr>
              <a:t>u,v</a:t>
            </a:r>
            <a:r>
              <a:rPr lang="en-US" sz="2800" dirty="0">
                <a:latin typeface="Times New Roman"/>
                <a:ea typeface="Times New Roman"/>
              </a:rPr>
              <a:t>) }</a:t>
            </a:r>
          </a:p>
          <a:p>
            <a:pPr marL="514350" marR="0" lvl="0" indent="-51435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dirty="0" smtClean="0">
                <a:latin typeface="Times New Roman"/>
                <a:ea typeface="Times New Roman"/>
              </a:rPr>
              <a:t>             Union(</a:t>
            </a:r>
            <a:r>
              <a:rPr lang="en-US" sz="2800" dirty="0" err="1" smtClean="0">
                <a:latin typeface="Times New Roman"/>
                <a:ea typeface="Times New Roman"/>
              </a:rPr>
              <a:t>u,v</a:t>
            </a:r>
            <a:r>
              <a:rPr lang="en-US" sz="2800" dirty="0">
                <a:latin typeface="Times New Roman"/>
                <a:ea typeface="Times New Roman"/>
              </a:rPr>
              <a:t>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6807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Heap used for sets (cycles)</a:t>
            </a:r>
            <a:endParaRPr lang="en-US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7282" y="1600200"/>
            <a:ext cx="2971800" cy="457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8707" y="1464396"/>
            <a:ext cx="3181349" cy="997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0855" y="2743200"/>
            <a:ext cx="2806700" cy="163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7801" y="2590800"/>
            <a:ext cx="2443163" cy="165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3982" y="4038600"/>
            <a:ext cx="1993900" cy="2254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3886200"/>
            <a:ext cx="1693863" cy="2254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06731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96</TotalTime>
  <Words>558</Words>
  <Application>Microsoft Office PowerPoint</Application>
  <PresentationFormat>On-screen Show (4:3)</PresentationFormat>
  <Paragraphs>72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Equity</vt:lpstr>
      <vt:lpstr>Minimum Spanning Tree</vt:lpstr>
      <vt:lpstr>A Tree</vt:lpstr>
      <vt:lpstr>Spanning Tree of a Graph</vt:lpstr>
      <vt:lpstr>G may have many spanning trees</vt:lpstr>
      <vt:lpstr>Minimum Spanning Tree of a Graph</vt:lpstr>
      <vt:lpstr>Find a Spanning Tree of G</vt:lpstr>
      <vt:lpstr>Find a Minimum Spanning Tree of G</vt:lpstr>
      <vt:lpstr>Kruskel’s Algorithm</vt:lpstr>
      <vt:lpstr>Heap used for sets (cycles)</vt:lpstr>
      <vt:lpstr>Running Time of Kruskel’s Algo</vt:lpstr>
      <vt:lpstr>Correctness of Kruskel’s Algo</vt:lpstr>
      <vt:lpstr>Prim’s Algo for MST</vt:lpstr>
      <vt:lpstr>Prim’s Algorithm</vt:lpstr>
      <vt:lpstr>Running time of Prim’s Algo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QuickSort</dc:title>
  <dc:creator>bill HP</dc:creator>
  <cp:lastModifiedBy>bill HP</cp:lastModifiedBy>
  <cp:revision>13</cp:revision>
  <dcterms:created xsi:type="dcterms:W3CDTF">2006-08-16T00:00:00Z</dcterms:created>
  <dcterms:modified xsi:type="dcterms:W3CDTF">2015-04-19T22:56:11Z</dcterms:modified>
</cp:coreProperties>
</file>