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vestorguide.com/definition/cover.html" TargetMode="External"/><Relationship Id="rId13" Type="http://schemas.openxmlformats.org/officeDocument/2006/relationships/hyperlink" Target="http://www.investorwords.com/2599/investment.html" TargetMode="External"/><Relationship Id="rId3" Type="http://schemas.openxmlformats.org/officeDocument/2006/relationships/hyperlink" Target="http://www.investorguide.com/definition/liability.html" TargetMode="External"/><Relationship Id="rId7" Type="http://schemas.openxmlformats.org/officeDocument/2006/relationships/hyperlink" Target="http://www.investorwords.com/3669/period.html" TargetMode="External"/><Relationship Id="rId12" Type="http://schemas.openxmlformats.org/officeDocument/2006/relationships/hyperlink" Target="http://www.investorwords.com/2525/intangible_asset.html" TargetMode="External"/><Relationship Id="rId2" Type="http://schemas.openxmlformats.org/officeDocument/2006/relationships/hyperlink" Target="http://www.investorwords.com/9858/gradual.html" TargetMode="External"/><Relationship Id="rId16" Type="http://schemas.openxmlformats.org/officeDocument/2006/relationships/hyperlink" Target="http://www.investorwords.com/273/asse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vestorwords.com/3634/payment.html" TargetMode="External"/><Relationship Id="rId11" Type="http://schemas.openxmlformats.org/officeDocument/2006/relationships/hyperlink" Target="http://www.investorguide.com/definition/writer.html" TargetMode="External"/><Relationship Id="rId5" Type="http://schemas.openxmlformats.org/officeDocument/2006/relationships/hyperlink" Target="http://www.investorwords.com/10859/regular.html" TargetMode="External"/><Relationship Id="rId15" Type="http://schemas.openxmlformats.org/officeDocument/2006/relationships/hyperlink" Target="http://www.investorwords.com/10186/life.html" TargetMode="External"/><Relationship Id="rId10" Type="http://schemas.openxmlformats.org/officeDocument/2006/relationships/hyperlink" Target="http://www.investorguide.com/definition/interest.html" TargetMode="External"/><Relationship Id="rId4" Type="http://schemas.openxmlformats.org/officeDocument/2006/relationships/hyperlink" Target="http://www.investorguide.com/definition/mortgage.html" TargetMode="External"/><Relationship Id="rId9" Type="http://schemas.openxmlformats.org/officeDocument/2006/relationships/hyperlink" Target="http://www.investorguide.com/definition/principal.html" TargetMode="External"/><Relationship Id="rId14" Type="http://schemas.openxmlformats.org/officeDocument/2006/relationships/hyperlink" Target="http://www.investorguide.com/definition/projected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Amortized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</a:t>
            </a:r>
            <a:endParaRPr lang="en-US" dirty="0" smtClean="0"/>
          </a:p>
          <a:p>
            <a:r>
              <a:rPr lang="en-US" dirty="0"/>
              <a:t>E</a:t>
            </a:r>
            <a:r>
              <a:rPr lang="en-US" dirty="0" smtClean="0"/>
              <a:t>xamples</a:t>
            </a:r>
          </a:p>
          <a:p>
            <a:r>
              <a:rPr lang="en-US" dirty="0" smtClean="0"/>
              <a:t>Potential Method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103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Φ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𝑡h𝑒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𝑛𝑢𝑚𝑏𝑒𝑟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𝑜𝑓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𝑖𝑛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𝑖</m:t>
                    </m:r>
                  </m:oMath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endParaRPr lang="en-US" dirty="0"/>
              </a:p>
              <a:p>
                <a:r>
                  <a:rPr lang="en-US" dirty="0" smtClean="0"/>
                  <a:t>The cost of changing 0000 to 0001 would be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)−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The cost of changing 0011 to 0100 would be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)−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3+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35" t="-1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Binary Counter with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Φ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821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Franchise cost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$1,000,000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Cost per donut  </a:t>
            </a:r>
            <a:r>
              <a:rPr lang="en-US" dirty="0" smtClean="0"/>
              <a:t>$1</a:t>
            </a:r>
            <a:endParaRPr lang="en-US" dirty="0"/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Question) How much does it cost to make a Duncan Donut?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Answer) The first one costs $1,000,001 and the rest cost $1</a:t>
            </a: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If we want to make $1 profit per donut we can sell the first one for </a:t>
            </a:r>
            <a:r>
              <a:rPr lang="en-US" dirty="0">
                <a:solidFill>
                  <a:schemeClr val="tx1"/>
                </a:solidFill>
              </a:rPr>
              <a:t>$</a:t>
            </a:r>
            <a:r>
              <a:rPr lang="en-US" dirty="0" smtClean="0">
                <a:solidFill>
                  <a:schemeClr val="tx1"/>
                </a:solidFill>
              </a:rPr>
              <a:t>1,000,002 and each donut after that sale goes for $2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Opening a </a:t>
            </a:r>
            <a:r>
              <a:rPr lang="en-US" dirty="0" smtClean="0">
                <a:solidFill>
                  <a:srgbClr val="FF0000"/>
                </a:solidFill>
              </a:rPr>
              <a:t>Duncan</a:t>
            </a:r>
            <a:r>
              <a:rPr lang="en-US" dirty="0" smtClean="0">
                <a:solidFill>
                  <a:srgbClr val="FFC000"/>
                </a:solidFill>
              </a:rPr>
              <a:t> Donuts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20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Franchise cost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$1,000,000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Cost per donut  </a:t>
            </a:r>
            <a:r>
              <a:rPr lang="en-US" dirty="0" smtClean="0"/>
              <a:t>$1</a:t>
            </a:r>
            <a:endParaRPr lang="en-US" dirty="0"/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Question) How much does it cost to make a Duncan Donut?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Answer) Assume we are going to sell 1M Donuts and we scatter the cost of the Franchise over the 1 Million donuts, then the cost per donut would be $2 each.</a:t>
            </a: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If we want to make $1 profit per donut, we can sell them for $3.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Opening a </a:t>
            </a:r>
            <a:r>
              <a:rPr lang="en-US" dirty="0" smtClean="0">
                <a:solidFill>
                  <a:srgbClr val="FF0000"/>
                </a:solidFill>
              </a:rPr>
              <a:t>Duncan</a:t>
            </a:r>
            <a:r>
              <a:rPr lang="en-US" dirty="0" smtClean="0">
                <a:solidFill>
                  <a:srgbClr val="FFC000"/>
                </a:solidFill>
              </a:rPr>
              <a:t> Donuts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The </a:t>
            </a:r>
            <a:r>
              <a:rPr lang="en-US" dirty="0">
                <a:hlinkClick r:id="rId2"/>
              </a:rPr>
              <a:t>gradual</a:t>
            </a:r>
            <a:r>
              <a:rPr lang="en-US" dirty="0"/>
              <a:t> elimination of a </a:t>
            </a:r>
            <a:r>
              <a:rPr lang="en-US" dirty="0">
                <a:hlinkClick r:id="rId3"/>
              </a:rPr>
              <a:t>liability</a:t>
            </a:r>
            <a:r>
              <a:rPr lang="en-US" dirty="0"/>
              <a:t>, such as a </a:t>
            </a:r>
            <a:r>
              <a:rPr lang="en-US" dirty="0">
                <a:hlinkClick r:id="rId4"/>
              </a:rPr>
              <a:t>mortgage</a:t>
            </a:r>
            <a:r>
              <a:rPr lang="en-US" dirty="0"/>
              <a:t>, in </a:t>
            </a:r>
            <a:r>
              <a:rPr lang="en-US" dirty="0">
                <a:hlinkClick r:id="rId5"/>
              </a:rPr>
              <a:t>regular</a:t>
            </a:r>
            <a:r>
              <a:rPr lang="en-US" dirty="0"/>
              <a:t> </a:t>
            </a:r>
            <a:r>
              <a:rPr lang="en-US" dirty="0">
                <a:hlinkClick r:id="rId6"/>
              </a:rPr>
              <a:t>payments</a:t>
            </a:r>
            <a:r>
              <a:rPr lang="en-US" dirty="0"/>
              <a:t> over a specified </a:t>
            </a:r>
            <a:r>
              <a:rPr lang="en-US" dirty="0">
                <a:hlinkClick r:id="rId7"/>
              </a:rPr>
              <a:t>period</a:t>
            </a:r>
            <a:r>
              <a:rPr lang="en-US" dirty="0"/>
              <a:t> of time. Such payments must be sufficient to </a:t>
            </a:r>
            <a:r>
              <a:rPr lang="en-US" dirty="0">
                <a:hlinkClick r:id="rId8"/>
              </a:rPr>
              <a:t>cover</a:t>
            </a:r>
            <a:r>
              <a:rPr lang="en-US" dirty="0"/>
              <a:t> both </a:t>
            </a:r>
            <a:r>
              <a:rPr lang="en-US" dirty="0">
                <a:hlinkClick r:id="rId9"/>
              </a:rPr>
              <a:t>principal</a:t>
            </a:r>
            <a:r>
              <a:rPr lang="en-US" dirty="0"/>
              <a:t> and </a:t>
            </a:r>
            <a:r>
              <a:rPr lang="en-US" dirty="0">
                <a:hlinkClick r:id="rId10"/>
              </a:rPr>
              <a:t>interest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2. </a:t>
            </a:r>
            <a:r>
              <a:rPr lang="en-US" dirty="0">
                <a:hlinkClick r:id="rId11"/>
              </a:rPr>
              <a:t>Writing</a:t>
            </a:r>
            <a:r>
              <a:rPr lang="en-US" dirty="0"/>
              <a:t> off an </a:t>
            </a:r>
            <a:r>
              <a:rPr lang="en-US" dirty="0">
                <a:hlinkClick r:id="rId12"/>
              </a:rPr>
              <a:t>intangible asset</a:t>
            </a:r>
            <a:r>
              <a:rPr lang="en-US" dirty="0"/>
              <a:t> </a:t>
            </a:r>
            <a:r>
              <a:rPr lang="en-US" dirty="0">
                <a:hlinkClick r:id="rId13"/>
              </a:rPr>
              <a:t>investment</a:t>
            </a:r>
            <a:r>
              <a:rPr lang="en-US" dirty="0"/>
              <a:t> over the </a:t>
            </a:r>
            <a:r>
              <a:rPr lang="en-US" dirty="0">
                <a:hlinkClick r:id="rId14"/>
              </a:rPr>
              <a:t>projected</a:t>
            </a:r>
            <a:r>
              <a:rPr lang="en-US" dirty="0"/>
              <a:t> </a:t>
            </a:r>
            <a:r>
              <a:rPr lang="en-US" dirty="0">
                <a:hlinkClick r:id="rId15"/>
              </a:rPr>
              <a:t>life</a:t>
            </a:r>
            <a:r>
              <a:rPr lang="en-US" dirty="0"/>
              <a:t> of the </a:t>
            </a:r>
            <a:r>
              <a:rPr lang="en-US" dirty="0">
                <a:hlinkClick r:id="rId16"/>
              </a:rPr>
              <a:t>assets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29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4157133" cy="34506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Binary number 	Cost to increment</a:t>
            </a:r>
          </a:p>
          <a:p>
            <a:pPr marL="0" indent="0">
              <a:buNone/>
            </a:pPr>
            <a:r>
              <a:rPr lang="en-US" dirty="0" smtClean="0"/>
              <a:t>	0000  		1</a:t>
            </a:r>
          </a:p>
          <a:p>
            <a:pPr marL="0" indent="0">
              <a:buNone/>
            </a:pPr>
            <a:r>
              <a:rPr lang="en-US" dirty="0" smtClean="0"/>
              <a:t>	0001		2</a:t>
            </a:r>
          </a:p>
          <a:p>
            <a:pPr marL="0" indent="0">
              <a:buNone/>
            </a:pPr>
            <a:r>
              <a:rPr lang="en-US" dirty="0" smtClean="0"/>
              <a:t>	0010		1</a:t>
            </a:r>
          </a:p>
          <a:p>
            <a:pPr marL="0" indent="0">
              <a:buNone/>
            </a:pPr>
            <a:r>
              <a:rPr lang="en-US" dirty="0" smtClean="0"/>
              <a:t>	0011		3	</a:t>
            </a:r>
          </a:p>
          <a:p>
            <a:pPr marL="0" indent="0">
              <a:buNone/>
            </a:pPr>
            <a:r>
              <a:rPr lang="en-US" dirty="0" smtClean="0"/>
              <a:t>	0100		1</a:t>
            </a:r>
          </a:p>
          <a:p>
            <a:pPr marL="0" indent="0">
              <a:buNone/>
            </a:pPr>
            <a:r>
              <a:rPr lang="en-US" dirty="0" smtClean="0"/>
              <a:t>	0101		2</a:t>
            </a:r>
          </a:p>
          <a:p>
            <a:pPr marL="0" indent="0">
              <a:buNone/>
            </a:pPr>
            <a:r>
              <a:rPr lang="en-US" dirty="0" smtClean="0"/>
              <a:t>	0110		1</a:t>
            </a:r>
          </a:p>
          <a:p>
            <a:pPr marL="0" indent="0">
              <a:buNone/>
            </a:pPr>
            <a:r>
              <a:rPr lang="en-US" dirty="0" smtClean="0"/>
              <a:t>	0111		4</a:t>
            </a:r>
          </a:p>
          <a:p>
            <a:pPr marL="0" indent="0">
              <a:buNone/>
            </a:pPr>
            <a:r>
              <a:rPr lang="en-US" dirty="0" smtClean="0"/>
              <a:t>	1000		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1001		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Binary Counter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5105401" y="2743200"/>
            <a:ext cx="3429000" cy="337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If there are k=4 bits needed to represent a number.</a:t>
            </a: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What is the cost (number of bits flipped) of increment a number?</a:t>
            </a: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What would be the cost of increment number numbers?</a:t>
            </a:r>
          </a:p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O(n k)?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4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4157133" cy="34506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Binary number 	Cost to increment</a:t>
            </a:r>
          </a:p>
          <a:p>
            <a:pPr marL="0" indent="0">
              <a:buNone/>
            </a:pPr>
            <a:r>
              <a:rPr lang="en-US" dirty="0" smtClean="0"/>
              <a:t>	0000  		1</a:t>
            </a:r>
          </a:p>
          <a:p>
            <a:pPr marL="0" indent="0">
              <a:buNone/>
            </a:pPr>
            <a:r>
              <a:rPr lang="en-US" dirty="0" smtClean="0"/>
              <a:t>	0001		2</a:t>
            </a:r>
          </a:p>
          <a:p>
            <a:pPr marL="0" indent="0">
              <a:buNone/>
            </a:pPr>
            <a:r>
              <a:rPr lang="en-US" dirty="0" smtClean="0"/>
              <a:t>	0010		1</a:t>
            </a:r>
          </a:p>
          <a:p>
            <a:pPr marL="0" indent="0">
              <a:buNone/>
            </a:pPr>
            <a:r>
              <a:rPr lang="en-US" dirty="0" smtClean="0"/>
              <a:t>	0011		3	</a:t>
            </a:r>
          </a:p>
          <a:p>
            <a:pPr marL="0" indent="0">
              <a:buNone/>
            </a:pPr>
            <a:r>
              <a:rPr lang="en-US" dirty="0" smtClean="0"/>
              <a:t>	0100		1</a:t>
            </a:r>
          </a:p>
          <a:p>
            <a:pPr marL="0" indent="0">
              <a:buNone/>
            </a:pPr>
            <a:r>
              <a:rPr lang="en-US" dirty="0" smtClean="0"/>
              <a:t>	0101		2</a:t>
            </a:r>
          </a:p>
          <a:p>
            <a:pPr marL="0" indent="0">
              <a:buNone/>
            </a:pPr>
            <a:r>
              <a:rPr lang="en-US" dirty="0" smtClean="0"/>
              <a:t>	0110		1</a:t>
            </a:r>
          </a:p>
          <a:p>
            <a:pPr marL="0" indent="0">
              <a:buNone/>
            </a:pPr>
            <a:r>
              <a:rPr lang="en-US" dirty="0" smtClean="0"/>
              <a:t>	0111		4</a:t>
            </a:r>
          </a:p>
          <a:p>
            <a:pPr marL="0" indent="0">
              <a:buNone/>
            </a:pPr>
            <a:r>
              <a:rPr lang="en-US" dirty="0" smtClean="0"/>
              <a:t>	1000		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1001		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Binary Counter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953000" y="2743200"/>
            <a:ext cx="3581401" cy="337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Notice that when we increment an even number, we just turn the lower order bit from 0 to 1 and we are finished. </a:t>
            </a:r>
          </a:p>
          <a:p>
            <a:pPr marL="0" indent="0">
              <a:buFont typeface="Symbol" pitchFamily="18" charset="2"/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Notice the when we increment an odd number, change all lower order 1’s to zero until we get to the first 0, and we change that to a 1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34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 is $10 to go up to NYC</a:t>
            </a:r>
          </a:p>
          <a:p>
            <a:r>
              <a:rPr lang="en-US" dirty="0" smtClean="0"/>
              <a:t>Cost is $10 to come back from NYC</a:t>
            </a:r>
          </a:p>
          <a:p>
            <a:r>
              <a:rPr lang="en-US" dirty="0" smtClean="0"/>
              <a:t>Total cost is $20</a:t>
            </a:r>
          </a:p>
          <a:p>
            <a:endParaRPr lang="en-US" dirty="0"/>
          </a:p>
          <a:p>
            <a:r>
              <a:rPr lang="en-US" dirty="0" smtClean="0"/>
              <a:t>What is we bought a round trip ticket for $20 </a:t>
            </a:r>
          </a:p>
          <a:p>
            <a:r>
              <a:rPr lang="en-US" dirty="0" smtClean="0"/>
              <a:t>It would be $20 to go up to NYC and free to come back (because we pre-paid for the ride home) so the Total cost is $20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NJ transit to NYC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0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4157133" cy="34506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Binary number 	Cost to increment</a:t>
            </a:r>
          </a:p>
          <a:p>
            <a:pPr marL="0" indent="0">
              <a:buNone/>
            </a:pPr>
            <a:r>
              <a:rPr lang="en-US" dirty="0" smtClean="0"/>
              <a:t>	0000  		2</a:t>
            </a:r>
          </a:p>
          <a:p>
            <a:pPr marL="0" indent="0">
              <a:buNone/>
            </a:pPr>
            <a:r>
              <a:rPr lang="en-US" dirty="0" smtClean="0"/>
              <a:t>	0001		2</a:t>
            </a:r>
          </a:p>
          <a:p>
            <a:pPr marL="0" indent="0">
              <a:buNone/>
            </a:pPr>
            <a:r>
              <a:rPr lang="en-US" dirty="0" smtClean="0"/>
              <a:t>	0010		2</a:t>
            </a:r>
          </a:p>
          <a:p>
            <a:pPr marL="0" indent="0">
              <a:buNone/>
            </a:pPr>
            <a:r>
              <a:rPr lang="en-US" dirty="0" smtClean="0"/>
              <a:t>	0011		2	</a:t>
            </a:r>
          </a:p>
          <a:p>
            <a:pPr marL="0" indent="0">
              <a:buNone/>
            </a:pPr>
            <a:r>
              <a:rPr lang="en-US" dirty="0" smtClean="0"/>
              <a:t>	0100		2</a:t>
            </a:r>
          </a:p>
          <a:p>
            <a:pPr marL="0" indent="0">
              <a:buNone/>
            </a:pPr>
            <a:r>
              <a:rPr lang="en-US" dirty="0" smtClean="0"/>
              <a:t>	0101		2</a:t>
            </a:r>
          </a:p>
          <a:p>
            <a:pPr marL="0" indent="0">
              <a:buNone/>
            </a:pPr>
            <a:r>
              <a:rPr lang="en-US" dirty="0" smtClean="0"/>
              <a:t>	0110		2</a:t>
            </a:r>
          </a:p>
          <a:p>
            <a:pPr marL="0" indent="0">
              <a:buNone/>
            </a:pPr>
            <a:r>
              <a:rPr lang="en-US" dirty="0" smtClean="0"/>
              <a:t>	0111		2</a:t>
            </a:r>
          </a:p>
          <a:p>
            <a:pPr marL="0" indent="0">
              <a:buNone/>
            </a:pPr>
            <a:r>
              <a:rPr lang="en-US" dirty="0" smtClean="0"/>
              <a:t>	1000		2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1001		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Binary Counter (Round-trip)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953000" y="2743200"/>
            <a:ext cx="3581401" cy="337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Suppose we considered changing a bit from 0 to 1 (going up) and changing the bit from 1 to zero going down. </a:t>
            </a:r>
          </a:p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Now suppose that when we go up, we buy a round trip ticket, that is pay a cost of 2 instead of 1 and then the return trip is free.  </a:t>
            </a:r>
          </a:p>
          <a:p>
            <a:pPr marL="0" indent="0">
              <a:buFont typeface="Symbol" pitchFamily="18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2n = O(n)</a:t>
            </a:r>
          </a:p>
        </p:txBody>
      </p:sp>
    </p:spTree>
    <p:extLst>
      <p:ext uri="{BB962C8B-B14F-4D97-AF65-F5344CB8AC3E}">
        <p14:creationId xmlns:p14="http://schemas.microsoft.com/office/powerpoint/2010/main" val="29853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A potential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Φ</m:t>
                    </m:r>
                  </m:oMath>
                </a14:m>
                <a:r>
                  <a:rPr lang="en-US" dirty="0" smtClean="0"/>
                  <a:t> maps each data structure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to a real number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Φ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which is the potential associated with the data structure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=0 </m:t>
                    </m:r>
                    <m:r>
                      <a:rPr lang="en-US" b="0" i="1" smtClean="0">
                        <a:latin typeface="Cambria Math"/>
                      </a:rPr>
                      <m:t>𝑎𝑛𝑑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𝑓𝑜𝑟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𝑎𝑙𝑙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</a:rPr>
                      <m:t>&gt;0 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The amortized cost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Φ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Φ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)−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/>
                        </a:rPr>
                        <m:t>     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)−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Φ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88" t="-1060" r="-1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Potential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Φ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382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251</TotalTime>
  <Words>699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 Amortized Analysis</vt:lpstr>
      <vt:lpstr>Opening a Duncan Donuts</vt:lpstr>
      <vt:lpstr>Opening a Duncan Donuts</vt:lpstr>
      <vt:lpstr>Amortization</vt:lpstr>
      <vt:lpstr>Example: Binary Counter</vt:lpstr>
      <vt:lpstr>Example: Binary Counter</vt:lpstr>
      <vt:lpstr>Take NJ transit to NYC</vt:lpstr>
      <vt:lpstr>Example: Binary Counter (Round-trip)</vt:lpstr>
      <vt:lpstr>Potential Function Φ</vt:lpstr>
      <vt:lpstr>Binary Counter with Φ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Programming</dc:title>
  <dc:creator>Byrne, William</dc:creator>
  <cp:lastModifiedBy>Byrne, William</cp:lastModifiedBy>
  <cp:revision>20</cp:revision>
  <dcterms:created xsi:type="dcterms:W3CDTF">2006-08-16T00:00:00Z</dcterms:created>
  <dcterms:modified xsi:type="dcterms:W3CDTF">2013-04-03T05:00:01Z</dcterms:modified>
</cp:coreProperties>
</file>