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64" r:id="rId6"/>
    <p:sldId id="265" r:id="rId7"/>
    <p:sldId id="261" r:id="rId8"/>
    <p:sldId id="260" r:id="rId9"/>
    <p:sldId id="263" r:id="rId10"/>
    <p:sldId id="266" r:id="rId11"/>
    <p:sldId id="268" r:id="rId12"/>
    <p:sldId id="270" r:id="rId13"/>
    <p:sldId id="269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Efficiency of an Algorithm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Big Oh, Theta, Omega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Ex) Is T(n)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+ 9 =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745" b="-18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Can we think of c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 such that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		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+ 9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Is true for all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≤ </m:t>
                    </m:r>
                  </m:oMath>
                </a14:m>
                <a:r>
                  <a:rPr lang="en-US" dirty="0" smtClean="0"/>
                  <a:t>n ?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We choose, c = 4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= 3 </a:t>
                </a:r>
              </a:p>
              <a:p>
                <a:pPr marL="0" indent="0">
                  <a:buNone/>
                </a:pP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+ 9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is true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= 3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and up.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1333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24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Ex) Is T(n)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+ 9 =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745" b="-18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Can we think of c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 such that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		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+ 9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Is true for all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≤ </m:t>
                    </m:r>
                  </m:oMath>
                </a14:m>
                <a:r>
                  <a:rPr lang="en-US" dirty="0" smtClean="0"/>
                  <a:t>n ?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We choose, c = 4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= 3 or </a:t>
                </a:r>
                <a:r>
                  <a:rPr lang="en-US" dirty="0">
                    <a:solidFill>
                      <a:srgbClr val="FF0000"/>
                    </a:solidFill>
                  </a:rPr>
                  <a:t>c 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 </a:t>
                </a:r>
                <a:r>
                  <a:rPr lang="en-US" dirty="0">
                    <a:solidFill>
                      <a:srgbClr val="FF0000"/>
                    </a:solidFill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4 </a:t>
                </a:r>
              </a:p>
              <a:p>
                <a:pPr marL="0" indent="0">
                  <a:buNone/>
                </a:pP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1333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545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Ex) Is T(n)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+ 9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/>
                        <a:ea typeface="Cambria Math"/>
                      </a:rPr>
                      <m:t>Ω</m:t>
                    </m:r>
                  </m:oMath>
                </a14:m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745" b="-18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Can we think of c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 such that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		</a:t>
                </a:r>
                <a:r>
                  <a:rPr lang="en-US" dirty="0">
                    <a:ea typeface="Cambria Math"/>
                  </a:rPr>
                  <a:t> </a:t>
                </a:r>
                <a:r>
                  <a:rPr lang="en-US" dirty="0" smtClean="0"/>
                  <a:t>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+ </a:t>
                </a:r>
                <a:r>
                  <a:rPr lang="en-US" dirty="0" smtClean="0"/>
                  <a:t>9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Is true for all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≤ </m:t>
                    </m:r>
                  </m:oMath>
                </a14:m>
                <a:r>
                  <a:rPr lang="en-US" dirty="0" smtClean="0"/>
                  <a:t>n ?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We choose, c = 1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= 1 </a:t>
                </a:r>
              </a:p>
              <a:p>
                <a:pPr marL="0" indent="0">
                  <a:buNone/>
                </a:pP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+9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is true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 and up.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1333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491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Ex) Is T(n)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+ 9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/>
                        <a:ea typeface="Cambria Math"/>
                      </a:rPr>
                      <m:t>Ω</m:t>
                    </m:r>
                  </m:oMath>
                </a14:m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745" b="-18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Can we think of c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 such that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		</a:t>
                </a:r>
                <a:r>
                  <a:rPr lang="en-US" dirty="0"/>
                  <a:t> 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≤ </m:t>
                    </m:r>
                  </m:oMath>
                </a14:m>
                <a:r>
                  <a:rPr lang="en-US" dirty="0" smtClean="0"/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+ </a:t>
                </a:r>
                <a:r>
                  <a:rPr lang="en-US" dirty="0" smtClean="0"/>
                  <a:t>9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Is true for all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≤ </m:t>
                    </m:r>
                  </m:oMath>
                </a14:m>
                <a:r>
                  <a:rPr lang="en-US" dirty="0" smtClean="0"/>
                  <a:t>n ?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We can’t because as n grows, there is no c that can stop the left side from exceeding the right side.</a:t>
                </a:r>
              </a:p>
              <a:p>
                <a:pPr marL="0" indent="0">
                  <a:buNone/>
                </a:pP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1333" t="-1200" r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437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Ex) Is T(n)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+ 9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/>
                        <a:ea typeface="Cambria Math"/>
                      </a:rPr>
                      <m:t>Θ</m:t>
                    </m:r>
                  </m:oMath>
                </a14:m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745" b="-18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Can we think of c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 such that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		</a:t>
                </a:r>
                <a:r>
                  <a:rPr lang="en-US" dirty="0">
                    <a:ea typeface="Cambria Math"/>
                  </a:rPr>
                  <a:t>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+ </a:t>
                </a:r>
                <a:r>
                  <a:rPr lang="en-US" dirty="0" smtClean="0"/>
                  <a:t>9</a:t>
                </a:r>
                <a:r>
                  <a:rPr lang="en-US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Is true for all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≤ </m:t>
                    </m:r>
                  </m:oMath>
                </a14:m>
                <a:r>
                  <a:rPr lang="en-US" dirty="0" smtClean="0"/>
                  <a:t>n ?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We choose,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= 1,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=3, 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= 4 </a:t>
                </a:r>
              </a:p>
              <a:p>
                <a:pPr marL="0" indent="0">
                  <a:buNone/>
                </a:pP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+9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is true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 and up.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1333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565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Insertion </a:t>
            </a:r>
            <a:r>
              <a:rPr lang="en-US" dirty="0" smtClean="0"/>
              <a:t>Sort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400" b="1" dirty="0" smtClean="0"/>
              <a:t>void  INSERTION-SORT(</a:t>
            </a:r>
            <a:r>
              <a:rPr lang="en-US" sz="1400" b="1" dirty="0" err="1" smtClean="0"/>
              <a:t>int</a:t>
            </a:r>
            <a:r>
              <a:rPr lang="en-US" sz="1400" b="1" dirty="0" smtClean="0"/>
              <a:t> A[ ])</a:t>
            </a:r>
          </a:p>
          <a:p>
            <a:pPr>
              <a:buNone/>
            </a:pPr>
            <a:r>
              <a:rPr lang="en-US" sz="1400" b="1" dirty="0" smtClean="0"/>
              <a:t>{</a:t>
            </a:r>
          </a:p>
          <a:p>
            <a:pPr>
              <a:buNone/>
            </a:pPr>
            <a:r>
              <a:rPr lang="en-US" sz="1400" b="1" dirty="0" smtClean="0"/>
              <a:t>     for (</a:t>
            </a:r>
            <a:r>
              <a:rPr lang="en-US" sz="1400" b="1" dirty="0" err="1" smtClean="0"/>
              <a:t>int</a:t>
            </a:r>
            <a:r>
              <a:rPr lang="en-US" sz="1400" b="1" dirty="0" smtClean="0"/>
              <a:t> j = 1, j &lt; length(A), j++)         // cost = c1      number of times = n </a:t>
            </a:r>
          </a:p>
          <a:p>
            <a:pPr>
              <a:buNone/>
            </a:pPr>
            <a:r>
              <a:rPr lang="en-US" sz="1400" b="1" dirty="0" smtClean="0"/>
              <a:t>     {</a:t>
            </a:r>
          </a:p>
          <a:p>
            <a:pPr>
              <a:buNone/>
            </a:pPr>
            <a:r>
              <a:rPr lang="en-US" sz="1400" b="1" dirty="0" smtClean="0"/>
              <a:t>           key = A[j];                                    </a:t>
            </a:r>
            <a:r>
              <a:rPr lang="en-US" sz="1400" b="1" dirty="0" smtClean="0"/>
              <a:t> </a:t>
            </a:r>
            <a:r>
              <a:rPr lang="en-US" sz="1400" b="1" dirty="0" smtClean="0"/>
              <a:t>// cost = c2     </a:t>
            </a:r>
            <a:r>
              <a:rPr lang="en-US" sz="1400" b="1" dirty="0" smtClean="0"/>
              <a:t>number </a:t>
            </a:r>
            <a:r>
              <a:rPr lang="en-US" sz="1400" b="1" dirty="0" smtClean="0"/>
              <a:t>of times = n-1     </a:t>
            </a:r>
          </a:p>
          <a:p>
            <a:pPr>
              <a:buNone/>
            </a:pPr>
            <a:r>
              <a:rPr lang="en-US" sz="1400" b="1" dirty="0" smtClean="0"/>
              <a:t>           /* insert A[j] into a[1..j-1]     */    </a:t>
            </a:r>
            <a:r>
              <a:rPr lang="en-US" sz="1400" b="1" dirty="0" smtClean="0"/>
              <a:t> // </a:t>
            </a:r>
            <a:r>
              <a:rPr lang="en-US" sz="1400" b="1" dirty="0" smtClean="0"/>
              <a:t>cost = c3      number of times = n-1</a:t>
            </a:r>
          </a:p>
          <a:p>
            <a:pPr>
              <a:buNone/>
            </a:pPr>
            <a:r>
              <a:rPr lang="en-US" sz="1400" b="1" dirty="0" smtClean="0"/>
              <a:t>           </a:t>
            </a:r>
            <a:r>
              <a:rPr lang="en-US" sz="1400" b="1" dirty="0" err="1" smtClean="0"/>
              <a:t>i</a:t>
            </a:r>
            <a:r>
              <a:rPr lang="en-US" sz="1400" b="1" dirty="0" smtClean="0"/>
              <a:t> = j-1;                                           </a:t>
            </a:r>
            <a:r>
              <a:rPr lang="en-US" sz="1400" b="1" dirty="0" smtClean="0"/>
              <a:t>// </a:t>
            </a:r>
            <a:r>
              <a:rPr lang="en-US" sz="1400" b="1" dirty="0" smtClean="0"/>
              <a:t>cost = c4      number of times = n-1</a:t>
            </a:r>
          </a:p>
          <a:p>
            <a:pPr>
              <a:buNone/>
            </a:pPr>
            <a:r>
              <a:rPr lang="en-US" sz="1400" b="1" dirty="0" smtClean="0"/>
              <a:t>           while (</a:t>
            </a:r>
            <a:r>
              <a:rPr lang="en-US" sz="1400" b="1" dirty="0" err="1" smtClean="0"/>
              <a:t>i</a:t>
            </a:r>
            <a:r>
              <a:rPr lang="en-US" sz="1400" b="1" dirty="0" smtClean="0"/>
              <a:t> &gt; 0 &amp;&amp; A[</a:t>
            </a:r>
            <a:r>
              <a:rPr lang="en-US" sz="1400" b="1" dirty="0" err="1" smtClean="0"/>
              <a:t>i</a:t>
            </a:r>
            <a:r>
              <a:rPr lang="en-US" sz="1400" b="1" dirty="0" smtClean="0"/>
              <a:t>] &gt; key)           // cost = c5      number of times = (n-1)t</a:t>
            </a:r>
          </a:p>
          <a:p>
            <a:pPr>
              <a:buNone/>
            </a:pPr>
            <a:r>
              <a:rPr lang="en-US" sz="1400" b="1" dirty="0" smtClean="0"/>
              <a:t>            {</a:t>
            </a:r>
          </a:p>
          <a:p>
            <a:pPr>
              <a:buNone/>
            </a:pPr>
            <a:r>
              <a:rPr lang="en-US" sz="1400" b="1" dirty="0" smtClean="0"/>
              <a:t>                A[i+1] = A[</a:t>
            </a:r>
            <a:r>
              <a:rPr lang="en-US" sz="1400" b="1" dirty="0" err="1" smtClean="0"/>
              <a:t>i</a:t>
            </a:r>
            <a:r>
              <a:rPr lang="en-US" sz="1400" b="1" dirty="0" smtClean="0"/>
              <a:t>];                            </a:t>
            </a:r>
            <a:r>
              <a:rPr lang="en-US" sz="1400" b="1" dirty="0" smtClean="0"/>
              <a:t>// </a:t>
            </a:r>
            <a:r>
              <a:rPr lang="en-US" sz="1400" b="1" dirty="0" smtClean="0"/>
              <a:t>cost = c6     </a:t>
            </a:r>
            <a:r>
              <a:rPr lang="en-US" sz="1400" b="1" dirty="0" smtClean="0"/>
              <a:t>number </a:t>
            </a:r>
            <a:r>
              <a:rPr lang="en-US" sz="1400" b="1" dirty="0" smtClean="0"/>
              <a:t>of times = (n-1)t</a:t>
            </a:r>
          </a:p>
          <a:p>
            <a:pPr>
              <a:buNone/>
            </a:pPr>
            <a:r>
              <a:rPr lang="en-US" sz="1400" b="1" dirty="0" smtClean="0"/>
              <a:t>                </a:t>
            </a:r>
            <a:r>
              <a:rPr lang="en-US" sz="1400" b="1" dirty="0" err="1" smtClean="0"/>
              <a:t>i</a:t>
            </a:r>
            <a:r>
              <a:rPr lang="en-US" sz="1400" b="1" dirty="0" smtClean="0"/>
              <a:t> = </a:t>
            </a:r>
            <a:r>
              <a:rPr lang="en-US" sz="1400" b="1" dirty="0" err="1" smtClean="0"/>
              <a:t>i</a:t>
            </a:r>
            <a:r>
              <a:rPr lang="en-US" sz="1400" b="1" dirty="0" smtClean="0"/>
              <a:t> –1;                                     </a:t>
            </a:r>
            <a:r>
              <a:rPr lang="en-US" sz="1400" b="1" dirty="0" smtClean="0"/>
              <a:t>// </a:t>
            </a:r>
            <a:r>
              <a:rPr lang="en-US" sz="1400" b="1" dirty="0" smtClean="0"/>
              <a:t>cost = c7   </a:t>
            </a:r>
            <a:r>
              <a:rPr lang="en-US" sz="1400" b="1" dirty="0" smtClean="0"/>
              <a:t>  number </a:t>
            </a:r>
            <a:r>
              <a:rPr lang="en-US" sz="1400" b="1" dirty="0" smtClean="0"/>
              <a:t>of times = (</a:t>
            </a:r>
            <a:r>
              <a:rPr lang="en-US" sz="1400" b="1" dirty="0" smtClean="0"/>
              <a:t>n-1)t</a:t>
            </a:r>
            <a:endParaRPr lang="en-US" sz="1400" b="1" dirty="0" smtClean="0"/>
          </a:p>
          <a:p>
            <a:pPr>
              <a:buNone/>
            </a:pPr>
            <a:r>
              <a:rPr lang="en-US" sz="1400" b="1" dirty="0" smtClean="0"/>
              <a:t>           }</a:t>
            </a:r>
          </a:p>
          <a:p>
            <a:pPr>
              <a:buNone/>
            </a:pPr>
            <a:r>
              <a:rPr lang="en-US" sz="1400" b="1" dirty="0" smtClean="0"/>
              <a:t>           A[i+1] = key;                                 </a:t>
            </a:r>
            <a:r>
              <a:rPr lang="en-US" sz="1400" b="1" dirty="0" smtClean="0"/>
              <a:t>// </a:t>
            </a:r>
            <a:r>
              <a:rPr lang="en-US" sz="1400" b="1" dirty="0" smtClean="0"/>
              <a:t>cost = c8     </a:t>
            </a:r>
            <a:r>
              <a:rPr lang="en-US" sz="1400" b="1" dirty="0" smtClean="0"/>
              <a:t>number </a:t>
            </a:r>
            <a:r>
              <a:rPr lang="en-US" sz="1400" b="1" dirty="0" smtClean="0"/>
              <a:t>of times = n-1</a:t>
            </a:r>
          </a:p>
          <a:p>
            <a:pPr>
              <a:buNone/>
            </a:pPr>
            <a:r>
              <a:rPr lang="en-US" sz="1400" b="1" dirty="0" smtClean="0"/>
              <a:t>       }</a:t>
            </a:r>
          </a:p>
          <a:p>
            <a:pPr>
              <a:buNone/>
            </a:pPr>
            <a:r>
              <a:rPr lang="en-US" sz="1400" b="1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 Case: reverse order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>
                  <a:buNone/>
                </a:pPr>
                <a:r>
                  <a:rPr lang="en-US" dirty="0" smtClean="0"/>
                  <a:t>T(n) = c1(n) + c2(n-1) + c4(n-1) +c5(n(n-1)/2 - 1) +  c6(n(n-1)/2) +  c7(n(n-1)/2) + c8(n-1)</a:t>
                </a:r>
              </a:p>
              <a:p>
                <a:pPr>
                  <a:buNone/>
                </a:pPr>
                <a:r>
                  <a:rPr lang="en-US" dirty="0" smtClean="0"/>
                  <a:t> </a:t>
                </a:r>
              </a:p>
              <a:p>
                <a:pPr>
                  <a:buNone/>
                </a:pPr>
                <a:r>
                  <a:rPr lang="en-US" dirty="0" smtClean="0"/>
                  <a:t>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7)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  + </a:t>
                </a:r>
              </a:p>
              <a:p>
                <a:pPr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(c1 + c2 + c4 +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5+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6+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7+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) )n – </a:t>
                </a:r>
              </a:p>
              <a:p>
                <a:pPr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(c2 + c4 + c5 + c8)</a:t>
                </a:r>
              </a:p>
              <a:p>
                <a:pPr>
                  <a:buNone/>
                </a:pPr>
                <a:r>
                  <a:rPr lang="en-US" dirty="0" smtClean="0"/>
                  <a:t> </a:t>
                </a:r>
              </a:p>
              <a:p>
                <a:pPr>
                  <a:buNone/>
                </a:pPr>
                <a:r>
                  <a:rPr lang="en-US" dirty="0" smtClean="0"/>
                  <a:t>which has the form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 smtClean="0"/>
              </a:p>
              <a:p>
                <a:pP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3"/>
                <a:stretch>
                  <a:fillRect l="-1412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157846"/>
              </p:ext>
            </p:extLst>
          </p:nvPr>
        </p:nvGraphicFramePr>
        <p:xfrm>
          <a:off x="4495800" y="28956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89560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as n gets large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i="1" dirty="0">
                    <a:latin typeface="Cambria Math" panose="02040503050406030204" pitchFamily="18" charset="0"/>
                  </a:rPr>
                  <a:t> </a:t>
                </a:r>
                <a:r>
                  <a:rPr lang="en-US" i="1" dirty="0" smtClean="0">
                    <a:latin typeface="Cambria Math" panose="02040503050406030204" pitchFamily="18" charset="0"/>
                  </a:rPr>
                  <a:t>        </a:t>
                </a:r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i="1" dirty="0" smtClean="0">
                    <a:latin typeface="Cambria Math" panose="02040503050406030204" pitchFamily="18" charset="0"/>
                  </a:rPr>
                  <a:t>      </a:t>
                </a:r>
              </a:p>
              <a:p>
                <a:pPr marL="0" indent="0">
                  <a:buNone/>
                </a:pPr>
                <a:r>
                  <a:rPr lang="en-US" i="1" dirty="0" smtClean="0">
                    <a:latin typeface="Cambria Math" panose="02040503050406030204" pitchFamily="18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 smtClean="0"/>
                  <a:t> 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476446"/>
              </p:ext>
            </p:extLst>
          </p:nvPr>
        </p:nvGraphicFramePr>
        <p:xfrm>
          <a:off x="1066800" y="3886200"/>
          <a:ext cx="6690050" cy="1463941"/>
        </p:xfrm>
        <a:graphic>
          <a:graphicData uri="http://schemas.openxmlformats.org/drawingml/2006/table">
            <a:tbl>
              <a:tblPr/>
              <a:tblGrid>
                <a:gridCol w="670052"/>
                <a:gridCol w="753808"/>
                <a:gridCol w="795686"/>
                <a:gridCol w="868974"/>
                <a:gridCol w="935281"/>
                <a:gridCol w="865484"/>
                <a:gridCol w="907362"/>
                <a:gridCol w="893403"/>
              </a:tblGrid>
              <a:tr h="301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of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of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of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87047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47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0.001875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47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0.153525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4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15.035025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99.77%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403878"/>
              </p:ext>
            </p:extLst>
          </p:nvPr>
        </p:nvGraphicFramePr>
        <p:xfrm>
          <a:off x="2133600" y="1600200"/>
          <a:ext cx="3886201" cy="990600"/>
        </p:xfrm>
        <a:graphic>
          <a:graphicData uri="http://schemas.openxmlformats.org/drawingml/2006/table">
            <a:tbl>
              <a:tblPr/>
              <a:tblGrid>
                <a:gridCol w="843108"/>
                <a:gridCol w="1949687"/>
                <a:gridCol w="1093406"/>
              </a:tblGrid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=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nanoseconds   =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=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nanoseconds   =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=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nanoseconds   =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23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about the algorithm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As n becomes large, (large like 1000) where 99.77% of the running time is in the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component of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T</m:t>
                    </m:r>
                    <m:d>
                      <m:dPr>
                        <m:ctrlPr>
                          <a:rPr lang="en-US" b="0" i="0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 smtClean="0"/>
                  <a:t>, the algorithm’s running time grows at a rate related to the function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.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For example, if the size of the input n doubled to 2n, the algorithm’s running time would increase by a factor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(2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𝑛</m:t>
                            </m:r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∗4∗</m:t>
                        </m:r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en-US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= 4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sz="1700" dirty="0" smtClean="0">
                    <a:solidFill>
                      <a:srgbClr val="0070C0"/>
                    </a:solidFill>
                  </a:rPr>
                  <a:t>Notice: </a:t>
                </a:r>
              </a:p>
              <a:p>
                <a:pPr marL="0" indent="0">
                  <a:buNone/>
                </a:pPr>
                <a:r>
                  <a:rPr lang="en-US" sz="1700" dirty="0">
                    <a:solidFill>
                      <a:srgbClr val="0070C0"/>
                    </a:solidFill>
                  </a:rPr>
                  <a:t>T</a:t>
                </a:r>
                <a:r>
                  <a:rPr lang="en-US" sz="1700" dirty="0" smtClean="0">
                    <a:solidFill>
                      <a:srgbClr val="0070C0"/>
                    </a:solidFill>
                  </a:rPr>
                  <a:t>he coefficient a in </a:t>
                </a:r>
                <a14:m>
                  <m:oMath xmlns:m="http://schemas.openxmlformats.org/officeDocument/2006/math">
                    <m:r>
                      <a:rPr lang="en-US" sz="17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sz="17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7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7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700" dirty="0" smtClean="0">
                    <a:solidFill>
                      <a:srgbClr val="0070C0"/>
                    </a:solidFill>
                  </a:rPr>
                  <a:t> is no relevant in this statement. </a:t>
                </a:r>
              </a:p>
              <a:p>
                <a:pPr marL="0" indent="0">
                  <a:buNone/>
                </a:pPr>
                <a:r>
                  <a:rPr lang="en-US" sz="1700" dirty="0" smtClean="0">
                    <a:solidFill>
                      <a:srgbClr val="0070C0"/>
                    </a:solidFill>
                  </a:rPr>
                  <a:t>This statement is not 100% correct, it’s more like 99.77% correct</a:t>
                </a:r>
                <a:endParaRPr lang="en-US" sz="17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76" t="-1733" r="-1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913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Insertion Sort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  <a:ea typeface="Cambria Math"/>
                      </a:rPr>
                      <m:t>Θ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745" b="-18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Insertion Sort algorithm has a running time that 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theta n-squared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That is, once n is large, as n grows, the algorithm’s running time grows by approximately at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 rate</a:t>
                </a:r>
              </a:p>
              <a:p>
                <a:endParaRPr lang="en-US" dirty="0"/>
              </a:p>
              <a:p>
                <a:r>
                  <a:rPr lang="en-US" dirty="0" smtClean="0"/>
                  <a:t>If n doubled, the running time goes up 4 times</a:t>
                </a:r>
              </a:p>
              <a:p>
                <a:r>
                  <a:rPr lang="en-US" dirty="0" smtClean="0"/>
                  <a:t>If n triples, the running time goes up by 9 times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706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831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ym typeface="Symbol"/>
              </a:rPr>
              <a:t></a:t>
            </a:r>
            <a:r>
              <a:rPr lang="en-US" dirty="0" smtClean="0"/>
              <a:t> (g(n)) = {f(n) : there exists a positive constant c and n</a:t>
            </a:r>
            <a:r>
              <a:rPr lang="en-US" sz="800" dirty="0" smtClean="0"/>
              <a:t>0</a:t>
            </a:r>
            <a:r>
              <a:rPr lang="en-US" dirty="0" smtClean="0"/>
              <a:t>  such that 0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 f(n) 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c g(n) </a:t>
            </a:r>
          </a:p>
          <a:p>
            <a:pPr>
              <a:buNone/>
            </a:pPr>
            <a:r>
              <a:rPr lang="en-US" dirty="0" smtClean="0"/>
              <a:t>                  for all n &gt; n</a:t>
            </a:r>
            <a:r>
              <a:rPr lang="en-US" sz="800" dirty="0" smtClean="0"/>
              <a:t>0</a:t>
            </a:r>
            <a:r>
              <a:rPr lang="en-US" dirty="0" smtClean="0"/>
              <a:t> .}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</a:t>
            </a:r>
            <a:r>
              <a:rPr lang="en-US" dirty="0" smtClean="0"/>
              <a:t>(g(n)) = {f(n) : there exists a positive constant c and n</a:t>
            </a:r>
            <a:r>
              <a:rPr lang="en-US" sz="800" dirty="0" smtClean="0"/>
              <a:t>0</a:t>
            </a:r>
            <a:r>
              <a:rPr lang="en-US" dirty="0" smtClean="0"/>
              <a:t>   such that 0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 c g(n)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 f(n) </a:t>
            </a:r>
          </a:p>
          <a:p>
            <a:pPr>
              <a:buNone/>
            </a:pPr>
            <a:r>
              <a:rPr lang="en-US" dirty="0" smtClean="0"/>
              <a:t>                  for all n &gt; n</a:t>
            </a:r>
            <a:r>
              <a:rPr lang="en-US" sz="800" dirty="0" smtClean="0"/>
              <a:t>0</a:t>
            </a:r>
            <a:r>
              <a:rPr lang="en-US" dirty="0" smtClean="0"/>
              <a:t> .}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</a:t>
            </a:r>
            <a:r>
              <a:rPr lang="en-US" dirty="0" smtClean="0"/>
              <a:t> (g(n)) = {f(n) : there exists positive constants c</a:t>
            </a:r>
            <a:r>
              <a:rPr lang="en-US" sz="1000" dirty="0" smtClean="0"/>
              <a:t>1</a:t>
            </a:r>
            <a:r>
              <a:rPr lang="en-US" dirty="0" smtClean="0"/>
              <a:t>  and c</a:t>
            </a:r>
            <a:r>
              <a:rPr lang="en-US" sz="1000" dirty="0" smtClean="0"/>
              <a:t>2</a:t>
            </a:r>
            <a:r>
              <a:rPr lang="en-US" dirty="0" smtClean="0"/>
              <a:t>  and n</a:t>
            </a:r>
            <a:r>
              <a:rPr lang="en-US" sz="1000" dirty="0" smtClean="0"/>
              <a:t>0</a:t>
            </a:r>
            <a:r>
              <a:rPr lang="en-US" dirty="0" smtClean="0"/>
              <a:t>  such that 0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c</a:t>
            </a:r>
            <a:r>
              <a:rPr lang="en-US" sz="1000" dirty="0" smtClean="0"/>
              <a:t>1</a:t>
            </a:r>
            <a:r>
              <a:rPr lang="en-US" dirty="0" smtClean="0"/>
              <a:t>  g(n)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f(n)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c</a:t>
            </a:r>
            <a:r>
              <a:rPr lang="en-US" sz="1000" dirty="0" smtClean="0"/>
              <a:t>2</a:t>
            </a:r>
            <a:r>
              <a:rPr lang="en-US" dirty="0" smtClean="0"/>
              <a:t> g(n) </a:t>
            </a:r>
          </a:p>
          <a:p>
            <a:pPr>
              <a:buNone/>
            </a:pPr>
            <a:r>
              <a:rPr lang="en-US" dirty="0" smtClean="0"/>
              <a:t>                  for all n &gt; n</a:t>
            </a:r>
            <a:r>
              <a:rPr lang="en-US" sz="800" dirty="0" smtClean="0"/>
              <a:t>0</a:t>
            </a:r>
            <a:r>
              <a:rPr lang="en-US" dirty="0" smtClean="0"/>
              <a:t> .}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Oh, Theta, Omega Notation</a:t>
            </a:r>
            <a:endParaRPr lang="en-US" dirty="0"/>
          </a:p>
        </p:txBody>
      </p:sp>
      <p:pic>
        <p:nvPicPr>
          <p:cNvPr id="4" name="Content Placeholder 3" descr="big Oh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144141" y="1447800"/>
            <a:ext cx="5312917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Ex) Is T(n) = 30n + 98 = O(n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745" b="-18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Can we think of c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 such that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             30n + 98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c n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Is true for all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≤ </m:t>
                    </m:r>
                  </m:oMath>
                </a14:m>
                <a:r>
                  <a:rPr lang="en-US" dirty="0" smtClean="0"/>
                  <a:t>n ?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We choose, c = 31and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= 98</a:t>
                </a:r>
              </a:p>
              <a:p>
                <a:pPr marL="0" indent="0">
                  <a:buNone/>
                </a:pP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30n </a:t>
                </a:r>
                <a:r>
                  <a:rPr lang="en-US" dirty="0">
                    <a:solidFill>
                      <a:srgbClr val="FF0000"/>
                    </a:solidFill>
                  </a:rPr>
                  <a:t>+ 98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31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n is true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98 and on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1333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388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240</TotalTime>
  <Words>829</Words>
  <Application>Microsoft Office PowerPoint</Application>
  <PresentationFormat>On-screen Show (4:3)</PresentationFormat>
  <Paragraphs>162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Equity</vt:lpstr>
      <vt:lpstr>Equation</vt:lpstr>
      <vt:lpstr>Big Oh, Theta, Omega</vt:lpstr>
      <vt:lpstr>Recall Insertion Sort Algorithm</vt:lpstr>
      <vt:lpstr>Worst Case: reverse order</vt:lpstr>
      <vt:lpstr>Analysis as n gets large</vt:lpstr>
      <vt:lpstr>Statement about the algorithm</vt:lpstr>
      <vt:lpstr>Insertion Sort is Θ(n^2)</vt:lpstr>
      <vt:lpstr>Definitions</vt:lpstr>
      <vt:lpstr>Big Oh, Theta, Omega Notation</vt:lpstr>
      <vt:lpstr>Ex) Is T(n) = 30n + 98 = O(n)?</vt:lpstr>
      <vt:lpstr>Ex) Is T(n) = 3n^2 + 9 = O(n^2)?</vt:lpstr>
      <vt:lpstr>Ex) Is T(n) = 3n^2 + 9 = O(n^3)?</vt:lpstr>
      <vt:lpstr>Ex) Is T(n) = 3n^2 + 9 = Ω(n^2)?</vt:lpstr>
      <vt:lpstr>Ex) Is T(n) = 3n^2 + 9 = Ω(n^3)?</vt:lpstr>
      <vt:lpstr>Ex) Is T(n) = 3n^2 + 9 = Θ(n^2)?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Running Times</dc:title>
  <dc:creator>bill HP</dc:creator>
  <cp:lastModifiedBy>bill HP</cp:lastModifiedBy>
  <cp:revision>28</cp:revision>
  <dcterms:created xsi:type="dcterms:W3CDTF">2006-08-16T00:00:00Z</dcterms:created>
  <dcterms:modified xsi:type="dcterms:W3CDTF">2015-02-09T09:05:51Z</dcterms:modified>
</cp:coreProperties>
</file>