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68" r:id="rId5"/>
    <p:sldId id="267" r:id="rId6"/>
    <p:sldId id="269" r:id="rId7"/>
    <p:sldId id="270" r:id="rId8"/>
    <p:sldId id="280" r:id="rId9"/>
    <p:sldId id="279" r:id="rId10"/>
    <p:sldId id="281" r:id="rId11"/>
    <p:sldId id="271" r:id="rId12"/>
    <p:sldId id="272" r:id="rId13"/>
    <p:sldId id="273" r:id="rId14"/>
    <p:sldId id="276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600200"/>
          </a:xfrm>
        </p:spPr>
        <p:txBody>
          <a:bodyPr/>
          <a:lstStyle/>
          <a:p>
            <a:r>
              <a:rPr lang="en-US" smtClean="0"/>
              <a:t>Binary Search Algorithm</a:t>
            </a:r>
            <a:endParaRPr lang="en-US" dirty="0" smtClean="0"/>
          </a:p>
          <a:p>
            <a:r>
              <a:rPr lang="en-US" dirty="0" smtClean="0"/>
              <a:t>Performance, Advantages, Disadvantages</a:t>
            </a:r>
          </a:p>
          <a:p>
            <a:r>
              <a:rPr lang="en-US" dirty="0" smtClean="0"/>
              <a:t>Examples in Java and C++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many rounds until a champion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mtClean="0"/>
                  <a:t>If the NCAA tournament starts with 64 teams, and each round half the teams are eliminalted, how many rounds will there be until the one final team is left (champion)?</a:t>
                </a:r>
              </a:p>
              <a:p>
                <a:pPr marL="0" indent="0">
                  <a:buNone/>
                </a:pPr>
                <a:endParaRPr lang="en-US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 =6</m:t>
                    </m:r>
                  </m:oMath>
                </a14:m>
                <a:r>
                  <a:rPr lang="en-US"/>
                  <a:t>       </a:t>
                </a:r>
                <a:r>
                  <a:rPr lang="en-US">
                    <a:sym typeface="Wingdings" panose="05000000000000000000" pitchFamily="2" charset="2"/>
                  </a:rPr>
                  <a:t></a:t>
                </a:r>
                <a:r>
                  <a:rPr lang="en-US"/>
                  <a:t>   64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smtClean="0"/>
                  <a:t> = 2*2*2*2*2*2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12" t="-1200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9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binary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Faster time when searching  O(log N ) vs. O(N)</a:t>
                </a:r>
              </a:p>
              <a:p>
                <a:pPr marL="0" indent="0">
                  <a:buNone/>
                </a:pPr>
                <a:r>
                  <a:rPr lang="en-US" dirty="0" smtClean="0"/>
                  <a:t>Linear search (unsorted </a:t>
                </a:r>
                <a:r>
                  <a:rPr lang="en-US" smtClean="0"/>
                  <a:t>values) </a:t>
                </a:r>
                <a:r>
                  <a:rPr lang="en-US">
                    <a:solidFill>
                      <a:srgbClr val="FF0000"/>
                    </a:solidFill>
                  </a:rPr>
                  <a:t>O(N</a:t>
                </a:r>
                <a:r>
                  <a:rPr lang="en-US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mtClean="0"/>
                  <a:t>Binary search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rgbClr val="FF0000"/>
                    </a:solidFill>
                  </a:rPr>
                  <a:t>T(n</a:t>
                </a:r>
                <a:r>
                  <a:rPr lang="en-US">
                    <a:solidFill>
                      <a:srgbClr val="FF0000"/>
                    </a:solidFill>
                  </a:rPr>
                  <a:t>) = c +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FF0000"/>
                    </a:solidFill>
                  </a:rPr>
                  <a:t> = </a:t>
                </a:r>
                <a:r>
                  <a:rPr lang="en-US">
                    <a:solidFill>
                      <a:srgbClr val="FF0000"/>
                    </a:solidFill>
                  </a:rPr>
                  <a:t>c + </a:t>
                </a:r>
                <a:r>
                  <a:rPr lang="en-US" smtClean="0">
                    <a:solidFill>
                      <a:srgbClr val="FF0000"/>
                    </a:solidFill>
                  </a:rPr>
                  <a:t> c + T</a:t>
                </a:r>
                <a:r>
                  <a:rPr lang="en-US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</a:rPr>
                  <a:t>= </a:t>
                </a:r>
                <a:r>
                  <a:rPr lang="en-US">
                    <a:solidFill>
                      <a:srgbClr val="FF0000"/>
                    </a:solidFill>
                  </a:rPr>
                  <a:t>c + </a:t>
                </a:r>
                <a:r>
                  <a:rPr lang="en-US" smtClean="0">
                    <a:solidFill>
                      <a:srgbClr val="FF0000"/>
                    </a:solidFill>
                  </a:rPr>
                  <a:t>c + </a:t>
                </a:r>
                <a:r>
                  <a:rPr lang="en-US">
                    <a:solidFill>
                      <a:srgbClr val="FF0000"/>
                    </a:solidFill>
                  </a:rPr>
                  <a:t>c +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</a:rPr>
                  <a:t>       = c + … + c + </a:t>
                </a:r>
                <a:r>
                  <a:rPr lang="en-US">
                    <a:solidFill>
                      <a:srgbClr val="FF0000"/>
                    </a:solidFill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</a:rPr>
                  <a:t>       =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n </a:t>
                </a:r>
                <a:r>
                  <a:rPr lang="en-US" smtClean="0">
                    <a:solidFill>
                      <a:srgbClr val="FF0000"/>
                    </a:solidFill>
                  </a:rPr>
                  <a:t> - 1 )* </a:t>
                </a:r>
                <a:r>
                  <a:rPr lang="en-US">
                    <a:solidFill>
                      <a:srgbClr val="FF0000"/>
                    </a:solidFill>
                  </a:rPr>
                  <a:t>c </a:t>
                </a:r>
                <a:r>
                  <a:rPr lang="en-US" smtClean="0">
                    <a:solidFill>
                      <a:srgbClr val="FF0000"/>
                    </a:solidFill>
                  </a:rPr>
                  <a:t>+ </a:t>
                </a:r>
                <a:r>
                  <a:rPr lang="en-US">
                    <a:solidFill>
                      <a:srgbClr val="FF0000"/>
                    </a:solidFill>
                  </a:rPr>
                  <a:t>T(</a:t>
                </a:r>
                <a:r>
                  <a:rPr lang="en-US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</a:rPr>
                  <a:t>       = </a:t>
                </a:r>
                <a:r>
                  <a:rPr lang="en-US">
                    <a:solidFill>
                      <a:srgbClr val="FF0000"/>
                    </a:solidFill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mtClean="0">
                    <a:solidFill>
                      <a:srgbClr val="FF0000"/>
                    </a:solidFill>
                  </a:rPr>
                  <a:t>n ) * </a:t>
                </a:r>
                <a:r>
                  <a:rPr lang="en-US">
                    <a:solidFill>
                      <a:srgbClr val="FF0000"/>
                    </a:solidFill>
                  </a:rPr>
                  <a:t>c</a:t>
                </a:r>
                <a:r>
                  <a:rPr lang="en-US" smtClean="0">
                    <a:solidFill>
                      <a:srgbClr val="FF0000"/>
                    </a:solidFill>
                  </a:rPr>
                  <a:t>      </a:t>
                </a:r>
                <a:endParaRPr lang="en-US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12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8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Facebook has over 2B users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you wanted to login to Facebook and Facebook needed to search 2.38 </a:t>
                </a:r>
                <a:r>
                  <a:rPr lang="en-US" dirty="0"/>
                  <a:t>b</a:t>
                </a:r>
                <a:r>
                  <a:rPr lang="en-US" dirty="0" smtClean="0"/>
                  <a:t>illion users to find the </a:t>
                </a:r>
                <a:r>
                  <a:rPr lang="en-US" dirty="0" err="1" smtClean="0"/>
                  <a:t>userid</a:t>
                </a:r>
                <a:r>
                  <a:rPr lang="en-US" dirty="0" smtClean="0"/>
                  <a:t> you entered. </a:t>
                </a:r>
              </a:p>
              <a:p>
                <a:r>
                  <a:rPr lang="en-US" dirty="0" smtClean="0"/>
                  <a:t>A linear search will take 2.38 billion comparisons to search every </a:t>
                </a:r>
                <a:r>
                  <a:rPr lang="en-US" dirty="0" err="1" smtClean="0"/>
                  <a:t>userid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A binary search will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(2,380,000,000)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32 comparisons.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4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5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order to do a binary search, the elements must be maintained in a data structure that they can be searched using the binary search algorithm. 2 popular examples: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An array in order</a:t>
            </a:r>
          </a:p>
          <a:p>
            <a:pPr>
              <a:buFontTx/>
              <a:buChar char="-"/>
            </a:pPr>
            <a:r>
              <a:rPr lang="en-US" dirty="0" smtClean="0"/>
              <a:t>A binary search tree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The disadvantage is that the data structure must be maintained.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Example: Every day </a:t>
            </a:r>
            <a:r>
              <a:rPr lang="en-US" dirty="0" err="1" smtClean="0">
                <a:solidFill>
                  <a:srgbClr val="FF0000"/>
                </a:solidFill>
              </a:rPr>
              <a:t>facebook</a:t>
            </a:r>
            <a:r>
              <a:rPr lang="en-US" dirty="0" smtClean="0">
                <a:solidFill>
                  <a:srgbClr val="FF0000"/>
                </a:solidFill>
              </a:rPr>
              <a:t> has new users join and existing users leave the site, this must all be maintained. </a:t>
            </a:r>
          </a:p>
        </p:txBody>
      </p:sp>
    </p:spTree>
    <p:extLst>
      <p:ext uri="{BB962C8B-B14F-4D97-AF65-F5344CB8AC3E}">
        <p14:creationId xmlns:p14="http://schemas.microsoft.com/office/powerpoint/2010/main" val="12059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binary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2" y="1600200"/>
            <a:ext cx="7625655" cy="4572000"/>
          </a:xfrm>
        </p:spPr>
      </p:pic>
    </p:spTree>
    <p:extLst>
      <p:ext uri="{BB962C8B-B14F-4D97-AF65-F5344CB8AC3E}">
        <p14:creationId xmlns:p14="http://schemas.microsoft.com/office/powerpoint/2010/main" val="16960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Overkill for small datasets. </a:t>
            </a:r>
          </a:p>
          <a:p>
            <a:pPr lvl="1"/>
            <a:r>
              <a:rPr lang="en-US" dirty="0" smtClean="0"/>
              <a:t>Recursive calls are time consuming. </a:t>
            </a:r>
          </a:p>
          <a:p>
            <a:pPr lvl="1"/>
            <a:r>
              <a:rPr lang="en-US" dirty="0" smtClean="0"/>
              <a:t>Comparisons of &lt; </a:t>
            </a:r>
            <a:r>
              <a:rPr lang="en-US" smtClean="0"/>
              <a:t>&gt; are </a:t>
            </a:r>
            <a:r>
              <a:rPr lang="en-US" dirty="0" smtClean="0"/>
              <a:t>not needed in </a:t>
            </a:r>
            <a:r>
              <a:rPr lang="en-US" smtClean="0"/>
              <a:t>linear search</a:t>
            </a:r>
            <a:r>
              <a:rPr lang="en-US"/>
              <a:t>.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Only work on elements with &lt; , &gt;, == relationships.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Binary Search Trees (BST)</a:t>
            </a:r>
          </a:p>
          <a:p>
            <a:r>
              <a:rPr lang="en-US" dirty="0" smtClean="0"/>
              <a:t>Inserting into a BST</a:t>
            </a:r>
          </a:p>
          <a:p>
            <a:r>
              <a:rPr lang="en-US" dirty="0" smtClean="0"/>
              <a:t>Deleting from a BST</a:t>
            </a:r>
          </a:p>
          <a:p>
            <a:r>
              <a:rPr lang="en-US" dirty="0" smtClean="0"/>
              <a:t>Balancing a BST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5562600" cy="27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a word in a Dictionary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1) </a:t>
                </a:r>
                <a:r>
                  <a:rPr lang="en-US" b="1" dirty="0" smtClean="0"/>
                  <a:t>Linear Search </a:t>
                </a:r>
                <a:r>
                  <a:rPr lang="en-US" dirty="0" smtClean="0"/>
                  <a:t>- Search every word in the dictionary from the beginning to the end looking for the word that matches the word you are looking for (aka the</a:t>
                </a:r>
                <a:r>
                  <a:rPr lang="en-US" b="1" dirty="0" smtClean="0"/>
                  <a:t> key </a:t>
                </a:r>
                <a:r>
                  <a:rPr lang="en-US" dirty="0" smtClean="0"/>
                  <a:t>word).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long will it take (aka time complexity)?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 key is in the dictionary, on average, the amount of time needed to search half the words in the dictionary.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T(n) =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 key is not in the dictionary, the amount of time needed to search every word. </a:t>
                </a:r>
                <a:r>
                  <a:rPr lang="en-US" dirty="0">
                    <a:solidFill>
                      <a:srgbClr val="FF0000"/>
                    </a:solidFill>
                  </a:rPr>
                  <a:t>T(n) = c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* n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</a:rPr>
                  <a:t> c = the time it takes to consider 1 word, n = numbers of words in the dictionary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12" t="-1200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55" y="2286000"/>
            <a:ext cx="1728426" cy="13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a word in a Dictionary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2) </a:t>
                </a:r>
                <a:r>
                  <a:rPr lang="en-US" b="1" dirty="0" smtClean="0"/>
                  <a:t>Binary Search </a:t>
                </a:r>
                <a:r>
                  <a:rPr lang="en-US" dirty="0" smtClean="0"/>
                  <a:t>– if the dictionary lists the words in alphabetical order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Step 1) open dictionary to the middle word, compare it to key word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              if the key and the middle word match, you are done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if the key &lt; middle word, repeat step 1 on the left side words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if the key &gt;  middle word, repeat step 1 on the right side words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much time does this take: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T(n) = c +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7030A0"/>
                    </a:solidFill>
                  </a:rPr>
                  <a:t> c = the time it takes to consider 1 word, n = numbers of words in the </a:t>
                </a:r>
                <a:r>
                  <a:rPr lang="en-US" sz="1600" dirty="0" smtClean="0">
                    <a:solidFill>
                      <a:srgbClr val="7030A0"/>
                    </a:solidFill>
                  </a:rPr>
                  <a:t>dictionary</a:t>
                </a:r>
                <a:endParaRPr lang="en-US" sz="16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12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267200"/>
            <a:ext cx="1561783" cy="11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an </a:t>
            </a:r>
            <a:r>
              <a:rPr lang="en-US" smtClean="0"/>
              <a:t>unsorted array for 57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28216"/>
            <a:ext cx="7391400" cy="4139184"/>
          </a:xfrm>
        </p:spPr>
      </p:pic>
    </p:spTree>
    <p:extLst>
      <p:ext uri="{BB962C8B-B14F-4D97-AF65-F5344CB8AC3E}">
        <p14:creationId xmlns:p14="http://schemas.microsoft.com/office/powerpoint/2010/main" val="25249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for 23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5345"/>
            <a:ext cx="7772400" cy="4328255"/>
          </a:xfrm>
        </p:spPr>
      </p:pic>
    </p:spTree>
    <p:extLst>
      <p:ext uri="{BB962C8B-B14F-4D97-AF65-F5344CB8AC3E}">
        <p14:creationId xmlns:p14="http://schemas.microsoft.com/office/powerpoint/2010/main" val="32622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</a:t>
            </a:r>
            <a:r>
              <a:rPr lang="en-US" dirty="0" smtClean="0">
                <a:solidFill>
                  <a:srgbClr val="FF0000"/>
                </a:solidFill>
              </a:rPr>
              <a:t>in Java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84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class </a:t>
            </a:r>
            <a:r>
              <a:rPr lang="en-US" dirty="0" err="1">
                <a:solidFill>
                  <a:srgbClr val="FF0000"/>
                </a:solidFill>
              </a:rPr>
              <a:t>BinarySearch</a:t>
            </a:r>
            <a:r>
              <a:rPr lang="en-US" dirty="0">
                <a:solidFill>
                  <a:srgbClr val="FF0000"/>
                </a:solidFill>
              </a:rPr>
              <a:t>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arr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left, </a:t>
            </a:r>
            <a:r>
              <a:rPr lang="en-US" dirty="0" err="1" smtClean="0"/>
              <a:t>int</a:t>
            </a:r>
            <a:r>
              <a:rPr lang="en-US" dirty="0" smtClean="0"/>
              <a:t> right, </a:t>
            </a:r>
            <a:r>
              <a:rPr lang="en-US" err="1" smtClean="0"/>
              <a:t>int</a:t>
            </a:r>
            <a:r>
              <a:rPr lang="en-US" smtClean="0"/>
              <a:t> key) </a:t>
            </a:r>
            <a:r>
              <a:rPr lang="en-US" dirty="0" smtClean="0"/>
              <a:t>{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if (</a:t>
            </a:r>
            <a:r>
              <a:rPr lang="en-US" dirty="0" smtClean="0"/>
              <a:t>right </a:t>
            </a:r>
            <a:r>
              <a:rPr lang="en-US" dirty="0"/>
              <a:t>&gt;= </a:t>
            </a:r>
            <a:r>
              <a:rPr lang="en-US" dirty="0" smtClean="0"/>
              <a:t>left) </a:t>
            </a:r>
            <a:r>
              <a:rPr lang="en-US" dirty="0"/>
              <a:t>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 err="1"/>
              <a:t>int</a:t>
            </a:r>
            <a:r>
              <a:rPr lang="en-US" dirty="0"/>
              <a:t> mid = </a:t>
            </a:r>
            <a:r>
              <a:rPr lang="en-US" dirty="0" smtClean="0"/>
              <a:t>left </a:t>
            </a:r>
            <a:r>
              <a:rPr lang="en-US" dirty="0"/>
              <a:t>+ </a:t>
            </a:r>
            <a:r>
              <a:rPr lang="en-US" dirty="0" smtClean="0"/>
              <a:t>((right </a:t>
            </a:r>
            <a:r>
              <a:rPr lang="en-US" dirty="0"/>
              <a:t>- </a:t>
            </a:r>
            <a:r>
              <a:rPr lang="en-US" dirty="0" smtClean="0"/>
              <a:t>left) </a:t>
            </a:r>
            <a:r>
              <a:rPr lang="en-US" dirty="0"/>
              <a:t>/ </a:t>
            </a:r>
            <a:r>
              <a:rPr lang="en-US" dirty="0" smtClean="0"/>
              <a:t>2);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if 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[mid] </a:t>
            </a:r>
            <a:r>
              <a:rPr lang="en-US"/>
              <a:t>== </a:t>
            </a:r>
            <a:r>
              <a:rPr lang="en-US" smtClean="0"/>
              <a:t>key)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                </a:t>
            </a:r>
            <a:r>
              <a:rPr lang="en-US" smtClean="0"/>
              <a:t>    return </a:t>
            </a:r>
            <a:r>
              <a:rPr lang="en-US" dirty="0"/>
              <a:t>mid;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if 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[mid] </a:t>
            </a:r>
            <a:r>
              <a:rPr lang="en-US"/>
              <a:t>&gt; </a:t>
            </a:r>
            <a:r>
              <a:rPr lang="en-US" smtClean="0"/>
              <a:t>key)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	 </a:t>
            </a:r>
            <a:r>
              <a:rPr lang="en-US" smtClean="0"/>
              <a:t>     { </a:t>
            </a:r>
            <a:r>
              <a:rPr lang="en-US" dirty="0" smtClean="0"/>
              <a:t>return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 </a:t>
            </a:r>
            <a:r>
              <a:rPr lang="en-US" dirty="0" smtClean="0"/>
              <a:t>left, </a:t>
            </a:r>
            <a:r>
              <a:rPr lang="en-US" dirty="0"/>
              <a:t>mid - 1</a:t>
            </a:r>
            <a:r>
              <a:rPr lang="en-US"/>
              <a:t>, </a:t>
            </a:r>
            <a:r>
              <a:rPr lang="en-US" smtClean="0"/>
              <a:t>key); </a:t>
            </a:r>
            <a:r>
              <a:rPr lang="en-US" dirty="0" smtClean="0"/>
              <a:t>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else { return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 mid + 1, </a:t>
            </a:r>
            <a:r>
              <a:rPr lang="en-US" dirty="0" smtClean="0"/>
              <a:t>right</a:t>
            </a:r>
            <a:r>
              <a:rPr lang="en-US" smtClean="0"/>
              <a:t>, key);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</a:t>
            </a:r>
            <a:r>
              <a:rPr lang="en-US"/>
              <a:t>} </a:t>
            </a:r>
            <a:r>
              <a:rPr lang="en-US" smtClean="0"/>
              <a:t>  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return </a:t>
            </a:r>
            <a:r>
              <a:rPr lang="en-US" dirty="0"/>
              <a:t>-1;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</a:t>
            </a:r>
            <a:r>
              <a:rPr lang="en-US" dirty="0" smtClean="0">
                <a:solidFill>
                  <a:srgbClr val="FF0000"/>
                </a:solidFill>
              </a:rPr>
              <a:t>in C++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2394" y="1417638"/>
            <a:ext cx="80772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#include &lt;</a:t>
            </a:r>
            <a:r>
              <a:rPr lang="en-US" dirty="0" err="1">
                <a:solidFill>
                  <a:srgbClr val="FF0000"/>
                </a:solidFill>
              </a:rPr>
              <a:t>iostream</a:t>
            </a:r>
            <a:r>
              <a:rPr lang="en-US" dirty="0">
                <a:solidFill>
                  <a:srgbClr val="FF0000"/>
                </a:solidFill>
              </a:rPr>
              <a:t>&gt;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using namespace </a:t>
            </a:r>
            <a:r>
              <a:rPr lang="en-US" dirty="0" err="1">
                <a:solidFill>
                  <a:srgbClr val="FF0000"/>
                </a:solidFill>
              </a:rPr>
              <a:t>std</a:t>
            </a:r>
            <a:r>
              <a:rPr lang="en-US" dirty="0">
                <a:solidFill>
                  <a:srgbClr val="FF0000"/>
                </a:solidFill>
              </a:rPr>
              <a:t>;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arr</a:t>
            </a:r>
            <a:r>
              <a:rPr lang="en-US" dirty="0"/>
              <a:t>[],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left, </a:t>
            </a:r>
            <a:r>
              <a:rPr lang="en-US" dirty="0" err="1" smtClean="0"/>
              <a:t>int</a:t>
            </a:r>
            <a:r>
              <a:rPr lang="en-US" dirty="0" smtClean="0"/>
              <a:t> right, </a:t>
            </a:r>
            <a:r>
              <a:rPr lang="en-US" err="1" smtClean="0"/>
              <a:t>int</a:t>
            </a:r>
            <a:r>
              <a:rPr lang="en-US" smtClean="0"/>
              <a:t> key)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{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if (</a:t>
            </a:r>
            <a:r>
              <a:rPr lang="en-US" dirty="0" smtClean="0"/>
              <a:t>right </a:t>
            </a:r>
            <a:r>
              <a:rPr lang="en-US" dirty="0"/>
              <a:t>&gt;= </a:t>
            </a:r>
            <a:r>
              <a:rPr lang="en-US" dirty="0" smtClean="0"/>
              <a:t>left) </a:t>
            </a:r>
            <a:r>
              <a:rPr lang="en-US" dirty="0"/>
              <a:t>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mid </a:t>
            </a:r>
            <a:r>
              <a:rPr lang="en-US" dirty="0"/>
              <a:t>= left + ((right - left) / 2);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if 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[mid] </a:t>
            </a:r>
            <a:r>
              <a:rPr lang="en-US"/>
              <a:t>== </a:t>
            </a:r>
            <a:r>
              <a:rPr lang="en-US" smtClean="0"/>
              <a:t>key)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return mid;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if 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[mid] </a:t>
            </a:r>
            <a:r>
              <a:rPr lang="en-US"/>
              <a:t>&gt; </a:t>
            </a:r>
            <a:r>
              <a:rPr lang="en-US" smtClean="0"/>
              <a:t>key)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	 </a:t>
            </a:r>
            <a:r>
              <a:rPr lang="en-US" smtClean="0"/>
              <a:t>     { </a:t>
            </a:r>
            <a:r>
              <a:rPr lang="en-US" dirty="0" smtClean="0"/>
              <a:t>return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 </a:t>
            </a:r>
            <a:r>
              <a:rPr lang="en-US" dirty="0" smtClean="0"/>
              <a:t>left, </a:t>
            </a:r>
            <a:r>
              <a:rPr lang="en-US" dirty="0"/>
              <a:t>mid - 1</a:t>
            </a:r>
            <a:r>
              <a:rPr lang="en-US"/>
              <a:t>, </a:t>
            </a:r>
            <a:r>
              <a:rPr lang="en-US" smtClean="0"/>
              <a:t>key);  </a:t>
            </a:r>
            <a:r>
              <a:rPr lang="en-US" dirty="0" smtClean="0"/>
              <a:t>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else { return </a:t>
            </a:r>
            <a:r>
              <a:rPr lang="en-US" dirty="0" err="1"/>
              <a:t>binarySearch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 mid + 1, </a:t>
            </a:r>
            <a:r>
              <a:rPr lang="en-US" dirty="0" smtClean="0"/>
              <a:t>right</a:t>
            </a:r>
            <a:r>
              <a:rPr lang="en-US" smtClean="0"/>
              <a:t>, key);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}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return </a:t>
            </a:r>
            <a:r>
              <a:rPr lang="en-US" dirty="0"/>
              <a:t>-1;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61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Logorithms (inverse of exponents)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is 965 * 2,974 = ????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What is 1,000 * 10,000 = 10,000,000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1,000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 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  1,000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?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,000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10,000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=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 + 4 = 7</a:t>
                </a:r>
              </a:p>
              <a:p>
                <a:pPr marL="0" indent="0">
                  <a:buNone/>
                </a:pPr>
                <a:r>
                  <a:rPr lang="en-US" dirty="0" smtClean="0"/>
                  <a:t>4)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(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7 </a:t>
                </a:r>
                <a:r>
                  <a:rPr lang="en-US" dirty="0" smtClean="0"/>
                  <a:t>) = 10,000,000 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 smtClean="0"/>
                  <a:t> = ?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412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0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Repeatedly in half (NCAA bracket)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894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15910</TotalTime>
  <Words>574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Franklin Gothic Book</vt:lpstr>
      <vt:lpstr>Perpetua</vt:lpstr>
      <vt:lpstr>Wingdings</vt:lpstr>
      <vt:lpstr>Wingdings 2</vt:lpstr>
      <vt:lpstr>Equity</vt:lpstr>
      <vt:lpstr>Binary Search</vt:lpstr>
      <vt:lpstr>Finding a word in a Dictionary</vt:lpstr>
      <vt:lpstr>Finding a word in a Dictionary</vt:lpstr>
      <vt:lpstr>Searching an unsorted array for 57</vt:lpstr>
      <vt:lpstr>Binary search for 23</vt:lpstr>
      <vt:lpstr>Binary Search in Java</vt:lpstr>
      <vt:lpstr>Binary Search in C++</vt:lpstr>
      <vt:lpstr>Logorithms (inverse of exponents)</vt:lpstr>
      <vt:lpstr>Repeatedly in half (NCAA bracket)</vt:lpstr>
      <vt:lpstr>How many rounds until a champion</vt:lpstr>
      <vt:lpstr>Advantages of binary search</vt:lpstr>
      <vt:lpstr>Example: Facebook has over 2B users</vt:lpstr>
      <vt:lpstr>Disadvantages of binary search</vt:lpstr>
      <vt:lpstr>Disadvantages of binary search</vt:lpstr>
      <vt:lpstr>Disadvantages of binary search</vt:lpstr>
      <vt:lpstr>Future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Searching Algorithms</dc:title>
  <dc:creator>InfoCafe7</dc:creator>
  <cp:lastModifiedBy>oit</cp:lastModifiedBy>
  <cp:revision>56</cp:revision>
  <dcterms:created xsi:type="dcterms:W3CDTF">2006-08-16T00:00:00Z</dcterms:created>
  <dcterms:modified xsi:type="dcterms:W3CDTF">2019-07-09T15:07:31Z</dcterms:modified>
</cp:coreProperties>
</file>