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333D4-B162-4930-A9F9-D6240F8A2AFB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B29A-7FF9-4AD1-AD5B-ECE1BBEE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8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B29A-7FF9-4AD1-AD5B-ECE1BBEE5E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37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B29A-7FF9-4AD1-AD5B-ECE1BBEE5E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4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860-5746-4245-AC7B-56466054C7A5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4B66-58E4-42E7-9BD1-2E342EF494AE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1646-2C56-424A-BF98-56707A2AEE82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7E3-4979-476F-BA34-AC98DC7CE55E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5ECE-FBCC-4FB3-B101-9FA2E5BBA50F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C074-F2B9-4D9A-8F40-D457FE2A6A96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5924-AE64-4757-AC75-F1191A7B2CD0}" type="datetime1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8413-97D0-4A5B-926A-917A927C8956}" type="datetime1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C500-E969-4132-AFB4-DF3F0AB5CE03}" type="datetime1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56F6-6745-40E6-BB13-B25C72252C4B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8264-B769-41E3-9CAE-AD8C4F45DE0A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A56B10-D6B7-4331-8D56-BB299EF15769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eric_programm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Templates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Templates </a:t>
            </a:r>
          </a:p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templates work the same way as a function template except that it generates classes instead of functions.  The general syntax is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template&lt;class T, …&gt; class X { … 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As with function templates, a class template may have several template parameters.  Moreover, some of them can be primitive types parameters: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template&lt;class T,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n, class U&gt; class X { …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 must be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Of course, since templates are instantiated at compile time, values passed to </a:t>
            </a:r>
            <a:r>
              <a:rPr lang="en-US" dirty="0" smtClean="0"/>
              <a:t>primitive types must </a:t>
            </a:r>
            <a:r>
              <a:rPr lang="en-US" dirty="0"/>
              <a:t>be constant: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template&lt;class T,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class X {};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main()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{	X&lt;float, 22&gt; x1;		// OK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 = 44;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X&lt;char, n&gt; x2; 		//OK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 = 66;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	X&lt;short, m&gt; x3		//ERROR: m must be constant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Note: Class </a:t>
            </a:r>
            <a:r>
              <a:rPr lang="en-US" dirty="0"/>
              <a:t>templates are sometimes called parameterized types.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functions of 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member functions of a class template are themselves function templates with the same template header as their class.  For </a:t>
            </a: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template&lt;class 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class </a:t>
            </a:r>
            <a:r>
              <a:rPr lang="en-US" dirty="0" err="1">
                <a:solidFill>
                  <a:srgbClr val="FF0000"/>
                </a:solidFill>
              </a:rPr>
              <a:t>mathFunctions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{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static </a:t>
            </a:r>
            <a:r>
              <a:rPr lang="en-US" dirty="0">
                <a:solidFill>
                  <a:srgbClr val="FF0000"/>
                </a:solidFill>
              </a:rPr>
              <a:t>T square(T t)  {return t*t ;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// </a:t>
            </a:r>
            <a:r>
              <a:rPr lang="en-US" dirty="0">
                <a:solidFill>
                  <a:srgbClr val="FF0000"/>
                </a:solidFill>
              </a:rPr>
              <a:t>more static math functions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handled in the same way that the following template function would be handled: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template&lt;class 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T square(T t)  {return t*t ;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generated class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It is instantiated by the compiler, replacing the template parameter T with the type passed to it. Thus, the declaration;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mathFunctions</a:t>
            </a:r>
            <a:r>
              <a:rPr lang="en-US" dirty="0">
                <a:solidFill>
                  <a:srgbClr val="FF0000"/>
                </a:solidFill>
              </a:rPr>
              <a:t>&lt;short&gt; 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Generated the class and 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class </a:t>
            </a:r>
            <a:r>
              <a:rPr lang="en-US" dirty="0" err="1">
                <a:solidFill>
                  <a:srgbClr val="FF0000"/>
                </a:solidFill>
              </a:rPr>
              <a:t>mathFunctions_short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{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static short </a:t>
            </a:r>
            <a:r>
              <a:rPr lang="en-US" dirty="0">
                <a:solidFill>
                  <a:srgbClr val="FF0000"/>
                </a:solidFill>
              </a:rPr>
              <a:t>square(short t) { return t*t;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mathFunctions_short</a:t>
            </a:r>
            <a:r>
              <a:rPr lang="en-US" dirty="0">
                <a:solidFill>
                  <a:srgbClr val="FF0000"/>
                </a:solidFill>
              </a:rPr>
              <a:t> 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your </a:t>
            </a:r>
            <a:r>
              <a:rPr lang="en-US" dirty="0"/>
              <a:t>compiler may use some name other </a:t>
            </a:r>
            <a:r>
              <a:rPr lang="en-US" dirty="0" smtClean="0"/>
              <a:t>than </a:t>
            </a:r>
            <a:r>
              <a:rPr lang="en-US" dirty="0" err="1">
                <a:solidFill>
                  <a:srgbClr val="0070C0"/>
                </a:solidFill>
              </a:rPr>
              <a:t>mathFunctions_short</a:t>
            </a:r>
            <a:r>
              <a:rPr lang="en-US" dirty="0"/>
              <a:t> for the class.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Example) Stack class template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template&lt;class 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class Stack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Stack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s = 100) : size(s), top(-1), {data = new T[size] 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~</a:t>
            </a:r>
            <a:r>
              <a:rPr lang="en-US" dirty="0">
                <a:solidFill>
                  <a:srgbClr val="FF0000"/>
                </a:solidFill>
              </a:rPr>
              <a:t>Stack() {delete [] data;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void </a:t>
            </a:r>
            <a:r>
              <a:rPr lang="en-US" dirty="0">
                <a:solidFill>
                  <a:srgbClr val="FF0000"/>
                </a:solidFill>
              </a:rPr>
              <a:t>push(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T&amp; x) { data[++top] = x;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T </a:t>
            </a:r>
            <a:r>
              <a:rPr lang="en-US" dirty="0">
                <a:solidFill>
                  <a:srgbClr val="FF0000"/>
                </a:solidFill>
              </a:rPr>
              <a:t>pop() {return data[top--];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isEmpty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{ return top == -1;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isFull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 err="1" smtClean="0">
                <a:solidFill>
                  <a:srgbClr val="FF0000"/>
                </a:solidFill>
              </a:rPr>
              <a:t>const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{return top == size –1;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private: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size;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top;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T</a:t>
            </a:r>
            <a:r>
              <a:rPr lang="en-US" dirty="0">
                <a:solidFill>
                  <a:srgbClr val="FF0000"/>
                </a:solidFill>
              </a:rPr>
              <a:t>* data;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Stack Template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 err="1">
                <a:solidFill>
                  <a:srgbClr val="FF0000"/>
                </a:solidFill>
              </a:rPr>
              <a:t>int</a:t>
            </a:r>
            <a:r>
              <a:rPr lang="en-US" sz="2900" dirty="0">
                <a:solidFill>
                  <a:srgbClr val="FF0000"/>
                </a:solidFill>
              </a:rPr>
              <a:t> main()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{	</a:t>
            </a:r>
            <a:endParaRPr lang="en-US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Stack&lt;</a:t>
            </a:r>
            <a:r>
              <a:rPr lang="en-US" sz="2900" dirty="0" err="1" smtClean="0">
                <a:solidFill>
                  <a:srgbClr val="FF0000"/>
                </a:solidFill>
              </a:rPr>
              <a:t>int</a:t>
            </a:r>
            <a:r>
              <a:rPr lang="en-US" sz="2900" dirty="0">
                <a:solidFill>
                  <a:srgbClr val="FF0000"/>
                </a:solidFill>
              </a:rPr>
              <a:t>&gt; </a:t>
            </a:r>
            <a:r>
              <a:rPr lang="en-US" sz="2900" dirty="0" smtClean="0">
                <a:solidFill>
                  <a:srgbClr val="FF0000"/>
                </a:solidFill>
              </a:rPr>
              <a:t>intStack1(5) </a:t>
            </a:r>
            <a:r>
              <a:rPr lang="en-US" sz="29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Stack&lt;</a:t>
            </a:r>
            <a:r>
              <a:rPr lang="en-US" sz="2900" dirty="0" err="1">
                <a:solidFill>
                  <a:srgbClr val="FF0000"/>
                </a:solidFill>
              </a:rPr>
              <a:t>int</a:t>
            </a:r>
            <a:r>
              <a:rPr lang="en-US" sz="2900" dirty="0">
                <a:solidFill>
                  <a:srgbClr val="FF0000"/>
                </a:solidFill>
              </a:rPr>
              <a:t>&gt; </a:t>
            </a:r>
            <a:r>
              <a:rPr lang="en-US" sz="2900" dirty="0" smtClean="0">
                <a:solidFill>
                  <a:srgbClr val="FF0000"/>
                </a:solidFill>
              </a:rPr>
              <a:t>intStack2(10);</a:t>
            </a: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Stack&lt;char&gt; </a:t>
            </a:r>
            <a:r>
              <a:rPr lang="en-US" sz="2900" dirty="0" err="1" smtClean="0">
                <a:solidFill>
                  <a:srgbClr val="FF0000"/>
                </a:solidFill>
              </a:rPr>
              <a:t>charStack</a:t>
            </a:r>
            <a:r>
              <a:rPr lang="en-US" sz="2900" dirty="0" smtClean="0">
                <a:solidFill>
                  <a:srgbClr val="FF0000"/>
                </a:solidFill>
              </a:rPr>
              <a:t>(8);</a:t>
            </a: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intStack1.push(11) </a:t>
            </a:r>
            <a:r>
              <a:rPr lang="en-US" sz="29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intStack2.push(22</a:t>
            </a:r>
            <a:r>
              <a:rPr lang="en-US" sz="29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	</a:t>
            </a:r>
            <a:r>
              <a:rPr lang="en-US" sz="2900" dirty="0" err="1" smtClean="0">
                <a:solidFill>
                  <a:srgbClr val="FF0000"/>
                </a:solidFill>
              </a:rPr>
              <a:t>charStack.push</a:t>
            </a:r>
            <a:r>
              <a:rPr lang="en-US" sz="2900" dirty="0" smtClean="0">
                <a:solidFill>
                  <a:srgbClr val="FF0000"/>
                </a:solidFill>
              </a:rPr>
              <a:t>(‘A’);</a:t>
            </a: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	intStack2.push(intStack1.pop());</a:t>
            </a: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</a:t>
            </a:r>
            <a:r>
              <a:rPr lang="en-US" sz="2900" dirty="0" err="1">
                <a:solidFill>
                  <a:srgbClr val="FF0000"/>
                </a:solidFill>
              </a:rPr>
              <a:t>cout</a:t>
            </a:r>
            <a:r>
              <a:rPr lang="en-US" sz="2900" dirty="0">
                <a:solidFill>
                  <a:srgbClr val="FF0000"/>
                </a:solidFill>
              </a:rPr>
              <a:t> &lt;&lt; intStack2.pop() &lt;&lt; </a:t>
            </a:r>
            <a:r>
              <a:rPr lang="en-US" sz="2900" dirty="0" err="1">
                <a:solidFill>
                  <a:srgbClr val="FF0000"/>
                </a:solidFill>
              </a:rPr>
              <a:t>endl</a:t>
            </a:r>
            <a:r>
              <a:rPr lang="en-US" sz="29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</a:t>
            </a:r>
            <a:r>
              <a:rPr lang="en-US" sz="2900" dirty="0" err="1">
                <a:solidFill>
                  <a:srgbClr val="FF0000"/>
                </a:solidFill>
              </a:rPr>
              <a:t>cout</a:t>
            </a:r>
            <a:r>
              <a:rPr lang="en-US" sz="2900" dirty="0">
                <a:solidFill>
                  <a:srgbClr val="FF0000"/>
                </a:solidFill>
              </a:rPr>
              <a:t> &lt;&lt; intStack2.pop() &lt;&lt; </a:t>
            </a:r>
            <a:r>
              <a:rPr lang="en-US" sz="2900" dirty="0" err="1">
                <a:solidFill>
                  <a:srgbClr val="FF0000"/>
                </a:solidFill>
              </a:rPr>
              <a:t>endl</a:t>
            </a:r>
            <a:r>
              <a:rPr lang="en-US" sz="29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	if (intStack2.isEmpty() ) </a:t>
            </a:r>
            <a:r>
              <a:rPr lang="en-US" sz="2900" dirty="0" err="1">
                <a:solidFill>
                  <a:srgbClr val="FF0000"/>
                </a:solidFill>
              </a:rPr>
              <a:t>cout</a:t>
            </a:r>
            <a:r>
              <a:rPr lang="en-US" sz="2900" dirty="0">
                <a:solidFill>
                  <a:srgbClr val="FF0000"/>
                </a:solidFill>
              </a:rPr>
              <a:t> &lt;&lt; “intStack2 is empty. \n” ; </a:t>
            </a:r>
          </a:p>
          <a:p>
            <a:pPr marL="0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Output: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11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22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intStack2 is empty.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(mid 90’s) change to C++ (mid 80’s)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calls Templates = Generics</a:t>
            </a:r>
          </a:p>
          <a:p>
            <a:r>
              <a:rPr lang="en-US" dirty="0" smtClean="0"/>
              <a:t>Java doesn’t use the Template header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template&lt;class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&gt;   // C++ template declaration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class Stack {…}       // </a:t>
            </a:r>
            <a:r>
              <a:rPr lang="en-US" dirty="0" err="1" smtClean="0">
                <a:solidFill>
                  <a:srgbClr val="FF0000"/>
                </a:solidFill>
              </a:rPr>
              <a:t>Templated</a:t>
            </a:r>
            <a:r>
              <a:rPr lang="en-US" dirty="0" smtClean="0">
                <a:solidFill>
                  <a:srgbClr val="FF0000"/>
                </a:solidFill>
              </a:rPr>
              <a:t> Stack </a:t>
            </a:r>
            <a:r>
              <a:rPr lang="en-US" dirty="0" err="1" smtClean="0">
                <a:solidFill>
                  <a:srgbClr val="FF0000"/>
                </a:solidFill>
              </a:rPr>
              <a:t>definited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 Java it becomes: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class Stack&lt;T&gt; {…}  // Java generic Stack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8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Templates </a:t>
            </a:r>
            <a:r>
              <a:rPr lang="en-US" dirty="0"/>
              <a:t>define families of classes and functions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C++ templates enable </a:t>
            </a:r>
            <a:r>
              <a:rPr lang="en-US" dirty="0">
                <a:hlinkClick r:id="rId3" action="ppaction://hlinkfile" tooltip="Generic programming"/>
              </a:rPr>
              <a:t>generic programming</a:t>
            </a:r>
            <a:r>
              <a:rPr lang="en-US" dirty="0"/>
              <a:t>. C++ supports both function and class templates. Templates may be parameterized by types, compile-time constants, and other templates.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++ templates are implemented by </a:t>
            </a:r>
            <a:r>
              <a:rPr lang="en-US" i="1" dirty="0"/>
              <a:t>instantiation</a:t>
            </a:r>
            <a:r>
              <a:rPr lang="en-US" dirty="0"/>
              <a:t> at compile-time.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wanted to define </a:t>
            </a:r>
            <a:r>
              <a:rPr lang="en-US" dirty="0" smtClean="0"/>
              <a:t>2 functions called </a:t>
            </a:r>
            <a:r>
              <a:rPr lang="en-US" dirty="0" smtClean="0">
                <a:solidFill>
                  <a:srgbClr val="FF0000"/>
                </a:solidFill>
              </a:rPr>
              <a:t>min</a:t>
            </a:r>
            <a:r>
              <a:rPr lang="en-US" dirty="0" smtClean="0"/>
              <a:t> </a:t>
            </a:r>
            <a:r>
              <a:rPr lang="en-US" dirty="0"/>
              <a:t>that returns the minimum of 2 arguments passed </a:t>
            </a:r>
            <a:r>
              <a:rPr lang="en-US" dirty="0" smtClean="0"/>
              <a:t>into </a:t>
            </a:r>
            <a:r>
              <a:rPr lang="en-US" dirty="0"/>
              <a:t>it for both integers and doubles.  You can provide both functions as: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min(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a,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b)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{ return a &lt; b ? a : b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double</a:t>
            </a:r>
            <a:r>
              <a:rPr lang="en-US" dirty="0">
                <a:solidFill>
                  <a:srgbClr val="FF0000"/>
                </a:solidFill>
              </a:rPr>
              <a:t> min( </a:t>
            </a:r>
            <a:r>
              <a:rPr lang="en-US" dirty="0">
                <a:solidFill>
                  <a:srgbClr val="7030A0"/>
                </a:solidFill>
              </a:rPr>
              <a:t>double</a:t>
            </a:r>
            <a:r>
              <a:rPr lang="en-US" dirty="0">
                <a:solidFill>
                  <a:srgbClr val="FF0000"/>
                </a:solidFill>
              </a:rPr>
              <a:t> a, </a:t>
            </a:r>
            <a:r>
              <a:rPr lang="en-US" dirty="0">
                <a:solidFill>
                  <a:srgbClr val="7030A0"/>
                </a:solidFill>
              </a:rPr>
              <a:t>double</a:t>
            </a:r>
            <a:r>
              <a:rPr lang="en-US" dirty="0">
                <a:solidFill>
                  <a:srgbClr val="FF0000"/>
                </a:solidFill>
              </a:rPr>
              <a:t> b)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{ return a &lt; b ? a : b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…and so on if you wanted to do this for more types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of a “function”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above </a:t>
            </a:r>
            <a:r>
              <a:rPr lang="en-US" dirty="0" smtClean="0"/>
              <a:t>(plus a lot more) could </a:t>
            </a:r>
            <a:r>
              <a:rPr lang="en-US" dirty="0"/>
              <a:t>also be accomplished using a template </a:t>
            </a:r>
            <a:r>
              <a:rPr lang="en-US" dirty="0" smtClean="0"/>
              <a:t>function </a:t>
            </a:r>
            <a:r>
              <a:rPr lang="en-US" dirty="0"/>
              <a:t>like: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template </a:t>
            </a:r>
            <a:r>
              <a:rPr lang="en-US" dirty="0">
                <a:solidFill>
                  <a:srgbClr val="FF0000"/>
                </a:solidFill>
              </a:rPr>
              <a:t>&lt;class </a:t>
            </a:r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min( </a:t>
            </a:r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a, </a:t>
            </a:r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b 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>
                <a:solidFill>
                  <a:srgbClr val="FF0000"/>
                </a:solidFill>
              </a:rPr>
              <a:t>{ return a &lt; b ? a : b;  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symbol T is called a type parameter.  It is simply a place holder that is replaced by an actual type or class when the function is invoked.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Note: This function is now defined for all type where “&lt;“ makes sense, not just the intended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and double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symbol T is called a type parameter.  It is simply a place holder that is replaced by an actual type or class when the function is invoked.  </a:t>
            </a:r>
          </a:p>
          <a:p>
            <a:r>
              <a:rPr lang="en-US" dirty="0"/>
              <a:t>A function template is declared in the same way as an ordinary function, except that it is preceded by the specification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 </a:t>
            </a:r>
            <a:r>
              <a:rPr lang="en-US" dirty="0">
                <a:solidFill>
                  <a:srgbClr val="FF0000"/>
                </a:solidFill>
              </a:rPr>
              <a:t>&lt;class T&gt;</a:t>
            </a:r>
          </a:p>
          <a:p>
            <a:endParaRPr lang="en-US" dirty="0"/>
          </a:p>
          <a:p>
            <a:r>
              <a:rPr lang="en-US" dirty="0" smtClean="0"/>
              <a:t>The type </a:t>
            </a:r>
            <a:r>
              <a:rPr lang="en-US" dirty="0"/>
              <a:t>parameter T may be used in place of ordinary types within the function definition.  </a:t>
            </a:r>
            <a:endParaRPr lang="en-US" dirty="0" smtClean="0"/>
          </a:p>
          <a:p>
            <a:r>
              <a:rPr lang="en-US" dirty="0" smtClean="0"/>
              <a:t>The word class is used to mean a class or primitive type. </a:t>
            </a:r>
          </a:p>
          <a:p>
            <a:r>
              <a:rPr lang="en-US" dirty="0"/>
              <a:t>A</a:t>
            </a:r>
            <a:r>
              <a:rPr lang="en-US" dirty="0" smtClean="0"/>
              <a:t> template </a:t>
            </a:r>
            <a:r>
              <a:rPr lang="en-US" dirty="0"/>
              <a:t>may have several type parameters, specified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 </a:t>
            </a:r>
            <a:r>
              <a:rPr lang="en-US" dirty="0">
                <a:solidFill>
                  <a:srgbClr val="FF0000"/>
                </a:solidFill>
              </a:rPr>
              <a:t>&lt;class T, class U, class V&gt;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</a:t>
            </a:r>
            <a:r>
              <a:rPr lang="en-US" dirty="0" err="1" smtClean="0"/>
              <a:t>templated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Templated</a:t>
            </a:r>
            <a:r>
              <a:rPr lang="en-US" dirty="0" smtClean="0"/>
              <a:t> functions are </a:t>
            </a:r>
            <a:r>
              <a:rPr lang="en-US" dirty="0"/>
              <a:t>called the same way ordinary functions are called.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m = </a:t>
            </a:r>
            <a:r>
              <a:rPr lang="en-US" dirty="0" smtClean="0">
                <a:solidFill>
                  <a:srgbClr val="FF0000"/>
                </a:solidFill>
              </a:rPr>
              <a:t>22;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66;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min_value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min_value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min(</a:t>
            </a:r>
            <a:r>
              <a:rPr lang="en-US" dirty="0" err="1">
                <a:solidFill>
                  <a:srgbClr val="FF0000"/>
                </a:solidFill>
              </a:rPr>
              <a:t>m,n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Happens if we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long </a:t>
            </a:r>
            <a:r>
              <a:rPr lang="en-US" dirty="0">
                <a:solidFill>
                  <a:srgbClr val="FF0000"/>
                </a:solidFill>
              </a:rPr>
              <a:t>m = 2</a:t>
            </a:r>
            <a:r>
              <a:rPr lang="en-US" dirty="0" smtClean="0">
                <a:solidFill>
                  <a:srgbClr val="FF0000"/>
                </a:solidFill>
              </a:rPr>
              <a:t>;       	// an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but with twice the bits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smtClean="0">
                <a:solidFill>
                  <a:srgbClr val="FF0000"/>
                </a:solidFill>
              </a:rPr>
              <a:t>1.8; 	// a float but with twice the bits. 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 err="1">
                <a:solidFill>
                  <a:srgbClr val="FF0000"/>
                </a:solidFill>
              </a:rPr>
              <a:t>min_value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min_value</a:t>
            </a:r>
            <a:r>
              <a:rPr lang="en-US" dirty="0">
                <a:solidFill>
                  <a:srgbClr val="FF0000"/>
                </a:solidFill>
              </a:rPr>
              <a:t> = min(</a:t>
            </a:r>
            <a:r>
              <a:rPr lang="en-US" dirty="0" err="1">
                <a:solidFill>
                  <a:srgbClr val="FF0000"/>
                </a:solidFill>
              </a:rPr>
              <a:t>m,n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Would this compile?</a:t>
            </a:r>
          </a:p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min_value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 err="1" smtClean="0"/>
              <a:t>templated</a:t>
            </a:r>
            <a:r>
              <a:rPr lang="en-US" dirty="0" smtClean="0"/>
              <a:t> function ran? </a:t>
            </a:r>
            <a:r>
              <a:rPr lang="en-US" dirty="0" err="1" smtClean="0"/>
              <a:t>int</a:t>
            </a:r>
            <a:r>
              <a:rPr lang="en-US" dirty="0" smtClean="0"/>
              <a:t>, long or float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Interesting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you created a class </a:t>
            </a:r>
            <a:r>
              <a:rPr lang="en-US" b="1" dirty="0" smtClean="0"/>
              <a:t>ratio</a:t>
            </a:r>
            <a:r>
              <a:rPr lang="en-US" dirty="0" smtClean="0"/>
              <a:t> which has a protected/private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den </a:t>
            </a:r>
            <a:r>
              <a:rPr lang="en-US" dirty="0" smtClean="0"/>
              <a:t>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ratio r(2,3);       // a ratio initialized to 2/3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>
                <a:solidFill>
                  <a:srgbClr val="FF0000"/>
                </a:solidFill>
              </a:rPr>
              <a:t>n = 0</a:t>
            </a:r>
            <a:r>
              <a:rPr lang="en-US" dirty="0" smtClean="0">
                <a:solidFill>
                  <a:srgbClr val="FF0000"/>
                </a:solidFill>
              </a:rPr>
              <a:t>.8;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min_value</a:t>
            </a:r>
            <a:r>
              <a:rPr lang="en-US" dirty="0" smtClean="0">
                <a:solidFill>
                  <a:srgbClr val="FF0000"/>
                </a:solidFill>
              </a:rPr>
              <a:t> = min(</a:t>
            </a:r>
            <a:r>
              <a:rPr lang="en-US" dirty="0" err="1" smtClean="0">
                <a:solidFill>
                  <a:srgbClr val="FF0000"/>
                </a:solidFill>
              </a:rPr>
              <a:t>r,n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Would this compile?</a:t>
            </a:r>
          </a:p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min_value</a:t>
            </a:r>
            <a:r>
              <a:rPr lang="en-US" dirty="0" smtClean="0"/>
              <a:t>?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BubbleSort</a:t>
            </a:r>
            <a:r>
              <a:rPr lang="en-US" dirty="0" smtClean="0">
                <a:solidFill>
                  <a:schemeClr val="tx1"/>
                </a:solidFill>
              </a:rPr>
              <a:t> anything in C++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template &lt;class T&gt;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void swap(T&amp; x, T&amp; y)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{	T temp = x;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x = y;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y = temp;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template&lt;class 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void sort(T* v,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	for 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1;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n;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for 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j = 0; j=0, j &lt; n-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; j++)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if (v[j] &gt; v[j+1])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swap(v[j], v[j+1] 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379</TotalTime>
  <Words>424</Words>
  <Application>Microsoft Office PowerPoint</Application>
  <PresentationFormat>On-screen Show (4:3)</PresentationFormat>
  <Paragraphs>196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C++ Templates</vt:lpstr>
      <vt:lpstr>Templates overview</vt:lpstr>
      <vt:lpstr>Consider this situation</vt:lpstr>
      <vt:lpstr>Using of a “function” Template</vt:lpstr>
      <vt:lpstr>Template header</vt:lpstr>
      <vt:lpstr>Calling a templated function</vt:lpstr>
      <vt:lpstr>Interesting question</vt:lpstr>
      <vt:lpstr>Another Interesting question</vt:lpstr>
      <vt:lpstr>BubbleSort anything in C++</vt:lpstr>
      <vt:lpstr>Class Templates</vt:lpstr>
      <vt:lpstr>Primitive types must be constant</vt:lpstr>
      <vt:lpstr>Member functions of Class Templates</vt:lpstr>
      <vt:lpstr>Compiler generated class names</vt:lpstr>
      <vt:lpstr>Example) Stack class template</vt:lpstr>
      <vt:lpstr>Use of the Stack Template class</vt:lpstr>
      <vt:lpstr>Java (mid 90’s) change to C++ (mid 80’s)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Polymorphism</dc:title>
  <dc:creator>Byrne, William</dc:creator>
  <cp:lastModifiedBy>Information Management</cp:lastModifiedBy>
  <cp:revision>35</cp:revision>
  <dcterms:created xsi:type="dcterms:W3CDTF">2006-08-16T00:00:00Z</dcterms:created>
  <dcterms:modified xsi:type="dcterms:W3CDTF">2011-10-04T23:13:04Z</dcterms:modified>
</cp:coreProperties>
</file>