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1" r:id="rId22"/>
    <p:sldId id="276" r:id="rId23"/>
    <p:sldId id="277" r:id="rId24"/>
    <p:sldId id="278" r:id="rId25"/>
    <p:sldId id="279" r:id="rId26"/>
    <p:sldId id="286" r:id="rId27"/>
    <p:sldId id="280" r:id="rId28"/>
    <p:sldId id="284" r:id="rId29"/>
    <p:sldId id="285" r:id="rId30"/>
    <p:sldId id="282" r:id="rId31"/>
    <p:sldId id="283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Graph theory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Definitions</a:t>
            </a:r>
          </a:p>
          <a:p>
            <a:r>
              <a:rPr lang="en-US" dirty="0" smtClean="0"/>
              <a:t>Trees, cycles, directed graphs.</a:t>
            </a:r>
          </a:p>
          <a:p>
            <a:r>
              <a:rPr lang="en-US" dirty="0" smtClean="0"/>
              <a:t>Eulerian, Hamiltonian Graphs.</a:t>
            </a:r>
          </a:p>
          <a:p>
            <a:r>
              <a:rPr lang="en-US" dirty="0" smtClean="0"/>
              <a:t>Special graphs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58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Bridges of Konigsberg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Question: Beginning anywhere can a person walk over each bridge exactly once?</a:t>
            </a:r>
          </a:p>
          <a:p>
            <a:pPr marL="0" indent="0">
              <a:buNone/>
            </a:pPr>
            <a:r>
              <a:rPr lang="en-US" sz="1800" dirty="0" smtClean="0"/>
              <a:t>     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7030A0"/>
                </a:solidFill>
              </a:rPr>
              <a:t>Legend has it that Euler answered the question.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438400"/>
            <a:ext cx="4800600" cy="2647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61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Bridges of </a:t>
            </a:r>
            <a:r>
              <a:rPr lang="en-US" dirty="0" smtClean="0"/>
              <a:t>Konigsberg – traversable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Such a walk must be a trail since no bridge can be used twice. </a:t>
            </a:r>
          </a:p>
          <a:p>
            <a:endParaRPr lang="en-US" dirty="0"/>
          </a:p>
          <a:p>
            <a:r>
              <a:rPr lang="en-US" dirty="0" smtClean="0"/>
              <a:t>A graph is said to be traversable is it can be drawn without any breaks in the curve and without repeating any edge, that is, if there is a walk which includes all vertices and uses each edge exactly once.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4572000"/>
            <a:ext cx="280035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37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Bridges </a:t>
            </a:r>
            <a:r>
              <a:rPr lang="en-US" dirty="0"/>
              <a:t>of Konigsberg – S</a:t>
            </a:r>
            <a:r>
              <a:rPr lang="en-US" dirty="0" smtClean="0"/>
              <a:t>ide facts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The total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⊂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deg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dirty="0" smtClean="0"/>
                  <a:t>  of any graph must be even because each edge adds 2 to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⊂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deg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 The total number of odd degree vertices must be even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sz="2000" dirty="0" smtClean="0"/>
                  <a:t>If a walk that used every edge started at an even degree vertex,  then it must end at that edge. </a:t>
                </a:r>
              </a:p>
              <a:p>
                <a:endParaRPr lang="en-US" sz="2000" dirty="0" smtClean="0"/>
              </a:p>
              <a:p>
                <a:r>
                  <a:rPr lang="en-US" sz="2000" dirty="0"/>
                  <a:t>If a walk that used every edge started at an </a:t>
                </a:r>
                <a:r>
                  <a:rPr lang="en-US" sz="2000" dirty="0" smtClean="0"/>
                  <a:t>odd </a:t>
                </a:r>
                <a:r>
                  <a:rPr lang="en-US" sz="2000" dirty="0"/>
                  <a:t>degree </a:t>
                </a:r>
                <a:r>
                  <a:rPr lang="en-US" sz="2000" dirty="0" smtClean="0"/>
                  <a:t>vertex,  then </a:t>
                </a:r>
                <a:r>
                  <a:rPr lang="en-US" sz="2000" dirty="0"/>
                  <a:t>it must end at </a:t>
                </a:r>
                <a:r>
                  <a:rPr lang="en-US" sz="2000" dirty="0" smtClean="0"/>
                  <a:t>some other edge. </a:t>
                </a:r>
              </a:p>
              <a:p>
                <a:endParaRPr lang="en-US" sz="2000" dirty="0"/>
              </a:p>
              <a:p>
                <a:r>
                  <a:rPr lang="en-US" sz="2000" dirty="0"/>
                  <a:t>If a walk that used every edge </a:t>
                </a:r>
                <a:r>
                  <a:rPr lang="en-US" sz="2000" dirty="0" smtClean="0"/>
                  <a:t>didn’t start </a:t>
                </a:r>
                <a:r>
                  <a:rPr lang="en-US" sz="2000" dirty="0"/>
                  <a:t>at an odd degree vertex,  then it must end at </a:t>
                </a:r>
                <a:r>
                  <a:rPr lang="en-US" sz="2000" dirty="0" smtClean="0"/>
                  <a:t>that edge</a:t>
                </a:r>
                <a:r>
                  <a:rPr lang="en-US" sz="2000" dirty="0"/>
                  <a:t>. 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67" t="-12875" r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550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Bridges of Konigsberg – </a:t>
            </a:r>
            <a:r>
              <a:rPr lang="en-US" dirty="0" smtClean="0"/>
              <a:t>solved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the graph has more </a:t>
            </a:r>
            <a:r>
              <a:rPr lang="en-US" dirty="0" smtClean="0"/>
              <a:t>than </a:t>
            </a:r>
            <a:r>
              <a:rPr lang="en-US" dirty="0" smtClean="0"/>
              <a:t>2 odd degree vertices, it can not be traversed.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sz="1600" dirty="0" smtClean="0">
                <a:solidFill>
                  <a:srgbClr val="7030A0"/>
                </a:solidFill>
              </a:rPr>
              <a:t>Euler gets credit for solving this. </a:t>
            </a:r>
            <a:endParaRPr lang="en-US" sz="1600" dirty="0">
              <a:solidFill>
                <a:srgbClr val="7030A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3200400"/>
            <a:ext cx="2590800" cy="14287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2957512"/>
            <a:ext cx="2390775" cy="191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90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Eulerian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finite connected graph is </a:t>
            </a:r>
            <a:r>
              <a:rPr lang="en-US" dirty="0"/>
              <a:t>E</a:t>
            </a:r>
            <a:r>
              <a:rPr lang="en-US" dirty="0" smtClean="0"/>
              <a:t>ulerian if and only if each vertex has even degree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Any graph with 2 odd degree vertices </a:t>
            </a:r>
            <a:r>
              <a:rPr lang="en-US" smtClean="0"/>
              <a:t>is traversable. 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2667000"/>
            <a:ext cx="209550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71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Hamiltonian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Hamiltonian Cycle is a closed (start and end vertices are the same) walk which includes every vertex exactly once. </a:t>
            </a:r>
          </a:p>
          <a:p>
            <a:r>
              <a:rPr lang="en-US" sz="2000" dirty="0" smtClean="0"/>
              <a:t>Such a walk must be a cycle and is called a </a:t>
            </a:r>
            <a:r>
              <a:rPr lang="en-US" sz="2000" dirty="0" smtClean="0">
                <a:solidFill>
                  <a:srgbClr val="FF0000"/>
                </a:solidFill>
              </a:rPr>
              <a:t>Hamiltonian Cycle.</a:t>
            </a:r>
          </a:p>
          <a:p>
            <a:r>
              <a:rPr lang="en-US" sz="2000" dirty="0" smtClean="0"/>
              <a:t>Any graph that contains Hamiltonian cycle is a </a:t>
            </a:r>
            <a:r>
              <a:rPr lang="en-US" sz="2000" dirty="0" smtClean="0">
                <a:solidFill>
                  <a:srgbClr val="FF0000"/>
                </a:solidFill>
              </a:rPr>
              <a:t>Hamiltonian Graph</a:t>
            </a:r>
            <a:r>
              <a:rPr lang="en-US" sz="2000" dirty="0" smtClean="0"/>
              <a:t>. </a:t>
            </a:r>
          </a:p>
          <a:p>
            <a:r>
              <a:rPr lang="en-US" sz="2000" dirty="0" smtClean="0"/>
              <a:t>A path that visits every vertex exactly once is a </a:t>
            </a:r>
            <a:r>
              <a:rPr lang="en-US" sz="2000" dirty="0" smtClean="0">
                <a:solidFill>
                  <a:srgbClr val="FF0000"/>
                </a:solidFill>
              </a:rPr>
              <a:t>Hamiltonian Path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endParaRPr lang="en-US" sz="2000" dirty="0" smtClean="0">
              <a:solidFill>
                <a:srgbClr val="FF0000"/>
              </a:solidFill>
            </a:endParaRPr>
          </a:p>
          <a:p>
            <a:endParaRPr lang="en-US" sz="2000" dirty="0">
              <a:solidFill>
                <a:srgbClr val="FF0000"/>
              </a:solidFill>
            </a:endParaRPr>
          </a:p>
          <a:p>
            <a:endParaRPr lang="en-US" sz="2000" dirty="0" smtClean="0">
              <a:solidFill>
                <a:srgbClr val="FF0000"/>
              </a:solidFill>
            </a:endParaRPr>
          </a:p>
          <a:p>
            <a:endParaRPr lang="en-US" sz="2000" dirty="0">
              <a:solidFill>
                <a:srgbClr val="FF0000"/>
              </a:solidFill>
            </a:endParaRPr>
          </a:p>
          <a:p>
            <a:endParaRPr lang="en-US" sz="2000" dirty="0" smtClean="0">
              <a:solidFill>
                <a:srgbClr val="FF0000"/>
              </a:solidFill>
            </a:endParaRPr>
          </a:p>
          <a:p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                 Ham-Cycle                                              Ham-Path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606440"/>
            <a:ext cx="2971800" cy="227255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3733800"/>
            <a:ext cx="2590800" cy="2017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76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Graphs – k regular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graph is k-regular if every vertex has degree 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200400"/>
            <a:ext cx="7411316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35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Graphs - Bipartite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Graph G(V,E) can have it’s vertices in V partitioned into 2 disjoint sets such that every edge in E connects vertices from one set to the other set, then that graph is said to be bipartite.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3957637"/>
            <a:ext cx="4105708" cy="19335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3957637"/>
            <a:ext cx="2314575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54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Graphs -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cycle </a:t>
            </a:r>
            <a:r>
              <a:rPr lang="en-US" dirty="0" smtClean="0"/>
              <a:t>is a closed walk over a subset of vertices where no edge is traversed more than once. </a:t>
            </a:r>
          </a:p>
          <a:p>
            <a:r>
              <a:rPr lang="en-US" dirty="0" smtClean="0"/>
              <a:t>A graph is said to be </a:t>
            </a:r>
            <a:r>
              <a:rPr lang="en-US" dirty="0" smtClean="0">
                <a:solidFill>
                  <a:srgbClr val="FF0000"/>
                </a:solidFill>
              </a:rPr>
              <a:t>cycle-free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FF0000"/>
                </a:solidFill>
              </a:rPr>
              <a:t>acyclic</a:t>
            </a:r>
            <a:r>
              <a:rPr lang="en-US" dirty="0" smtClean="0"/>
              <a:t> if it has no cycles. </a:t>
            </a:r>
          </a:p>
          <a:p>
            <a:r>
              <a:rPr lang="en-US" dirty="0" smtClean="0"/>
              <a:t>A connected graph with no cycles is said to be a </a:t>
            </a:r>
            <a:r>
              <a:rPr lang="en-US" dirty="0" smtClean="0">
                <a:solidFill>
                  <a:srgbClr val="FF0000"/>
                </a:solidFill>
              </a:rPr>
              <a:t>tree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4055198"/>
            <a:ext cx="6096000" cy="1847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69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Graphs - Labeled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graph G is said to be labeled if it edges and/or vertices are assigned data of one kind or another. </a:t>
            </a:r>
          </a:p>
          <a:p>
            <a:r>
              <a:rPr lang="en-US" dirty="0" smtClean="0"/>
              <a:t>Generally, </a:t>
            </a:r>
            <a:r>
              <a:rPr lang="en-US" dirty="0" smtClean="0"/>
              <a:t>if edges are assigned a non-negative value it is called the edge’s weight.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          Weighted labeled graph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3733800"/>
            <a:ext cx="4000500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09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Graphs and Multigraphs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graph consists of two things:</a:t>
            </a:r>
          </a:p>
          <a:p>
            <a:pPr marL="457200" indent="-457200">
              <a:buAutoNum type="arabicParenR"/>
            </a:pPr>
            <a:r>
              <a:rPr lang="en-US" dirty="0" smtClean="0"/>
              <a:t>A set V whose elements are called vertices, points, or nodes. </a:t>
            </a:r>
          </a:p>
          <a:p>
            <a:pPr marL="457200" indent="-457200">
              <a:buAutoNum type="arabicParenR"/>
            </a:pPr>
            <a:r>
              <a:rPr lang="en-US" dirty="0" smtClean="0"/>
              <a:t>A set E of unordered pairs of distinct vertices called </a:t>
            </a:r>
            <a:r>
              <a:rPr lang="en-US" dirty="0" smtClean="0"/>
              <a:t>edges.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We denote such a graph by G(V,E) when we want to emphasize the two parts of a G.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Vertices u and v are said to be adjacent if there is an edge {</a:t>
            </a:r>
            <a:r>
              <a:rPr lang="en-US" dirty="0" err="1" smtClean="0"/>
              <a:t>u,v</a:t>
            </a:r>
            <a:r>
              <a:rPr lang="en-US" dirty="0" smtClean="0"/>
              <a:t>}. </a:t>
            </a:r>
          </a:p>
        </p:txBody>
      </p:sp>
    </p:spTree>
    <p:extLst>
      <p:ext uri="{BB962C8B-B14F-4D97-AF65-F5344CB8AC3E}">
        <p14:creationId xmlns:p14="http://schemas.microsoft.com/office/powerpoint/2010/main" val="101038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Graphs - Isomorphic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graphs are isomorphic to each other if there is a one-to-one correspondence of vertices and the vertices they are connected to.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2971800"/>
            <a:ext cx="4114800" cy="2886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17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Graphs – Rooted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tree with one special vertex called the </a:t>
            </a:r>
            <a:r>
              <a:rPr lang="en-US" dirty="0" smtClean="0">
                <a:solidFill>
                  <a:srgbClr val="FF0000"/>
                </a:solidFill>
              </a:rPr>
              <a:t>root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Internal vertex </a:t>
            </a:r>
            <a:r>
              <a:rPr lang="en-US" dirty="0" smtClean="0"/>
              <a:t>– vertices that are connected to another vertex that is further from the root than itself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Leaf vertex </a:t>
            </a:r>
            <a:r>
              <a:rPr lang="en-US" dirty="0" smtClean="0"/>
              <a:t>– a vertex that is further from the root that any vertex it is adjacent to.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3581400"/>
            <a:ext cx="3444724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20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Graphs - Planar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graph or multi-graph that can be drawn on a plane without any edges crossing each other is a </a:t>
            </a:r>
            <a:r>
              <a:rPr lang="en-US" dirty="0" smtClean="0">
                <a:solidFill>
                  <a:srgbClr val="FF0000"/>
                </a:solidFill>
              </a:rPr>
              <a:t>planar graph.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Planar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1275" y="2857500"/>
            <a:ext cx="3981450" cy="1143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1274" y="4471987"/>
            <a:ext cx="3514725" cy="1895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54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Graphs – Maps and Regions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Map </a:t>
                </a:r>
                <a:r>
                  <a:rPr lang="en-US" dirty="0" smtClean="0"/>
                  <a:t>– a planar representation of a planer graph. 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Region</a:t>
                </a:r>
                <a:r>
                  <a:rPr lang="en-US" dirty="0" smtClean="0"/>
                  <a:t> – a given map divides a plane into various regions. </a:t>
                </a:r>
              </a:p>
              <a:p>
                <a:pPr marL="0" indent="0">
                  <a:buNone/>
                </a:pPr>
                <a:r>
                  <a:rPr lang="en-US" dirty="0" err="1">
                    <a:solidFill>
                      <a:srgbClr val="FF0000"/>
                    </a:solidFill>
                  </a:rPr>
                  <a:t>d</a:t>
                </a:r>
                <a:r>
                  <a:rPr lang="en-US" dirty="0" err="1" smtClean="0">
                    <a:solidFill>
                      <a:srgbClr val="FF0000"/>
                    </a:solidFill>
                  </a:rPr>
                  <a:t>eg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(r) </a:t>
                </a:r>
                <a:r>
                  <a:rPr lang="en-US" dirty="0" smtClean="0"/>
                  <a:t>– the degree of a region is length of the closed walk or cycle which borders the region.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Theorem:  The sum of the degrees of a region of a map is equal to twice the number of edges.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=18=2∗9= 2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#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</m:d>
                          </m:e>
                        </m:d>
                      </m:e>
                    </m:nary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111" t="-875" r="-3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4495800"/>
            <a:ext cx="1578038" cy="1578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36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Euler’s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                              V </a:t>
            </a:r>
            <a:r>
              <a:rPr lang="en-US" dirty="0" smtClean="0"/>
              <a:t>– E + R = 2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Proof by induction:</a:t>
            </a:r>
          </a:p>
          <a:p>
            <a:r>
              <a:rPr lang="en-US" dirty="0" smtClean="0"/>
              <a:t>Take an existing graph and re build it from scratch</a:t>
            </a:r>
            <a:endParaRPr lang="en-US" dirty="0"/>
          </a:p>
          <a:p>
            <a:r>
              <a:rPr lang="en-US" dirty="0" smtClean="0"/>
              <a:t>All graphs start with a vertex  1 - 0 + 1 = 2 holds</a:t>
            </a:r>
          </a:p>
          <a:p>
            <a:r>
              <a:rPr lang="en-US" dirty="0" smtClean="0"/>
              <a:t>Repeatedly add edges connected to existing vertices.</a:t>
            </a:r>
          </a:p>
          <a:p>
            <a:r>
              <a:rPr lang="en-US" dirty="0" smtClean="0"/>
              <a:t>Each edge will connect to an existing vertex or introduce a new vertex</a:t>
            </a:r>
          </a:p>
          <a:p>
            <a:pPr lvl="1"/>
            <a:r>
              <a:rPr lang="en-US" dirty="0" smtClean="0"/>
              <a:t>If connecting to an existing vertex: E and R each increment</a:t>
            </a:r>
          </a:p>
          <a:p>
            <a:pPr lvl="1"/>
            <a:r>
              <a:rPr lang="en-US" dirty="0" smtClean="0"/>
              <a:t>If connecting to a new vertex: V and E each increment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7382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Graphs – Colored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vertex coloring or simply coloring, of a graph G is an assignment of colors to the vertices of G such that adjacent vertices have different colors. We say that G is n-colorable if there exists a coloring of G which uses n colors. </a:t>
            </a:r>
          </a:p>
          <a:p>
            <a:endParaRPr lang="en-US" dirty="0" smtClean="0"/>
          </a:p>
          <a:p>
            <a:r>
              <a:rPr lang="en-US" dirty="0" smtClean="0"/>
              <a:t>4-coloring for the graph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3657600"/>
            <a:ext cx="2657475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605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Converting Regions to Vertices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graph is planar, we can create a corresponding graph that maps regions to vertices. Edges are added </a:t>
            </a:r>
            <a:r>
              <a:rPr lang="en-US" dirty="0" smtClean="0"/>
              <a:t>to show regions </a:t>
            </a:r>
            <a:r>
              <a:rPr lang="en-US" dirty="0" smtClean="0"/>
              <a:t>that border on each other.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048000"/>
            <a:ext cx="7200349" cy="304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4351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Graphs – Directed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graph G is a directed graph if the edges have orientations.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3048000"/>
            <a:ext cx="428625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1060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Spanning Tree of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G(V,E) is a connected graph, the G(V,E’) if a 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 smtClean="0">
                <a:solidFill>
                  <a:srgbClr val="FF0000"/>
                </a:solidFill>
              </a:rPr>
              <a:t>panning </a:t>
            </a:r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ree </a:t>
            </a:r>
            <a:r>
              <a:rPr lang="en-US" dirty="0" smtClean="0"/>
              <a:t>if G(V,E’) is connected and contains no cycles. </a:t>
            </a:r>
          </a:p>
          <a:p>
            <a:r>
              <a:rPr lang="en-US" dirty="0" smtClean="0"/>
              <a:t>A graph can have many spanning trees. </a:t>
            </a:r>
          </a:p>
          <a:p>
            <a:r>
              <a:rPr lang="en-US" dirty="0" smtClean="0"/>
              <a:t>For weighted graphs, the spanning tree(s) </a:t>
            </a:r>
            <a:r>
              <a:rPr lang="en-US" dirty="0" smtClean="0"/>
              <a:t>with the minimum </a:t>
            </a:r>
            <a:r>
              <a:rPr lang="en-US" dirty="0" smtClean="0"/>
              <a:t>total weight is called Minimum Spanning Tree (MST)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3714632"/>
            <a:ext cx="5191884" cy="2729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1567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Vertex Cover of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G(V,E) is a connected graph, the G(V’,E) if a </a:t>
            </a:r>
            <a:r>
              <a:rPr lang="en-US" dirty="0" smtClean="0">
                <a:solidFill>
                  <a:srgbClr val="FF0000"/>
                </a:solidFill>
              </a:rPr>
              <a:t>Vertex Cover (VC) </a:t>
            </a:r>
            <a:r>
              <a:rPr lang="en-US" dirty="0" smtClean="0"/>
              <a:t>if every edge is connected to a vertex in V’. </a:t>
            </a:r>
          </a:p>
          <a:p>
            <a:r>
              <a:rPr lang="en-US" dirty="0" smtClean="0"/>
              <a:t>A graph can have many vertex covers. </a:t>
            </a:r>
          </a:p>
          <a:p>
            <a:r>
              <a:rPr lang="en-US" dirty="0" smtClean="0"/>
              <a:t>Of all vertex covers, the one with </a:t>
            </a:r>
            <a:r>
              <a:rPr lang="en-US" dirty="0" smtClean="0"/>
              <a:t>the lowest </a:t>
            </a:r>
            <a:r>
              <a:rPr lang="en-US" dirty="0" smtClean="0"/>
              <a:t>|V’| </a:t>
            </a:r>
            <a:r>
              <a:rPr lang="en-US" dirty="0" smtClean="0"/>
              <a:t>is </a:t>
            </a:r>
            <a:r>
              <a:rPr lang="en-US" dirty="0" smtClean="0"/>
              <a:t>the </a:t>
            </a:r>
            <a:r>
              <a:rPr lang="en-US" dirty="0" smtClean="0"/>
              <a:t>minimum vertex cover.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3886200"/>
            <a:ext cx="4344945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720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Loop</a:t>
            </a:r>
            <a:r>
              <a:rPr lang="en-US" dirty="0" smtClean="0"/>
              <a:t> – an edge that has the same vertex at each end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Multi-edge</a:t>
            </a:r>
            <a:r>
              <a:rPr lang="en-US" dirty="0" smtClean="0"/>
              <a:t> – and edge that has the same two endpoints as another edge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Multi-graph </a:t>
            </a:r>
            <a:r>
              <a:rPr lang="en-US" dirty="0" smtClean="0"/>
              <a:t>– a graph that contains at least 1 loop or multi-edge.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Example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Blue – loops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Red  - multi edges</a:t>
            </a:r>
          </a:p>
          <a:p>
            <a:pPr marL="0" indent="0">
              <a:buNone/>
            </a:pPr>
            <a:r>
              <a:rPr lang="en-US" dirty="0" smtClean="0"/>
              <a:t>Black – standard edges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733800"/>
            <a:ext cx="20955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74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Graphs in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Adjacency matrix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2353491"/>
            <a:ext cx="5638800" cy="3866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2654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Graphs in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Adjacency lists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95600"/>
            <a:ext cx="7048654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987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G(V,E) be a graph.</a:t>
            </a:r>
          </a:p>
          <a:p>
            <a:r>
              <a:rPr lang="en-US" dirty="0" smtClean="0"/>
              <a:t>Let V’ be a </a:t>
            </a:r>
            <a:r>
              <a:rPr lang="en-US" dirty="0" smtClean="0"/>
              <a:t>subset of V </a:t>
            </a:r>
            <a:r>
              <a:rPr lang="en-US" dirty="0" smtClean="0"/>
              <a:t>and E’ is a subset of E whose endpoints belong to V’.</a:t>
            </a:r>
          </a:p>
          <a:p>
            <a:r>
              <a:rPr lang="en-US" dirty="0" smtClean="0"/>
              <a:t>Then G(V’,E’) is a subgraph of G(V,E)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3657600"/>
            <a:ext cx="4572000" cy="2151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13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Degree of a vertex </a:t>
            </a:r>
            <a:r>
              <a:rPr lang="en-US" dirty="0" err="1" smtClean="0"/>
              <a:t>deg</a:t>
            </a:r>
            <a:r>
              <a:rPr lang="en-US" dirty="0" smtClean="0"/>
              <a:t>(v)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v is an endpoint of an edge e, then we say that e is </a:t>
            </a:r>
            <a:r>
              <a:rPr lang="en-US" dirty="0" smtClean="0">
                <a:solidFill>
                  <a:srgbClr val="FF0000"/>
                </a:solidFill>
              </a:rPr>
              <a:t>incident</a:t>
            </a:r>
            <a:r>
              <a:rPr lang="en-US" dirty="0" smtClean="0"/>
              <a:t> on v. </a:t>
            </a:r>
          </a:p>
          <a:p>
            <a:r>
              <a:rPr lang="en-US" dirty="0" smtClean="0"/>
              <a:t>The degree of a vertex </a:t>
            </a:r>
            <a:r>
              <a:rPr lang="en-US" dirty="0" err="1" smtClean="0"/>
              <a:t>deg</a:t>
            </a:r>
            <a:r>
              <a:rPr lang="en-US" dirty="0" smtClean="0"/>
              <a:t>(v) is the number of edges which are incident on v. </a:t>
            </a:r>
          </a:p>
          <a:p>
            <a:r>
              <a:rPr lang="en-US" dirty="0" smtClean="0"/>
              <a:t>The graph below has vertices labeled with their degree.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038600"/>
            <a:ext cx="3581400" cy="2138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5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Connectivity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A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walk</a:t>
                </a:r>
                <a:r>
                  <a:rPr lang="en-US" dirty="0" smtClean="0"/>
                  <a:t> in a multigraph consists of an alternating sequence of vertices and edges of the form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 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 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 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 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 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…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−1, 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−1, 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 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Where each edge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 is incident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If there is a walk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𝑡𝑜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dirty="0" smtClean="0"/>
                  <a:t>we say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dirty="0" smtClean="0"/>
                  <a:t>are connected.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A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trail</a:t>
                </a:r>
                <a:r>
                  <a:rPr lang="en-US" dirty="0" smtClean="0"/>
                  <a:t> is a walk where all edges are distinct. </a:t>
                </a:r>
              </a:p>
              <a:p>
                <a:pPr marL="0" indent="0">
                  <a:buNone/>
                </a:pPr>
                <a:r>
                  <a:rPr lang="en-US" dirty="0"/>
                  <a:t>A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path</a:t>
                </a:r>
                <a:r>
                  <a:rPr lang="en-US" dirty="0" smtClean="0"/>
                  <a:t> </a:t>
                </a:r>
                <a:r>
                  <a:rPr lang="en-US" dirty="0"/>
                  <a:t>is a walk where </a:t>
                </a:r>
                <a:r>
                  <a:rPr lang="en-US" dirty="0" smtClean="0"/>
                  <a:t>all vertices </a:t>
                </a:r>
                <a:r>
                  <a:rPr lang="en-US" dirty="0"/>
                  <a:t>are distinct. 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A graph G=(V,E) is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connected</a:t>
                </a:r>
                <a:r>
                  <a:rPr lang="en-US" dirty="0" smtClean="0"/>
                  <a:t> if all pairs of vertices are connected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963" t="-2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267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Connected components of G(V,E)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If G(V,E) is a graph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V</m:t>
                        </m:r>
                      </m:e>
                      <m:sup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⊂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𝑎𝑛𝑑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⊂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then G(V’,E’) is a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subgraph</a:t>
                </a:r>
                <a:r>
                  <a:rPr lang="en-US" dirty="0" smtClean="0"/>
                  <a:t> of G(V,E).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A connected component is a connected subgraph that is not contained in any larger connected subgraph. 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{0,1,4} is a subgraph</a:t>
                </a:r>
              </a:p>
              <a:p>
                <a:pPr marL="0" indent="0">
                  <a:buNone/>
                </a:pPr>
                <a:r>
                  <a:rPr lang="en-US" dirty="0"/>
                  <a:t>b</a:t>
                </a:r>
                <a:r>
                  <a:rPr lang="en-US" dirty="0" smtClean="0"/>
                  <a:t>ut not a connected</a:t>
                </a:r>
              </a:p>
              <a:p>
                <a:pPr marL="0" indent="0">
                  <a:buNone/>
                </a:pPr>
                <a:r>
                  <a:rPr lang="en-US" dirty="0" smtClean="0"/>
                  <a:t>component. </a:t>
                </a:r>
              </a:p>
              <a:p>
                <a:pPr marL="0" indent="0">
                  <a:buNone/>
                </a:pPr>
                <a:r>
                  <a:rPr lang="en-US" dirty="0" smtClean="0"/>
                  <a:t>{0,1,2,3,4} is a CC</a:t>
                </a:r>
              </a:p>
              <a:p>
                <a:pPr marL="0" indent="0">
                  <a:buNone/>
                </a:pP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111" t="-875" r="-2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4044636"/>
            <a:ext cx="4648200" cy="213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45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Connected components of G(V,E)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cut point </a:t>
            </a:r>
            <a:r>
              <a:rPr lang="en-US" dirty="0" smtClean="0"/>
              <a:t>is a vertex where if removed from a Graph G(V,E) (which would consequentially remove all attached edges) would disconnect the graph.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3581400"/>
            <a:ext cx="3810000" cy="2573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95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Distance/diameter in </a:t>
            </a:r>
            <a:r>
              <a:rPr lang="en-US" sz="3600" dirty="0"/>
              <a:t>c</a:t>
            </a:r>
            <a:r>
              <a:rPr lang="en-US" sz="3600" dirty="0" smtClean="0"/>
              <a:t>onnected Graphs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Distance</a:t>
            </a:r>
            <a:r>
              <a:rPr lang="en-US" dirty="0" smtClean="0"/>
              <a:t> between vertices u and v of a connected graph G, written d(</a:t>
            </a:r>
            <a:r>
              <a:rPr lang="en-US" dirty="0" err="1" smtClean="0"/>
              <a:t>u,v</a:t>
            </a:r>
            <a:r>
              <a:rPr lang="en-US" dirty="0" smtClean="0"/>
              <a:t>) is the length of the shortest path from u to v.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diameter</a:t>
            </a:r>
            <a:r>
              <a:rPr lang="en-US" dirty="0" smtClean="0"/>
              <a:t> of a connected component is the maximum distance between any two of its vertices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886199"/>
            <a:ext cx="5105400" cy="235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68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944</TotalTime>
  <Words>1226</Words>
  <Application>Microsoft Office PowerPoint</Application>
  <PresentationFormat>On-screen Show (4:3)</PresentationFormat>
  <Paragraphs>191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Arial</vt:lpstr>
      <vt:lpstr>Cambria Math</vt:lpstr>
      <vt:lpstr>Clarity</vt:lpstr>
      <vt:lpstr>Graph theory</vt:lpstr>
      <vt:lpstr>Graphs and Multigraphs</vt:lpstr>
      <vt:lpstr>Multi graphs</vt:lpstr>
      <vt:lpstr>Subgraphs</vt:lpstr>
      <vt:lpstr>Degree of a vertex deg(v)</vt:lpstr>
      <vt:lpstr>Connectivity</vt:lpstr>
      <vt:lpstr>Connected components of G(V,E)</vt:lpstr>
      <vt:lpstr>Connected components of G(V,E)</vt:lpstr>
      <vt:lpstr>Distance/diameter in connected Graphs</vt:lpstr>
      <vt:lpstr>Bridges of Konigsberg</vt:lpstr>
      <vt:lpstr>Bridges of Konigsberg – traversable </vt:lpstr>
      <vt:lpstr>Bridges of Konigsberg – Side facts </vt:lpstr>
      <vt:lpstr>Bridges of Konigsberg – solved</vt:lpstr>
      <vt:lpstr>Eulerian Graph</vt:lpstr>
      <vt:lpstr>Hamiltonian Graphs</vt:lpstr>
      <vt:lpstr>Special Graphs – k regular</vt:lpstr>
      <vt:lpstr>Special Graphs - Bipartite</vt:lpstr>
      <vt:lpstr>Special Graphs - Trees</vt:lpstr>
      <vt:lpstr>Special Graphs - Labeled</vt:lpstr>
      <vt:lpstr>Special Graphs - Isomorphic</vt:lpstr>
      <vt:lpstr>Special Graphs – Rooted Tree</vt:lpstr>
      <vt:lpstr>Special Graphs - Planar</vt:lpstr>
      <vt:lpstr>Special Graphs – Maps and Regions</vt:lpstr>
      <vt:lpstr>Euler’s formula</vt:lpstr>
      <vt:lpstr>Special Graphs – Colored </vt:lpstr>
      <vt:lpstr>Converting Regions to Vertices</vt:lpstr>
      <vt:lpstr>Special Graphs – Directed </vt:lpstr>
      <vt:lpstr>Spanning Tree of a Graph</vt:lpstr>
      <vt:lpstr>Vertex Cover of a Graph</vt:lpstr>
      <vt:lpstr>Representing Graphs in Memory</vt:lpstr>
      <vt:lpstr>Representing Graphs in Memory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Processors</dc:title>
  <dc:creator>bill HP</dc:creator>
  <cp:lastModifiedBy>Byrne, William</cp:lastModifiedBy>
  <cp:revision>119</cp:revision>
  <dcterms:created xsi:type="dcterms:W3CDTF">2006-08-16T00:00:00Z</dcterms:created>
  <dcterms:modified xsi:type="dcterms:W3CDTF">2016-06-07T18:18:04Z</dcterms:modified>
</cp:coreProperties>
</file>