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7" r:id="rId4"/>
    <p:sldId id="270" r:id="rId5"/>
    <p:sldId id="271" r:id="rId6"/>
    <p:sldId id="276" r:id="rId7"/>
    <p:sldId id="269" r:id="rId8"/>
    <p:sldId id="257" r:id="rId9"/>
    <p:sldId id="272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3622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Heaps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- Definition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- Operations</a:t>
            </a:r>
          </a:p>
          <a:p>
            <a:pPr algn="l"/>
            <a:r>
              <a:rPr lang="en-US" dirty="0" smtClean="0"/>
              <a:t>Applications: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HeapSort</a:t>
            </a:r>
            <a:r>
              <a:rPr lang="en-US" dirty="0" smtClean="0"/>
              <a:t>,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smtClean="0"/>
              <a:t>Building Silhouette Problem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Heaps and </a:t>
            </a:r>
            <a:r>
              <a:rPr lang="en-US" dirty="0" err="1" smtClean="0"/>
              <a:t>HeapSort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1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Heapsort</a:t>
            </a:r>
            <a:r>
              <a:rPr lang="en-US" dirty="0" smtClean="0"/>
              <a:t> – </a:t>
            </a:r>
            <a:r>
              <a:rPr lang="en-US" dirty="0" err="1" smtClean="0"/>
              <a:t>buildheap</a:t>
            </a:r>
            <a:r>
              <a:rPr lang="en-US" dirty="0" smtClean="0"/>
              <a:t> and </a:t>
            </a:r>
            <a:r>
              <a:rPr lang="en-US" dirty="0" err="1" smtClean="0"/>
              <a:t>heapsort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2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buildheap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(A)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2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heapsize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length(A);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2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for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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length[A] / 2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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downto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1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2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heapify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(A,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6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heapsort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(A)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6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buildheap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(A)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6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for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length[A]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downto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6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swap(A[1], A[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 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6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heapsize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heapsize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1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arenBoth" startAt="16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heapify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 A, 1)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150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 of </a:t>
            </a:r>
            <a:r>
              <a:rPr lang="en-US" dirty="0" err="1" smtClean="0"/>
              <a:t>HeapSort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Heapify</a:t>
            </a:r>
            <a:r>
              <a:rPr lang="en-US" dirty="0"/>
              <a:t> runs </a:t>
            </a:r>
            <a:r>
              <a:rPr lang="en-US" dirty="0">
                <a:solidFill>
                  <a:srgbClr val="FF0000"/>
                </a:solidFill>
              </a:rPr>
              <a:t>O(</a:t>
            </a:r>
            <a:r>
              <a:rPr lang="en-US" dirty="0" err="1">
                <a:solidFill>
                  <a:srgbClr val="FF0000"/>
                </a:solidFill>
              </a:rPr>
              <a:t>lg</a:t>
            </a:r>
            <a:r>
              <a:rPr lang="en-US" dirty="0">
                <a:solidFill>
                  <a:srgbClr val="FF0000"/>
                </a:solidFill>
              </a:rPr>
              <a:t> n)</a:t>
            </a:r>
            <a:r>
              <a:rPr lang="en-US" dirty="0"/>
              <a:t>.</a:t>
            </a:r>
          </a:p>
          <a:p>
            <a:r>
              <a:rPr lang="en-US" dirty="0" err="1"/>
              <a:t>Buildheap</a:t>
            </a:r>
            <a:r>
              <a:rPr lang="en-US" dirty="0"/>
              <a:t> calls </a:t>
            </a:r>
            <a:r>
              <a:rPr lang="en-US" dirty="0" err="1"/>
              <a:t>heapify</a:t>
            </a:r>
            <a:r>
              <a:rPr lang="en-US" dirty="0"/>
              <a:t> n/2 times so it runs O(n </a:t>
            </a:r>
            <a:r>
              <a:rPr lang="en-US" dirty="0" err="1"/>
              <a:t>lg</a:t>
            </a:r>
            <a:r>
              <a:rPr lang="en-US" dirty="0"/>
              <a:t> n)</a:t>
            </a:r>
          </a:p>
          <a:p>
            <a:r>
              <a:rPr lang="en-US" dirty="0" err="1" smtClean="0"/>
              <a:t>HeapSort</a:t>
            </a:r>
            <a:r>
              <a:rPr lang="en-US" dirty="0" smtClean="0"/>
              <a:t> </a:t>
            </a:r>
            <a:r>
              <a:rPr lang="en-US" dirty="0"/>
              <a:t>calls </a:t>
            </a:r>
            <a:r>
              <a:rPr lang="en-US" dirty="0" err="1"/>
              <a:t>buildheap</a:t>
            </a:r>
            <a:r>
              <a:rPr lang="en-US" dirty="0"/>
              <a:t> once which run O(n </a:t>
            </a:r>
            <a:r>
              <a:rPr lang="en-US" dirty="0" err="1"/>
              <a:t>lg</a:t>
            </a:r>
            <a:r>
              <a:rPr lang="en-US" dirty="0"/>
              <a:t> n) and then calls (swap, a subtraction operating and </a:t>
            </a:r>
            <a:r>
              <a:rPr lang="en-US" dirty="0" err="1"/>
              <a:t>heapify</a:t>
            </a:r>
            <a:r>
              <a:rPr lang="en-US" dirty="0"/>
              <a:t>) n/2 times which runs O(n/2 * (O(1) + O(1) + O(</a:t>
            </a:r>
            <a:r>
              <a:rPr lang="en-US" dirty="0" err="1"/>
              <a:t>lg</a:t>
            </a:r>
            <a:r>
              <a:rPr lang="en-US" dirty="0"/>
              <a:t> n) ) =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O(n </a:t>
            </a:r>
            <a:r>
              <a:rPr lang="en-US" dirty="0" err="1">
                <a:solidFill>
                  <a:srgbClr val="FF0000"/>
                </a:solidFill>
              </a:rPr>
              <a:t>lg</a:t>
            </a:r>
            <a:r>
              <a:rPr lang="en-US" dirty="0">
                <a:solidFill>
                  <a:srgbClr val="FF0000"/>
                </a:solidFill>
              </a:rPr>
              <a:t> n)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Since </a:t>
            </a:r>
            <a:r>
              <a:rPr lang="en-US" dirty="0" err="1"/>
              <a:t>H</a:t>
            </a:r>
            <a:r>
              <a:rPr lang="en-US" dirty="0" err="1" smtClean="0"/>
              <a:t>eapSort</a:t>
            </a:r>
            <a:r>
              <a:rPr lang="en-US" dirty="0" smtClean="0"/>
              <a:t> has </a:t>
            </a:r>
            <a:r>
              <a:rPr lang="en-US" dirty="0"/>
              <a:t>2 </a:t>
            </a:r>
            <a:r>
              <a:rPr lang="en-US" dirty="0" smtClean="0"/>
              <a:t>separate steps</a:t>
            </a:r>
            <a:r>
              <a:rPr lang="en-US" dirty="0"/>
              <a:t>, each running O(n </a:t>
            </a:r>
            <a:r>
              <a:rPr lang="en-US" dirty="0" err="1"/>
              <a:t>lg</a:t>
            </a:r>
            <a:r>
              <a:rPr lang="en-US" dirty="0"/>
              <a:t> n) the overall algorithm </a:t>
            </a:r>
            <a:r>
              <a:rPr lang="en-US" dirty="0"/>
              <a:t>runs O(n </a:t>
            </a:r>
            <a:r>
              <a:rPr lang="en-US" dirty="0" err="1"/>
              <a:t>lg</a:t>
            </a:r>
            <a:r>
              <a:rPr lang="en-US" dirty="0"/>
              <a:t> n</a:t>
            </a:r>
            <a:r>
              <a:rPr lang="en-US" dirty="0" smtClean="0"/>
              <a:t>)+</a:t>
            </a:r>
            <a:r>
              <a:rPr lang="en-US" dirty="0"/>
              <a:t> O(n </a:t>
            </a:r>
            <a:r>
              <a:rPr lang="en-US" dirty="0" err="1"/>
              <a:t>lg</a:t>
            </a:r>
            <a:r>
              <a:rPr lang="en-US" dirty="0"/>
              <a:t> n</a:t>
            </a:r>
            <a:r>
              <a:rPr lang="en-US" dirty="0" smtClean="0"/>
              <a:t>) = </a:t>
            </a:r>
            <a:r>
              <a:rPr lang="en-US" dirty="0">
                <a:solidFill>
                  <a:srgbClr val="FF0000"/>
                </a:solidFill>
              </a:rPr>
              <a:t>O(n </a:t>
            </a:r>
            <a:r>
              <a:rPr lang="en-US" dirty="0" err="1">
                <a:solidFill>
                  <a:srgbClr val="FF0000"/>
                </a:solidFill>
              </a:rPr>
              <a:t>lg</a:t>
            </a:r>
            <a:r>
              <a:rPr lang="en-US" dirty="0">
                <a:solidFill>
                  <a:srgbClr val="FF0000"/>
                </a:solidFill>
              </a:rPr>
              <a:t> n)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875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Silhouette problem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building one     left 3 right 7 height 4</a:t>
            </a:r>
            <a:br>
              <a:rPr lang="en-US" dirty="0"/>
            </a:br>
            <a:r>
              <a:rPr lang="en-US" dirty="0"/>
              <a:t>building two     left 11 right 20 height 8</a:t>
            </a:r>
            <a:br>
              <a:rPr lang="en-US" dirty="0"/>
            </a:br>
            <a:r>
              <a:rPr lang="en-US" dirty="0"/>
              <a:t>building three   left 15 right 29 height 3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                  </a:t>
            </a:r>
            <a:r>
              <a:rPr lang="en-US" dirty="0" smtClean="0"/>
              <a:t>***********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                 *                   *</a:t>
            </a:r>
            <a:br>
              <a:rPr lang="en-US" dirty="0"/>
            </a:br>
            <a:r>
              <a:rPr lang="en-US" dirty="0"/>
              <a:t>                   *                   *</a:t>
            </a:r>
            <a:br>
              <a:rPr lang="en-US" dirty="0"/>
            </a:br>
            <a:r>
              <a:rPr lang="en-US" dirty="0"/>
              <a:t>                   *                   *</a:t>
            </a:r>
            <a:br>
              <a:rPr lang="en-US" dirty="0"/>
            </a:br>
            <a:r>
              <a:rPr lang="en-US" dirty="0"/>
              <a:t> *****       *                   *</a:t>
            </a:r>
            <a:br>
              <a:rPr lang="en-US" dirty="0"/>
            </a:br>
            <a:r>
              <a:rPr lang="en-US" dirty="0"/>
              <a:t> *       *       *      </a:t>
            </a:r>
            <a:r>
              <a:rPr lang="en-US" dirty="0" smtClean="0">
                <a:solidFill>
                  <a:srgbClr val="FF0000"/>
                </a:solidFill>
              </a:rPr>
              <a:t>******</a:t>
            </a:r>
            <a:r>
              <a:rPr lang="en-US" dirty="0" smtClean="0"/>
              <a:t>**********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*       *       *    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           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                *</a:t>
            </a:r>
            <a:br>
              <a:rPr lang="en-US" dirty="0"/>
            </a:br>
            <a:r>
              <a:rPr lang="en-US" dirty="0"/>
              <a:t> *       *       *     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           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                *</a:t>
            </a:r>
            <a:br>
              <a:rPr lang="en-US" dirty="0"/>
            </a:br>
            <a:r>
              <a:rPr lang="en-US" dirty="0"/>
              <a:t>===============================</a:t>
            </a:r>
            <a:br>
              <a:rPr lang="en-US" dirty="0"/>
            </a:br>
            <a:r>
              <a:rPr lang="en-US" dirty="0"/>
              <a:t> 3       7      11     15        20             29      &lt;---- left/right edge positions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The output should be the points</a:t>
            </a:r>
            <a:br>
              <a:rPr lang="en-US" dirty="0"/>
            </a:br>
            <a:r>
              <a:rPr lang="en-US" dirty="0"/>
              <a:t>(3, 0) (3, 4) (7, 4) (7, 0) (11, 0) (11, 8) (20, 8) (20, 3) (29, 3)  (29, 0)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17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heap?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HEAP</a:t>
            </a:r>
          </a:p>
          <a:p>
            <a:pPr marL="0" indent="0">
              <a:buNone/>
            </a:pPr>
            <a:r>
              <a:rPr lang="en-US" u="sng" dirty="0" smtClean="0"/>
              <a:t>definition: </a:t>
            </a:r>
            <a:r>
              <a:rPr lang="en-US" dirty="0" smtClean="0"/>
              <a:t>an </a:t>
            </a:r>
            <a:r>
              <a:rPr lang="en-US" dirty="0"/>
              <a:t>untidy collection of things piled up haphazardly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usage: </a:t>
            </a:r>
            <a:r>
              <a:rPr lang="en-US" dirty="0" smtClean="0"/>
              <a:t>"</a:t>
            </a:r>
            <a:r>
              <a:rPr lang="en-US" dirty="0"/>
              <a:t>she rushed out, leaving her clothes in a heap on the floor"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synonyms: </a:t>
            </a:r>
            <a:r>
              <a:rPr lang="en-US" dirty="0"/>
              <a:t>pile, stack, mound, mountain, mass, quantity, load, lot, jumble;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35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Heap (computer Science)?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</a:t>
            </a:r>
            <a:r>
              <a:rPr lang="en-US" u="sng" dirty="0">
                <a:solidFill>
                  <a:srgbClr val="FF0000"/>
                </a:solidFill>
              </a:rPr>
              <a:t>computer science</a:t>
            </a:r>
            <a:r>
              <a:rPr lang="en-US" dirty="0"/>
              <a:t>, a </a:t>
            </a:r>
            <a:r>
              <a:rPr lang="en-US" b="1" dirty="0"/>
              <a:t>heap</a:t>
            </a:r>
            <a:r>
              <a:rPr lang="en-US" dirty="0"/>
              <a:t> is a specialized </a:t>
            </a:r>
            <a:r>
              <a:rPr lang="en-US" u="sng" dirty="0">
                <a:solidFill>
                  <a:srgbClr val="FF0000"/>
                </a:solidFill>
              </a:rPr>
              <a:t>tree</a:t>
            </a:r>
            <a:r>
              <a:rPr lang="en-US" dirty="0"/>
              <a:t>-based </a:t>
            </a:r>
            <a:r>
              <a:rPr lang="en-US" u="sng" dirty="0">
                <a:solidFill>
                  <a:srgbClr val="FF0000"/>
                </a:solidFill>
              </a:rPr>
              <a:t>data structure</a:t>
            </a:r>
            <a:r>
              <a:rPr lang="en-US" dirty="0"/>
              <a:t> that satisfies the </a:t>
            </a:r>
            <a:r>
              <a:rPr lang="en-US" i="1" dirty="0"/>
              <a:t>heap property:</a:t>
            </a:r>
            <a:r>
              <a:rPr lang="en-US" dirty="0"/>
              <a:t> if </a:t>
            </a:r>
            <a:r>
              <a:rPr lang="en-US" i="1" dirty="0"/>
              <a:t>B</a:t>
            </a:r>
            <a:r>
              <a:rPr lang="en-US" dirty="0"/>
              <a:t> is a </a:t>
            </a:r>
            <a:r>
              <a:rPr lang="en-US" u="sng" dirty="0">
                <a:solidFill>
                  <a:srgbClr val="FF0000"/>
                </a:solidFill>
              </a:rPr>
              <a:t>child node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of </a:t>
            </a:r>
            <a:r>
              <a:rPr lang="en-US" i="1" dirty="0"/>
              <a:t>A</a:t>
            </a:r>
            <a:r>
              <a:rPr lang="en-US" dirty="0"/>
              <a:t>, then key(</a:t>
            </a:r>
            <a:r>
              <a:rPr lang="en-US" i="1" dirty="0"/>
              <a:t>A</a:t>
            </a:r>
            <a:r>
              <a:rPr lang="en-US" dirty="0"/>
              <a:t>) ≥ key(</a:t>
            </a:r>
            <a:r>
              <a:rPr lang="en-US" i="1" dirty="0"/>
              <a:t>B</a:t>
            </a:r>
            <a:r>
              <a:rPr lang="en-US" dirty="0"/>
              <a:t>). This implies that an element with the greatest key is always in the root node, and so such a heap is sometimes called a </a:t>
            </a:r>
            <a:r>
              <a:rPr lang="en-US" i="1" dirty="0"/>
              <a:t>max-heap</a:t>
            </a:r>
            <a:r>
              <a:rPr lang="en-US" dirty="0"/>
              <a:t>. (Alternatively, if the comparison is reversed, the smallest element is always in the root node, which results in a </a:t>
            </a:r>
            <a:r>
              <a:rPr lang="en-US" i="1" dirty="0"/>
              <a:t>min-heap</a:t>
            </a:r>
            <a:r>
              <a:rPr lang="en-US" dirty="0"/>
              <a:t>.) The several variants of heaps are the prototypical most efficient implementations of the </a:t>
            </a:r>
            <a:r>
              <a:rPr lang="en-US" u="sng" dirty="0">
                <a:solidFill>
                  <a:srgbClr val="FF0000"/>
                </a:solidFill>
              </a:rPr>
              <a:t>abstract data type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u="sng" dirty="0">
                <a:solidFill>
                  <a:srgbClr val="FF0000"/>
                </a:solidFill>
              </a:rPr>
              <a:t>priority queues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7117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Heap example (max-heap)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09800" y="1992782"/>
            <a:ext cx="4745264" cy="318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25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Heap in an Array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838200" y="1600200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array can implicitly contain a binary heap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357257"/>
            <a:ext cx="3962743" cy="2658086"/>
          </a:xfrm>
          <a:prstGeom prst="rect">
            <a:avLst/>
          </a:prstGeom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5715000" y="2428343"/>
            <a:ext cx="2751056" cy="3587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Node </a:t>
            </a:r>
            <a:r>
              <a:rPr lang="en-US" sz="2400" dirty="0" err="1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 has the parent</a:t>
            </a:r>
          </a:p>
          <a:p>
            <a:pPr marL="0" indent="0">
              <a:buFont typeface="Wingdings 2"/>
              <a:buNone/>
            </a:pPr>
            <a:r>
              <a:rPr lang="en-US" sz="2400" dirty="0" err="1" smtClean="0">
                <a:solidFill>
                  <a:srgbClr val="FF0000"/>
                </a:solidFill>
              </a:rPr>
              <a:t>roundDown</a:t>
            </a:r>
            <a:r>
              <a:rPr lang="en-US" sz="2400" dirty="0" smtClean="0">
                <a:solidFill>
                  <a:srgbClr val="FF0000"/>
                </a:solidFill>
              </a:rPr>
              <a:t>((i-1)/2)</a:t>
            </a:r>
          </a:p>
          <a:p>
            <a:pPr marL="0" indent="0">
              <a:buFont typeface="Wingdings 2"/>
              <a:buNone/>
            </a:pPr>
            <a:endParaRPr lang="en-US" sz="2400" dirty="0" smtClean="0"/>
          </a:p>
          <a:p>
            <a:pPr marL="0" indent="0">
              <a:buFont typeface="Wingdings 2"/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Node j has the children</a:t>
            </a:r>
          </a:p>
          <a:p>
            <a:pPr marL="0" indent="0">
              <a:buFont typeface="Wingdings 2"/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(2*j) + 1</a:t>
            </a:r>
          </a:p>
          <a:p>
            <a:pPr marL="0" indent="0">
              <a:buFont typeface="Wingdings 2"/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    and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(2*j) + 2</a:t>
            </a:r>
          </a:p>
          <a:p>
            <a:pPr marL="0" indent="0">
              <a:buFont typeface="Wingdings 2"/>
              <a:buNone/>
            </a:pP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423835"/>
            <a:ext cx="3368813" cy="55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743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by References (not Arrays)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/>
              <a:t>heapNode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data;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heapNode</a:t>
            </a:r>
            <a:r>
              <a:rPr lang="en-US" dirty="0" smtClean="0"/>
              <a:t> parent;       // all nodes have a parent except root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heapNode</a:t>
            </a:r>
            <a:r>
              <a:rPr lang="en-US" dirty="0" smtClean="0"/>
              <a:t> </a:t>
            </a:r>
            <a:r>
              <a:rPr lang="en-US" dirty="0" err="1" smtClean="0"/>
              <a:t>leftChild</a:t>
            </a:r>
            <a:r>
              <a:rPr lang="en-US" dirty="0" smtClean="0"/>
              <a:t>;   // binary heaps have left children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heapNode</a:t>
            </a:r>
            <a:r>
              <a:rPr lang="en-US" dirty="0" smtClean="0"/>
              <a:t> </a:t>
            </a:r>
            <a:r>
              <a:rPr lang="en-US" dirty="0" err="1" smtClean="0"/>
              <a:t>rightChild</a:t>
            </a:r>
            <a:r>
              <a:rPr lang="en-US" dirty="0" smtClean="0"/>
              <a:t>  // binary heaps have right children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995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operations commonly performed with a heap are</a:t>
            </a:r>
          </a:p>
          <a:p>
            <a:pPr lvl="0"/>
            <a:r>
              <a:rPr lang="en-US" i="1" dirty="0"/>
              <a:t>delete-max</a:t>
            </a:r>
            <a:r>
              <a:rPr lang="en-US" dirty="0"/>
              <a:t> or </a:t>
            </a:r>
            <a:r>
              <a:rPr lang="en-US" i="1" dirty="0"/>
              <a:t>delete-min</a:t>
            </a:r>
            <a:r>
              <a:rPr lang="en-US" dirty="0"/>
              <a:t>: removing the root node of a max- or min-heap, respectively </a:t>
            </a:r>
          </a:p>
          <a:p>
            <a:pPr lvl="0"/>
            <a:r>
              <a:rPr lang="en-US" i="1" dirty="0"/>
              <a:t>increase-key</a:t>
            </a:r>
            <a:r>
              <a:rPr lang="en-US" dirty="0"/>
              <a:t> or </a:t>
            </a:r>
            <a:r>
              <a:rPr lang="en-US" i="1" dirty="0"/>
              <a:t>decrease-key</a:t>
            </a:r>
            <a:r>
              <a:rPr lang="en-US" dirty="0"/>
              <a:t>: updating a key within a max- or min-heap, respectively </a:t>
            </a:r>
          </a:p>
          <a:p>
            <a:pPr lvl="0"/>
            <a:r>
              <a:rPr lang="en-US" i="1" dirty="0"/>
              <a:t>insert</a:t>
            </a:r>
            <a:r>
              <a:rPr lang="en-US" dirty="0"/>
              <a:t>: adding a new key to the heap </a:t>
            </a:r>
          </a:p>
          <a:p>
            <a:pPr lvl="0"/>
            <a:r>
              <a:rPr lang="en-US" i="1" dirty="0"/>
              <a:t>merge</a:t>
            </a:r>
            <a:r>
              <a:rPr lang="en-US" dirty="0"/>
              <a:t>: joining two heaps to form a valid new heap containing all the elements of both.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686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HeapSort</a:t>
            </a:r>
            <a:r>
              <a:rPr lang="en-US" dirty="0" smtClean="0"/>
              <a:t> - 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err="1"/>
              <a:t>heapify</a:t>
            </a:r>
            <a:r>
              <a:rPr lang="en-US" dirty="0"/>
              <a:t> takes an array A and an index </a:t>
            </a:r>
            <a:r>
              <a:rPr lang="en-US" dirty="0" err="1"/>
              <a:t>i</a:t>
            </a:r>
            <a:r>
              <a:rPr lang="en-US" dirty="0"/>
              <a:t>.  It traverses down the </a:t>
            </a:r>
            <a:r>
              <a:rPr lang="en-US" dirty="0" smtClean="0"/>
              <a:t>binary heap </a:t>
            </a:r>
            <a:r>
              <a:rPr lang="en-US" dirty="0"/>
              <a:t>and insert the passed in </a:t>
            </a:r>
            <a:r>
              <a:rPr lang="en-US" dirty="0" smtClean="0"/>
              <a:t>index’s </a:t>
            </a:r>
            <a:r>
              <a:rPr lang="en-US" dirty="0"/>
              <a:t>value in the array into it’s correct location in the heap. </a:t>
            </a:r>
          </a:p>
          <a:p>
            <a:pPr lvl="0"/>
            <a:r>
              <a:rPr lang="en-US" b="1" dirty="0" err="1" smtClean="0"/>
              <a:t>buildHeap</a:t>
            </a:r>
            <a:r>
              <a:rPr lang="en-US" dirty="0" smtClean="0"/>
              <a:t> </a:t>
            </a:r>
            <a:r>
              <a:rPr lang="en-US" dirty="0"/>
              <a:t>which will call </a:t>
            </a:r>
            <a:r>
              <a:rPr lang="en-US" dirty="0" err="1"/>
              <a:t>heapify</a:t>
            </a:r>
            <a:r>
              <a:rPr lang="en-US" dirty="0"/>
              <a:t> to insert all elements into the heap.  Calling </a:t>
            </a:r>
            <a:r>
              <a:rPr lang="en-US" dirty="0" err="1" smtClean="0"/>
              <a:t>buildHeap</a:t>
            </a:r>
            <a:r>
              <a:rPr lang="en-US" dirty="0" smtClean="0"/>
              <a:t> </a:t>
            </a:r>
            <a:r>
              <a:rPr lang="en-US" dirty="0"/>
              <a:t>on a arbitrary array will turn it into a binary heap.</a:t>
            </a:r>
          </a:p>
          <a:p>
            <a:pPr lvl="0"/>
            <a:r>
              <a:rPr lang="en-US" b="1" dirty="0" err="1" smtClean="0"/>
              <a:t>heapSort</a:t>
            </a:r>
            <a:r>
              <a:rPr lang="en-US" dirty="0" smtClean="0"/>
              <a:t> </a:t>
            </a:r>
            <a:r>
              <a:rPr lang="en-US" dirty="0"/>
              <a:t>will take an arbitrary array, call </a:t>
            </a:r>
            <a:r>
              <a:rPr lang="en-US" dirty="0" err="1"/>
              <a:t>buildheap</a:t>
            </a:r>
            <a:r>
              <a:rPr lang="en-US" dirty="0"/>
              <a:t> to turn the array into a binary heap.  Then will pop the top element out of the heap into the </a:t>
            </a:r>
            <a:r>
              <a:rPr lang="en-US" b="1" dirty="0"/>
              <a:t>answer array </a:t>
            </a:r>
            <a:r>
              <a:rPr lang="en-US" dirty="0"/>
              <a:t>and between each pop, will re-</a:t>
            </a:r>
            <a:r>
              <a:rPr lang="en-US" b="1" dirty="0" err="1"/>
              <a:t>heapify</a:t>
            </a:r>
            <a:r>
              <a:rPr lang="en-US" dirty="0"/>
              <a:t> the array so to maintain the heap property.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02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Heapsort</a:t>
            </a:r>
            <a:r>
              <a:rPr lang="en-US" dirty="0" smtClean="0"/>
              <a:t> - </a:t>
            </a:r>
            <a:r>
              <a:rPr lang="en-US" dirty="0" err="1" smtClean="0"/>
              <a:t>heapify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heapify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 A,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L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left(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R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right(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if (  (L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heapsize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[A])  and  (A[L] &gt; A[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])  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then largest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else largest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if (  (R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heapsize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[A])  and  (A[R] &gt; A[largest])  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then largest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if (largest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swap( A[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],  A[largest] 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  <a:tabLst>
                <a:tab pos="9144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heapify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A,largest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73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127</TotalTime>
  <Words>703</Words>
  <Application>Microsoft Office PowerPoint</Application>
  <PresentationFormat>On-screen Show (4:3)</PresentationFormat>
  <Paragraphs>78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Franklin Gothic Book</vt:lpstr>
      <vt:lpstr>Perpetua</vt:lpstr>
      <vt:lpstr>Symbol</vt:lpstr>
      <vt:lpstr>Times New Roman</vt:lpstr>
      <vt:lpstr>Wingdings</vt:lpstr>
      <vt:lpstr>Wingdings 2</vt:lpstr>
      <vt:lpstr>Equity</vt:lpstr>
      <vt:lpstr>Heaps and HeapSort</vt:lpstr>
      <vt:lpstr>What is a heap?</vt:lpstr>
      <vt:lpstr>What is a Heap (computer Science)?</vt:lpstr>
      <vt:lpstr>Binary Heap example (max-heap)</vt:lpstr>
      <vt:lpstr>Implementing a Heap in an Array</vt:lpstr>
      <vt:lpstr>Heaps by References (not Arrays)</vt:lpstr>
      <vt:lpstr>Heap Operations</vt:lpstr>
      <vt:lpstr>HeapSort - Parts</vt:lpstr>
      <vt:lpstr> Heapsort - heapify</vt:lpstr>
      <vt:lpstr> Heapsort – buildheap and heapsort</vt:lpstr>
      <vt:lpstr>Running Time of HeapSort</vt:lpstr>
      <vt:lpstr>Building Silhouette problem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QuickSort</dc:title>
  <dc:creator>Byrne, William</dc:creator>
  <cp:lastModifiedBy>Byrne, William</cp:lastModifiedBy>
  <cp:revision>17</cp:revision>
  <dcterms:created xsi:type="dcterms:W3CDTF">2006-08-16T00:00:00Z</dcterms:created>
  <dcterms:modified xsi:type="dcterms:W3CDTF">2015-03-02T14:30:49Z</dcterms:modified>
</cp:coreProperties>
</file>