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1" r:id="rId4"/>
    <p:sldId id="260" r:id="rId5"/>
    <p:sldId id="257" r:id="rId6"/>
    <p:sldId id="258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lass_(computer_science)" TargetMode="External"/><Relationship Id="rId2" Type="http://schemas.openxmlformats.org/officeDocument/2006/relationships/hyperlink" Target="http://en.wikipedia.org/wiki/Java_programming_langu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Software_framework" TargetMode="External"/><Relationship Id="rId5" Type="http://schemas.openxmlformats.org/officeDocument/2006/relationships/hyperlink" Target="http://en.wikipedia.org/wiki/Data_structure" TargetMode="External"/><Relationship Id="rId4" Type="http://schemas.openxmlformats.org/officeDocument/2006/relationships/hyperlink" Target="http://en.wikipedia.org/wiki/Interface_(java)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Java Collections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Java Generics</a:t>
            </a:r>
          </a:p>
          <a:p>
            <a:r>
              <a:rPr lang="en-US" dirty="0" smtClean="0"/>
              <a:t>Java Collections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7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Collections Hierarchy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3407" y="1600200"/>
            <a:ext cx="4957186" cy="4876800"/>
          </a:xfrm>
        </p:spPr>
      </p:pic>
    </p:spTree>
    <p:extLst>
      <p:ext uri="{BB962C8B-B14F-4D97-AF65-F5344CB8AC3E}">
        <p14:creationId xmlns:p14="http://schemas.microsoft.com/office/powerpoint/2010/main" val="3313200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List </a:t>
            </a:r>
            <a:r>
              <a:rPr lang="en-US" dirty="0" err="1"/>
              <a:t>listA</a:t>
            </a:r>
            <a:r>
              <a:rPr lang="en-US" dirty="0"/>
              <a:t> = new </a:t>
            </a:r>
            <a:r>
              <a:rPr lang="en-US" dirty="0" err="1"/>
              <a:t>ArrayList</a:t>
            </a:r>
            <a:r>
              <a:rPr lang="en-US" dirty="0"/>
              <a:t>();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listA.add</a:t>
            </a:r>
            <a:r>
              <a:rPr lang="en-US" dirty="0"/>
              <a:t>("element 0");</a:t>
            </a:r>
          </a:p>
          <a:p>
            <a:pPr marL="0" indent="0">
              <a:buNone/>
            </a:pPr>
            <a:r>
              <a:rPr lang="en-US" dirty="0" err="1"/>
              <a:t>listA.add</a:t>
            </a:r>
            <a:r>
              <a:rPr lang="en-US" dirty="0"/>
              <a:t>("element 1");</a:t>
            </a:r>
          </a:p>
          <a:p>
            <a:pPr marL="0" indent="0">
              <a:buNone/>
            </a:pPr>
            <a:r>
              <a:rPr lang="en-US" dirty="0" err="1"/>
              <a:t>listA.add</a:t>
            </a:r>
            <a:r>
              <a:rPr lang="en-US" dirty="0"/>
              <a:t>("element 2");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String </a:t>
            </a:r>
            <a:r>
              <a:rPr lang="en-US" dirty="0"/>
              <a:t>element0 = </a:t>
            </a:r>
            <a:r>
              <a:rPr lang="en-US" dirty="0" err="1"/>
              <a:t>listA.get</a:t>
            </a:r>
            <a:r>
              <a:rPr lang="en-US" dirty="0"/>
              <a:t>(0);</a:t>
            </a:r>
          </a:p>
          <a:p>
            <a:pPr marL="0" indent="0">
              <a:buNone/>
            </a:pPr>
            <a:r>
              <a:rPr lang="en-US" dirty="0"/>
              <a:t>String element1 = </a:t>
            </a:r>
            <a:r>
              <a:rPr lang="en-US" dirty="0" err="1"/>
              <a:t>listA.get</a:t>
            </a:r>
            <a:r>
              <a:rPr lang="en-US" dirty="0"/>
              <a:t>(1);</a:t>
            </a:r>
          </a:p>
          <a:p>
            <a:pPr marL="0" indent="0">
              <a:buNone/>
            </a:pPr>
            <a:r>
              <a:rPr lang="en-US" dirty="0"/>
              <a:t>String element3 = </a:t>
            </a:r>
            <a:r>
              <a:rPr lang="en-US" dirty="0" err="1"/>
              <a:t>listA.get</a:t>
            </a:r>
            <a:r>
              <a:rPr lang="en-US" dirty="0"/>
              <a:t>(2);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//access via Iterator</a:t>
            </a:r>
          </a:p>
          <a:p>
            <a:pPr marL="0" indent="0">
              <a:buNone/>
            </a:pPr>
            <a:r>
              <a:rPr lang="en-US" dirty="0"/>
              <a:t>Iterator </a:t>
            </a:r>
            <a:r>
              <a:rPr lang="en-US" dirty="0" err="1"/>
              <a:t>iterator</a:t>
            </a:r>
            <a:r>
              <a:rPr lang="en-US" dirty="0"/>
              <a:t> = </a:t>
            </a:r>
            <a:r>
              <a:rPr lang="en-US" dirty="0" err="1"/>
              <a:t>listA.iterator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iterator.hasNext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String element = (String) </a:t>
            </a:r>
            <a:r>
              <a:rPr lang="en-US" dirty="0" err="1"/>
              <a:t>iterator.next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for(Object </a:t>
            </a:r>
            <a:r>
              <a:rPr lang="en-US" dirty="0" err="1"/>
              <a:t>object</a:t>
            </a:r>
            <a:r>
              <a:rPr lang="en-US" dirty="0"/>
              <a:t> : </a:t>
            </a:r>
            <a:r>
              <a:rPr lang="en-US" dirty="0" err="1"/>
              <a:t>listA</a:t>
            </a:r>
            <a:r>
              <a:rPr lang="en-US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String element = (String) object;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4604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Sorting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List </a:t>
            </a:r>
            <a:r>
              <a:rPr lang="en-US" dirty="0" err="1"/>
              <a:t>list</a:t>
            </a:r>
            <a:r>
              <a:rPr lang="en-US" dirty="0"/>
              <a:t> = new </a:t>
            </a:r>
            <a:r>
              <a:rPr lang="en-US" dirty="0" err="1"/>
              <a:t>ArrayList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//add elements to the </a:t>
            </a:r>
            <a:r>
              <a:rPr lang="en-US" dirty="0" smtClean="0"/>
              <a:t>list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Collections.sort</a:t>
            </a:r>
            <a:r>
              <a:rPr lang="en-US" dirty="0"/>
              <a:t>(list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public interface Comparable&lt;T&gt; </a:t>
            </a: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{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  </a:t>
            </a:r>
            <a:r>
              <a:rPr lang="fr-FR" dirty="0" smtClean="0">
                <a:solidFill>
                  <a:srgbClr val="FF0000"/>
                </a:solidFill>
              </a:rPr>
              <a:t>    </a:t>
            </a:r>
            <a:r>
              <a:rPr lang="fr-FR" dirty="0" err="1" smtClean="0">
                <a:solidFill>
                  <a:srgbClr val="FF0000"/>
                </a:solidFill>
              </a:rPr>
              <a:t>int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>
                <a:solidFill>
                  <a:srgbClr val="FF0000"/>
                </a:solidFill>
              </a:rPr>
              <a:t>compareTo</a:t>
            </a:r>
            <a:r>
              <a:rPr lang="fr-FR" dirty="0">
                <a:solidFill>
                  <a:srgbClr val="FF0000"/>
                </a:solidFill>
              </a:rPr>
              <a:t>(T o);</a:t>
            </a: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}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4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876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tatic float add(float a, float b)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    float answer = a + b;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return answer;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static </a:t>
            </a:r>
            <a:r>
              <a:rPr lang="en-US" dirty="0" err="1" smtClean="0">
                <a:solidFill>
                  <a:srgbClr val="7030A0"/>
                </a:solidFill>
              </a:rPr>
              <a:t>int</a:t>
            </a:r>
            <a:r>
              <a:rPr lang="en-US" dirty="0" smtClean="0">
                <a:solidFill>
                  <a:srgbClr val="7030A0"/>
                </a:solidFill>
              </a:rPr>
              <a:t> add(</a:t>
            </a:r>
            <a:r>
              <a:rPr lang="en-US" dirty="0" err="1" smtClean="0">
                <a:solidFill>
                  <a:srgbClr val="7030A0"/>
                </a:solidFill>
              </a:rPr>
              <a:t>int</a:t>
            </a:r>
            <a:r>
              <a:rPr lang="en-US" dirty="0" smtClean="0">
                <a:solidFill>
                  <a:srgbClr val="7030A0"/>
                </a:solidFill>
              </a:rPr>
              <a:t> i1</a:t>
            </a:r>
            <a:r>
              <a:rPr lang="en-US" dirty="0">
                <a:solidFill>
                  <a:srgbClr val="7030A0"/>
                </a:solidFill>
              </a:rPr>
              <a:t>, float </a:t>
            </a:r>
            <a:r>
              <a:rPr lang="en-US" dirty="0" smtClean="0">
                <a:solidFill>
                  <a:srgbClr val="7030A0"/>
                </a:solidFill>
              </a:rPr>
              <a:t>i2</a:t>
            </a:r>
            <a:r>
              <a:rPr lang="en-US" dirty="0">
                <a:solidFill>
                  <a:srgbClr val="7030A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  </a:t>
            </a:r>
            <a:r>
              <a:rPr lang="en-US" dirty="0" err="1" smtClean="0">
                <a:solidFill>
                  <a:srgbClr val="7030A0"/>
                </a:solidFill>
              </a:rPr>
              <a:t>int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>
                <a:solidFill>
                  <a:srgbClr val="7030A0"/>
                </a:solidFill>
              </a:rPr>
              <a:t>answer = a + b</a:t>
            </a:r>
            <a:r>
              <a:rPr lang="en-US" dirty="0" smtClean="0">
                <a:solidFill>
                  <a:srgbClr val="7030A0"/>
                </a:solidFill>
              </a:rPr>
              <a:t>;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   return answer;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static </a:t>
            </a:r>
            <a:r>
              <a:rPr lang="en-US" dirty="0" smtClean="0">
                <a:solidFill>
                  <a:srgbClr val="00B050"/>
                </a:solidFill>
              </a:rPr>
              <a:t>long add(long a, long b)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   long </a:t>
            </a:r>
            <a:r>
              <a:rPr lang="en-US" dirty="0">
                <a:solidFill>
                  <a:srgbClr val="00B050"/>
                </a:solidFill>
              </a:rPr>
              <a:t>answer = a + b</a:t>
            </a:r>
            <a:r>
              <a:rPr lang="en-US" dirty="0" smtClean="0">
                <a:solidFill>
                  <a:srgbClr val="00B050"/>
                </a:solidFill>
              </a:rPr>
              <a:t>;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return answer;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00600" y="2362200"/>
            <a:ext cx="33528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// Generic method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static &lt;T&gt; add(T a, T b)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T answer = a + b;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return answer;</a:t>
            </a:r>
          </a:p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24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Class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class Pair&lt;T,S&gt;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{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public T first;</a:t>
            </a:r>
          </a:p>
          <a:p>
            <a:pPr marL="0" indent="0">
              <a:buNone/>
            </a:pPr>
            <a:r>
              <a:rPr lang="en-US" sz="1800" dirty="0"/>
              <a:t>   public S second;</a:t>
            </a:r>
          </a:p>
          <a:p>
            <a:pPr marL="0" indent="0">
              <a:buNone/>
            </a:pPr>
            <a:r>
              <a:rPr lang="en-US" sz="1800" dirty="0"/>
              <a:t>   public Pair( T a, S b )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{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first </a:t>
            </a:r>
            <a:r>
              <a:rPr lang="en-US" sz="1800" dirty="0"/>
              <a:t>= a;</a:t>
            </a:r>
          </a:p>
          <a:p>
            <a:pPr marL="0" indent="0">
              <a:buNone/>
            </a:pPr>
            <a:r>
              <a:rPr lang="en-US" sz="1800" dirty="0"/>
              <a:t>      </a:t>
            </a:r>
            <a:r>
              <a:rPr lang="en-US" sz="1800" dirty="0" smtClean="0"/>
              <a:t>  second </a:t>
            </a:r>
            <a:r>
              <a:rPr lang="en-US" sz="1800" dirty="0"/>
              <a:t>= b;</a:t>
            </a:r>
          </a:p>
          <a:p>
            <a:pPr marL="0" indent="0">
              <a:buNone/>
            </a:pPr>
            <a:r>
              <a:rPr lang="en-US" sz="1800" dirty="0"/>
              <a:t>   }</a:t>
            </a:r>
          </a:p>
          <a:p>
            <a:pPr marL="0" indent="0">
              <a:buNone/>
            </a:pPr>
            <a:r>
              <a:rPr lang="en-US" sz="1800" dirty="0" smtClean="0"/>
              <a:t>}</a:t>
            </a:r>
          </a:p>
          <a:p>
            <a:pPr marL="0" indent="0">
              <a:buNone/>
            </a:pPr>
            <a:r>
              <a:rPr lang="en-US" sz="1800" dirty="0"/>
              <a:t>Pair&lt;</a:t>
            </a:r>
            <a:r>
              <a:rPr lang="en-US" sz="1800" dirty="0" err="1"/>
              <a:t>String,Color</a:t>
            </a:r>
            <a:r>
              <a:rPr lang="en-US" sz="1800" dirty="0"/>
              <a:t>&gt; </a:t>
            </a:r>
            <a:r>
              <a:rPr lang="en-US" sz="1800" dirty="0" err="1"/>
              <a:t>colorName</a:t>
            </a:r>
            <a:r>
              <a:rPr lang="en-US" sz="1800" dirty="0"/>
              <a:t> = new Pair&lt;</a:t>
            </a:r>
            <a:r>
              <a:rPr lang="en-US" sz="1800" dirty="0" err="1"/>
              <a:t>String,Color</a:t>
            </a:r>
            <a:r>
              <a:rPr lang="en-US" sz="1800" dirty="0"/>
              <a:t>&gt;("Red", </a:t>
            </a:r>
            <a:r>
              <a:rPr lang="en-US" sz="1800" dirty="0" err="1"/>
              <a:t>Color.RED</a:t>
            </a:r>
            <a:r>
              <a:rPr lang="en-US" sz="1800" dirty="0"/>
              <a:t>);</a:t>
            </a:r>
          </a:p>
          <a:p>
            <a:pPr marL="0" indent="0">
              <a:buNone/>
            </a:pPr>
            <a:r>
              <a:rPr lang="en-US" sz="1800" dirty="0"/>
              <a:t>Pair&lt;</a:t>
            </a:r>
            <a:r>
              <a:rPr lang="en-US" sz="1800" dirty="0" err="1"/>
              <a:t>Double,Double</a:t>
            </a:r>
            <a:r>
              <a:rPr lang="en-US" sz="1800" dirty="0"/>
              <a:t>&gt; coordinates = new Pair&lt;</a:t>
            </a:r>
            <a:r>
              <a:rPr lang="en-US" sz="1800" dirty="0" err="1"/>
              <a:t>Double,Double</a:t>
            </a:r>
            <a:r>
              <a:rPr lang="en-US" sz="1800" dirty="0"/>
              <a:t>&gt;(17.3,42.8);</a:t>
            </a:r>
          </a:p>
        </p:txBody>
      </p:sp>
    </p:spTree>
    <p:extLst>
      <p:ext uri="{BB962C8B-B14F-4D97-AF65-F5344CB8AC3E}">
        <p14:creationId xmlns:p14="http://schemas.microsoft.com/office/powerpoint/2010/main" val="2990176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Generics – Stack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dirty="0"/>
              <a:t>class Stack&lt;E&gt; </a:t>
            </a:r>
            <a:endParaRPr lang="en-US" sz="1100" dirty="0" smtClean="0"/>
          </a:p>
          <a:p>
            <a:pPr marL="0" indent="0">
              <a:buNone/>
            </a:pPr>
            <a:r>
              <a:rPr lang="en-US" sz="1100" dirty="0" smtClean="0"/>
              <a:t>{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  private final </a:t>
            </a:r>
            <a:r>
              <a:rPr lang="en-US" sz="1100" dirty="0" err="1"/>
              <a:t>int</a:t>
            </a:r>
            <a:r>
              <a:rPr lang="en-US" sz="1100" dirty="0"/>
              <a:t> size</a:t>
            </a:r>
            <a:r>
              <a:rPr lang="en-US" sz="1100" dirty="0" smtClean="0"/>
              <a:t>;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  private </a:t>
            </a:r>
            <a:r>
              <a:rPr lang="en-US" sz="1100" dirty="0" err="1"/>
              <a:t>int</a:t>
            </a:r>
            <a:r>
              <a:rPr lang="en-US" sz="1100" dirty="0"/>
              <a:t> top</a:t>
            </a:r>
            <a:r>
              <a:rPr lang="en-US" sz="1100" dirty="0" smtClean="0"/>
              <a:t>;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  private E[] elements</a:t>
            </a:r>
            <a:r>
              <a:rPr lang="en-US" sz="1100" dirty="0" smtClean="0"/>
              <a:t>;</a:t>
            </a:r>
            <a:endParaRPr lang="en-US" sz="1100" dirty="0"/>
          </a:p>
          <a:p>
            <a:pPr marL="0" indent="0">
              <a:buNone/>
            </a:pPr>
            <a:r>
              <a:rPr lang="en-US" sz="1100" dirty="0"/>
              <a:t>  public Stack()  </a:t>
            </a:r>
            <a:r>
              <a:rPr lang="en-US" sz="1100" dirty="0" smtClean="0"/>
              <a:t>{ this(10); }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F0000"/>
                </a:solidFill>
              </a:rPr>
              <a:t>  public Stack(</a:t>
            </a:r>
            <a:r>
              <a:rPr lang="en-US" sz="1100" dirty="0" err="1">
                <a:solidFill>
                  <a:srgbClr val="FF0000"/>
                </a:solidFill>
              </a:rPr>
              <a:t>int</a:t>
            </a:r>
            <a:r>
              <a:rPr lang="en-US" sz="1100" dirty="0">
                <a:solidFill>
                  <a:srgbClr val="FF0000"/>
                </a:solidFill>
              </a:rPr>
              <a:t> s) </a:t>
            </a:r>
            <a:endParaRPr lang="en-US" sz="11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FF0000"/>
                </a:solidFill>
              </a:rPr>
              <a:t> </a:t>
            </a:r>
            <a:r>
              <a:rPr lang="en-US" sz="1100" dirty="0" smtClean="0">
                <a:solidFill>
                  <a:srgbClr val="FF0000"/>
                </a:solidFill>
              </a:rPr>
              <a:t> {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FF0000"/>
                </a:solidFill>
              </a:rPr>
              <a:t>    size = s &gt; 0 ? s : 10;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FF0000"/>
                </a:solidFill>
              </a:rPr>
              <a:t>    top = -1</a:t>
            </a:r>
            <a:r>
              <a:rPr lang="en-US" sz="1100" dirty="0" smtClean="0">
                <a:solidFill>
                  <a:srgbClr val="FF0000"/>
                </a:solidFill>
              </a:rPr>
              <a:t>;</a:t>
            </a:r>
            <a:endParaRPr lang="en-US" sz="11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FF0000"/>
                </a:solidFill>
              </a:rPr>
              <a:t>    elements = (E[]) new Object[size]; // create array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FF0000"/>
                </a:solidFill>
              </a:rPr>
              <a:t>  </a:t>
            </a:r>
            <a:r>
              <a:rPr lang="en-US" sz="1100" dirty="0" smtClean="0">
                <a:solidFill>
                  <a:srgbClr val="FF0000"/>
                </a:solidFill>
              </a:rPr>
              <a:t>}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0070C0"/>
                </a:solidFill>
              </a:rPr>
              <a:t>  public void push(E </a:t>
            </a:r>
            <a:r>
              <a:rPr lang="en-US" sz="1100" dirty="0" err="1">
                <a:solidFill>
                  <a:srgbClr val="0070C0"/>
                </a:solidFill>
              </a:rPr>
              <a:t>pushValue</a:t>
            </a:r>
            <a:r>
              <a:rPr lang="en-US" sz="1100" dirty="0">
                <a:solidFill>
                  <a:srgbClr val="0070C0"/>
                </a:solidFill>
              </a:rPr>
              <a:t>) </a:t>
            </a:r>
            <a:endParaRPr lang="en-US" sz="11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0070C0"/>
                </a:solidFill>
              </a:rPr>
              <a:t> </a:t>
            </a:r>
            <a:r>
              <a:rPr lang="en-US" sz="1100" dirty="0" smtClean="0">
                <a:solidFill>
                  <a:srgbClr val="0070C0"/>
                </a:solidFill>
              </a:rPr>
              <a:t> {</a:t>
            </a:r>
            <a:endParaRPr lang="en-US" sz="11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0070C0"/>
                </a:solidFill>
              </a:rPr>
              <a:t>    if (top == size - 1) // if stack is full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070C0"/>
                </a:solidFill>
              </a:rPr>
              <a:t>      throw new </a:t>
            </a:r>
            <a:r>
              <a:rPr lang="en-US" sz="1100" dirty="0" err="1">
                <a:solidFill>
                  <a:srgbClr val="0070C0"/>
                </a:solidFill>
              </a:rPr>
              <a:t>FullStackException</a:t>
            </a:r>
            <a:r>
              <a:rPr lang="en-US" sz="1100" dirty="0">
                <a:solidFill>
                  <a:srgbClr val="0070C0"/>
                </a:solidFill>
              </a:rPr>
              <a:t>(</a:t>
            </a:r>
            <a:r>
              <a:rPr lang="en-US" sz="1100" dirty="0" err="1">
                <a:solidFill>
                  <a:srgbClr val="0070C0"/>
                </a:solidFill>
              </a:rPr>
              <a:t>String.format</a:t>
            </a:r>
            <a:r>
              <a:rPr lang="en-US" sz="1100" dirty="0">
                <a:solidFill>
                  <a:srgbClr val="0070C0"/>
                </a:solidFill>
              </a:rPr>
              <a:t>("Stack is full, cannot push %s", </a:t>
            </a:r>
            <a:r>
              <a:rPr lang="en-US" sz="1100" dirty="0" err="1">
                <a:solidFill>
                  <a:srgbClr val="0070C0"/>
                </a:solidFill>
              </a:rPr>
              <a:t>pushValue</a:t>
            </a:r>
            <a:r>
              <a:rPr lang="en-US" sz="1100" dirty="0" smtClean="0">
                <a:solidFill>
                  <a:srgbClr val="0070C0"/>
                </a:solidFill>
              </a:rPr>
              <a:t>));</a:t>
            </a:r>
            <a:endParaRPr lang="en-US" sz="11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0070C0"/>
                </a:solidFill>
              </a:rPr>
              <a:t>    elements[++top] = </a:t>
            </a:r>
            <a:r>
              <a:rPr lang="en-US" sz="1100" dirty="0" err="1">
                <a:solidFill>
                  <a:srgbClr val="0070C0"/>
                </a:solidFill>
              </a:rPr>
              <a:t>pushValue</a:t>
            </a:r>
            <a:r>
              <a:rPr lang="en-US" sz="1100" dirty="0">
                <a:solidFill>
                  <a:srgbClr val="0070C0"/>
                </a:solidFill>
              </a:rPr>
              <a:t>; // place </a:t>
            </a:r>
            <a:r>
              <a:rPr lang="en-US" sz="1100" dirty="0" err="1">
                <a:solidFill>
                  <a:srgbClr val="0070C0"/>
                </a:solidFill>
              </a:rPr>
              <a:t>pushValue</a:t>
            </a:r>
            <a:r>
              <a:rPr lang="en-US" sz="1100" dirty="0">
                <a:solidFill>
                  <a:srgbClr val="0070C0"/>
                </a:solidFill>
              </a:rPr>
              <a:t> on Stack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0070C0"/>
                </a:solidFill>
              </a:rPr>
              <a:t>  } 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srgbClr val="7030A0"/>
                </a:solidFill>
              </a:rPr>
              <a:t>  public </a:t>
            </a:r>
            <a:r>
              <a:rPr lang="en-US" sz="1100" dirty="0">
                <a:solidFill>
                  <a:srgbClr val="7030A0"/>
                </a:solidFill>
              </a:rPr>
              <a:t>E pop() </a:t>
            </a:r>
            <a:endParaRPr lang="en-US" sz="11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7030A0"/>
                </a:solidFill>
              </a:rPr>
              <a:t> </a:t>
            </a:r>
            <a:r>
              <a:rPr lang="en-US" sz="1100" dirty="0" smtClean="0">
                <a:solidFill>
                  <a:srgbClr val="7030A0"/>
                </a:solidFill>
              </a:rPr>
              <a:t> {</a:t>
            </a:r>
            <a:endParaRPr lang="en-US" sz="11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7030A0"/>
                </a:solidFill>
              </a:rPr>
              <a:t>    if (top == -1) // if stack is empty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7030A0"/>
                </a:solidFill>
              </a:rPr>
              <a:t>      throw new </a:t>
            </a:r>
            <a:r>
              <a:rPr lang="en-US" sz="1100" dirty="0" err="1">
                <a:solidFill>
                  <a:srgbClr val="7030A0"/>
                </a:solidFill>
              </a:rPr>
              <a:t>EmptyStackException</a:t>
            </a:r>
            <a:r>
              <a:rPr lang="en-US" sz="1100" dirty="0">
                <a:solidFill>
                  <a:srgbClr val="7030A0"/>
                </a:solidFill>
              </a:rPr>
              <a:t>("Stack is empty, cannot pop");</a:t>
            </a:r>
          </a:p>
          <a:p>
            <a:pPr marL="0" indent="0">
              <a:buNone/>
            </a:pPr>
            <a:endParaRPr lang="en-US" sz="11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1100" dirty="0">
                <a:solidFill>
                  <a:srgbClr val="7030A0"/>
                </a:solidFill>
              </a:rPr>
              <a:t>    return elements[top--]; // remove and return top element of Stack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7030A0"/>
                </a:solidFill>
              </a:rPr>
              <a:t>  </a:t>
            </a:r>
            <a:r>
              <a:rPr lang="en-US" sz="1100" dirty="0" smtClean="0">
                <a:solidFill>
                  <a:srgbClr val="7030A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7030A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7402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Collections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hlinkClick r:id="rId2" action="ppaction://hlinkfile" tooltip="Java programming language"/>
              </a:rPr>
              <a:t>Java</a:t>
            </a:r>
            <a:r>
              <a:rPr lang="en-US" b="1" dirty="0"/>
              <a:t> collections framework</a:t>
            </a:r>
            <a:r>
              <a:rPr lang="en-US" dirty="0"/>
              <a:t> (JCF) is a set of </a:t>
            </a:r>
            <a:r>
              <a:rPr lang="en-US" dirty="0">
                <a:hlinkClick r:id="rId3" action="ppaction://hlinkfile" tooltip="Class (computer science)"/>
              </a:rPr>
              <a:t>classes</a:t>
            </a:r>
            <a:r>
              <a:rPr lang="en-US" dirty="0"/>
              <a:t> and </a:t>
            </a:r>
            <a:r>
              <a:rPr lang="en-US" dirty="0">
                <a:hlinkClick r:id="rId4" action="ppaction://hlinkfile" tooltip="Interface (java)"/>
              </a:rPr>
              <a:t>interfaces</a:t>
            </a:r>
            <a:r>
              <a:rPr lang="en-US" dirty="0"/>
              <a:t> that implement commonly reusable collection </a:t>
            </a:r>
            <a:r>
              <a:rPr lang="en-US" dirty="0">
                <a:hlinkClick r:id="rId5" action="ppaction://hlinkfile" tooltip="Data structure"/>
              </a:rPr>
              <a:t>data structures</a:t>
            </a:r>
            <a:r>
              <a:rPr lang="en-US" dirty="0"/>
              <a:t>.</a:t>
            </a:r>
            <a:r>
              <a:rPr lang="en-US" baseline="30000" dirty="0">
                <a:hlinkClick r:id="" action="ppaction://hlinkfile"/>
              </a:rPr>
              <a:t>[1]</a:t>
            </a:r>
            <a:endParaRPr lang="en-US" dirty="0"/>
          </a:p>
          <a:p>
            <a:r>
              <a:rPr lang="en-US" dirty="0"/>
              <a:t>Although it is a </a:t>
            </a:r>
            <a:r>
              <a:rPr lang="en-US" dirty="0">
                <a:hlinkClick r:id="rId6" action="ppaction://hlinkfile" tooltip="Software framework"/>
              </a:rPr>
              <a:t>framework</a:t>
            </a:r>
            <a:r>
              <a:rPr lang="en-US" dirty="0"/>
              <a:t>, it works in a manner of a </a:t>
            </a:r>
            <a:r>
              <a:rPr lang="en-US" b="1" dirty="0"/>
              <a:t>library</a:t>
            </a:r>
            <a:r>
              <a:rPr lang="en-US" dirty="0"/>
              <a:t>. The JCF provides both interfaces that define various collections and classes that implement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04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</a:t>
            </a:r>
            <a:r>
              <a:rPr lang="en-US" dirty="0"/>
              <a:t>main types of collections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Lists</a:t>
            </a:r>
            <a:r>
              <a:rPr lang="en-US" b="1" dirty="0"/>
              <a:t>: </a:t>
            </a:r>
            <a:r>
              <a:rPr lang="en-US" dirty="0"/>
              <a:t>always ordered, may contain duplicates and can be handled the same way as usual arrays</a:t>
            </a:r>
          </a:p>
          <a:p>
            <a:r>
              <a:rPr lang="en-US" b="1" dirty="0"/>
              <a:t>Sets: </a:t>
            </a:r>
            <a:r>
              <a:rPr lang="en-US" dirty="0"/>
              <a:t>cannot contain duplicates and provide random access to their elements</a:t>
            </a:r>
          </a:p>
          <a:p>
            <a:r>
              <a:rPr lang="en-US" b="1" dirty="0"/>
              <a:t>Maps: </a:t>
            </a:r>
            <a:r>
              <a:rPr lang="en-US" dirty="0"/>
              <a:t>connect unique keys with values, provide random access to its keys and may host duplicate values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90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List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List&lt;String&gt; list = new </a:t>
            </a:r>
            <a:r>
              <a:rPr lang="en-US" dirty="0" err="1"/>
              <a:t>ArrayList</a:t>
            </a:r>
            <a:r>
              <a:rPr lang="en-US" dirty="0"/>
              <a:t>&lt;String</a:t>
            </a:r>
            <a:r>
              <a:rPr lang="en-US" dirty="0" smtClean="0"/>
              <a:t>&gt;;</a:t>
            </a:r>
          </a:p>
          <a:p>
            <a:pPr marL="0" indent="0">
              <a:buNone/>
            </a:pPr>
            <a:r>
              <a:rPr lang="en-US" dirty="0" smtClean="0"/>
              <a:t>List&lt;String</a:t>
            </a:r>
            <a:r>
              <a:rPr lang="en-US" dirty="0"/>
              <a:t>&gt; list = new </a:t>
            </a:r>
            <a:r>
              <a:rPr lang="en-US" dirty="0" err="1"/>
              <a:t>ArrayList</a:t>
            </a:r>
            <a:r>
              <a:rPr lang="en-US" dirty="0"/>
              <a:t>&lt;String</a:t>
            </a:r>
            <a:r>
              <a:rPr lang="en-US" dirty="0" smtClean="0"/>
              <a:t>&gt;;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String string1 = "a string";</a:t>
            </a:r>
          </a:p>
          <a:p>
            <a:pPr marL="0" indent="0">
              <a:buNone/>
            </a:pPr>
            <a:r>
              <a:rPr lang="en-US" dirty="0" err="1"/>
              <a:t>list.add</a:t>
            </a:r>
            <a:r>
              <a:rPr lang="en-US" dirty="0"/>
              <a:t>(string1);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String </a:t>
            </a:r>
            <a:r>
              <a:rPr lang="en-US" dirty="0"/>
              <a:t>string2 = </a:t>
            </a:r>
            <a:r>
              <a:rPr lang="en-US" dirty="0" err="1"/>
              <a:t>list.get</a:t>
            </a:r>
            <a:r>
              <a:rPr lang="en-US" dirty="0"/>
              <a:t>(0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List&lt;String&gt; list = new </a:t>
            </a:r>
            <a:r>
              <a:rPr lang="en-US" dirty="0" err="1"/>
              <a:t>ArrayList</a:t>
            </a:r>
            <a:r>
              <a:rPr lang="en-US" dirty="0"/>
              <a:t>&lt;String&gt;;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Iterator&lt;String&gt; iterator = </a:t>
            </a:r>
            <a:r>
              <a:rPr lang="en-US" dirty="0" err="1"/>
              <a:t>list.iterator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iterator.hasNext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String </a:t>
            </a:r>
            <a:r>
              <a:rPr lang="en-US" dirty="0" err="1"/>
              <a:t>aString</a:t>
            </a:r>
            <a:r>
              <a:rPr lang="en-US" dirty="0"/>
              <a:t> = </a:t>
            </a:r>
            <a:r>
              <a:rPr lang="en-US" dirty="0" err="1"/>
              <a:t>iterator.next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54398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Set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Set&lt;String</a:t>
            </a:r>
            <a:r>
              <a:rPr lang="en-US" dirty="0"/>
              <a:t>&gt; set = new </a:t>
            </a:r>
            <a:r>
              <a:rPr lang="en-US" dirty="0" err="1"/>
              <a:t>HashSet</a:t>
            </a:r>
            <a:r>
              <a:rPr lang="en-US" dirty="0"/>
              <a:t>&lt;String&gt;;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String string1 = "a string";</a:t>
            </a:r>
          </a:p>
          <a:p>
            <a:pPr marL="0" indent="0">
              <a:buNone/>
            </a:pPr>
            <a:r>
              <a:rPr lang="en-US" dirty="0" err="1"/>
              <a:t>set.add</a:t>
            </a:r>
            <a:r>
              <a:rPr lang="en-US" dirty="0"/>
              <a:t>(string1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Iterator&lt;String&gt; iterator = </a:t>
            </a:r>
            <a:r>
              <a:rPr lang="en-US" dirty="0" err="1"/>
              <a:t>set.iterator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iterator.hasNext</a:t>
            </a:r>
            <a:r>
              <a:rPr lang="en-US" dirty="0" smtClean="0"/>
              <a:t>())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String </a:t>
            </a:r>
            <a:r>
              <a:rPr lang="en-US" dirty="0" err="1"/>
              <a:t>aString</a:t>
            </a:r>
            <a:r>
              <a:rPr lang="en-US" dirty="0"/>
              <a:t> = </a:t>
            </a:r>
            <a:r>
              <a:rPr lang="en-US" dirty="0" err="1"/>
              <a:t>iterator.next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438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Map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Map&lt;Integer, String&gt; map = new </a:t>
            </a:r>
            <a:r>
              <a:rPr lang="en-US" dirty="0" err="1"/>
              <a:t>HashMap</a:t>
            </a:r>
            <a:r>
              <a:rPr lang="en-US" dirty="0"/>
              <a:t>&lt;Integer, String&gt;;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Integer key1   = new Integer(123);</a:t>
            </a:r>
          </a:p>
          <a:p>
            <a:pPr marL="0" indent="0">
              <a:buNone/>
            </a:pPr>
            <a:r>
              <a:rPr lang="en-US" dirty="0"/>
              <a:t>String  value1 = "value 1";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map.put</a:t>
            </a:r>
            <a:r>
              <a:rPr lang="en-US" dirty="0"/>
              <a:t>(key1, value1);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String value1_1 = </a:t>
            </a:r>
            <a:r>
              <a:rPr lang="en-US" dirty="0" err="1"/>
              <a:t>map.get</a:t>
            </a:r>
            <a:r>
              <a:rPr lang="en-US" dirty="0"/>
              <a:t>(key1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Iterator&lt;Integer&gt; </a:t>
            </a:r>
            <a:r>
              <a:rPr lang="en-US" dirty="0" err="1"/>
              <a:t>keyIterator</a:t>
            </a:r>
            <a:r>
              <a:rPr lang="en-US" dirty="0"/>
              <a:t>   = </a:t>
            </a:r>
            <a:r>
              <a:rPr lang="en-US" dirty="0" err="1"/>
              <a:t>map.keySet</a:t>
            </a:r>
            <a:r>
              <a:rPr lang="en-US" dirty="0"/>
              <a:t>().iterator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while(</a:t>
            </a:r>
            <a:r>
              <a:rPr lang="en-US" dirty="0" err="1"/>
              <a:t>keyIterator.hasNext</a:t>
            </a:r>
            <a:r>
              <a:rPr lang="en-US" dirty="0"/>
              <a:t>()){</a:t>
            </a:r>
          </a:p>
          <a:p>
            <a:pPr marL="0" indent="0">
              <a:buNone/>
            </a:pPr>
            <a:r>
              <a:rPr lang="en-US" dirty="0"/>
              <a:t>  Integer </a:t>
            </a:r>
            <a:r>
              <a:rPr lang="en-US" dirty="0" err="1"/>
              <a:t>aKey</a:t>
            </a:r>
            <a:r>
              <a:rPr lang="en-US" dirty="0"/>
              <a:t>   = </a:t>
            </a:r>
            <a:r>
              <a:rPr lang="en-US" dirty="0" err="1"/>
              <a:t>iterator.next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String  </a:t>
            </a:r>
            <a:r>
              <a:rPr lang="en-US" dirty="0" err="1"/>
              <a:t>aValue</a:t>
            </a:r>
            <a:r>
              <a:rPr lang="en-US" dirty="0"/>
              <a:t> = </a:t>
            </a:r>
            <a:r>
              <a:rPr lang="en-US" dirty="0" err="1"/>
              <a:t>map.get</a:t>
            </a:r>
            <a:r>
              <a:rPr lang="en-US" dirty="0"/>
              <a:t>(</a:t>
            </a:r>
            <a:r>
              <a:rPr lang="en-US" dirty="0" err="1"/>
              <a:t>aKey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18896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1419</TotalTime>
  <Words>700</Words>
  <Application>Microsoft Office PowerPoint</Application>
  <PresentationFormat>On-screen Show (4:3)</PresentationFormat>
  <Paragraphs>145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Clarity</vt:lpstr>
      <vt:lpstr>Java Collections</vt:lpstr>
      <vt:lpstr>Generic method</vt:lpstr>
      <vt:lpstr>Generic Class </vt:lpstr>
      <vt:lpstr>Generics – Stack Example</vt:lpstr>
      <vt:lpstr>Java Collections</vt:lpstr>
      <vt:lpstr>Three main types of collections</vt:lpstr>
      <vt:lpstr>Generic List in Java</vt:lpstr>
      <vt:lpstr>Generic Set in Java</vt:lpstr>
      <vt:lpstr>Generic Map in Java</vt:lpstr>
      <vt:lpstr>Java Collections Hierarchy </vt:lpstr>
      <vt:lpstr>Lists</vt:lpstr>
      <vt:lpstr>Generic Sorting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Generics</dc:title>
  <dc:creator>Byrne, William</dc:creator>
  <cp:lastModifiedBy>Byrne, William</cp:lastModifiedBy>
  <cp:revision>11</cp:revision>
  <dcterms:created xsi:type="dcterms:W3CDTF">2006-08-16T00:00:00Z</dcterms:created>
  <dcterms:modified xsi:type="dcterms:W3CDTF">2015-04-22T13:49:52Z</dcterms:modified>
</cp:coreProperties>
</file>