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1" r:id="rId3"/>
    <p:sldId id="262" r:id="rId4"/>
    <p:sldId id="274" r:id="rId5"/>
    <p:sldId id="275" r:id="rId6"/>
    <p:sldId id="280" r:id="rId7"/>
    <p:sldId id="277" r:id="rId8"/>
    <p:sldId id="276" r:id="rId9"/>
    <p:sldId id="278" r:id="rId10"/>
    <p:sldId id="279" r:id="rId11"/>
    <p:sldId id="263" r:id="rId12"/>
    <p:sldId id="264" r:id="rId13"/>
    <p:sldId id="265" r:id="rId14"/>
    <p:sldId id="266" r:id="rId15"/>
    <p:sldId id="269" r:id="rId16"/>
    <p:sldId id="259" r:id="rId17"/>
    <p:sldId id="258"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6" d="100"/>
          <a:sy n="106" d="100"/>
        </p:scale>
        <p:origin x="1158"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36CA1E6-6754-4199-832A-71F997F9BE50}" type="datetimeFigureOut">
              <a:rPr lang="en-US" smtClean="0"/>
              <a:t>6/23/2016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9BAC4B-436F-4714-A02A-15DA805B0AFB}" type="slidenum">
              <a:rPr lang="en-US" smtClean="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526390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36CA1E6-6754-4199-832A-71F997F9BE50}" type="datetimeFigureOut">
              <a:rPr lang="en-US" smtClean="0"/>
              <a:t>6/23/2016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9BAC4B-436F-4714-A02A-15DA805B0AFB}" type="slidenum">
              <a:rPr lang="en-US" smtClean="0"/>
              <a:t>‹#›</a:t>
            </a:fld>
            <a:endParaRPr lang="en-US"/>
          </a:p>
        </p:txBody>
      </p:sp>
    </p:spTree>
    <p:extLst>
      <p:ext uri="{BB962C8B-B14F-4D97-AF65-F5344CB8AC3E}">
        <p14:creationId xmlns:p14="http://schemas.microsoft.com/office/powerpoint/2010/main" val="8489692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36CA1E6-6754-4199-832A-71F997F9BE50}" type="datetimeFigureOut">
              <a:rPr lang="en-US" smtClean="0"/>
              <a:t>6/23/2016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9BAC4B-436F-4714-A02A-15DA805B0AFB}" type="slidenum">
              <a:rPr lang="en-US" smtClean="0"/>
              <a:t>‹#›</a:t>
            </a:fld>
            <a:endParaRPr lang="en-US"/>
          </a:p>
        </p:txBody>
      </p:sp>
    </p:spTree>
    <p:extLst>
      <p:ext uri="{BB962C8B-B14F-4D97-AF65-F5344CB8AC3E}">
        <p14:creationId xmlns:p14="http://schemas.microsoft.com/office/powerpoint/2010/main" val="3859595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36CA1E6-6754-4199-832A-71F997F9BE50}" type="datetimeFigureOut">
              <a:rPr lang="en-US" smtClean="0"/>
              <a:t>6/23/2016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9BAC4B-436F-4714-A02A-15DA805B0AFB}" type="slidenum">
              <a:rPr lang="en-US" smtClean="0"/>
              <a:t>‹#›</a:t>
            </a:fld>
            <a:endParaRPr lang="en-US"/>
          </a:p>
        </p:txBody>
      </p:sp>
    </p:spTree>
    <p:extLst>
      <p:ext uri="{BB962C8B-B14F-4D97-AF65-F5344CB8AC3E}">
        <p14:creationId xmlns:p14="http://schemas.microsoft.com/office/powerpoint/2010/main" val="17680908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6CA1E6-6754-4199-832A-71F997F9BE50}" type="datetimeFigureOut">
              <a:rPr lang="en-US" smtClean="0"/>
              <a:t>6/23/2016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9BAC4B-436F-4714-A02A-15DA805B0AFB}" type="slidenum">
              <a:rPr lang="en-US" smtClean="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978736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36CA1E6-6754-4199-832A-71F997F9BE50}" type="datetimeFigureOut">
              <a:rPr lang="en-US" smtClean="0"/>
              <a:t>6/23/2016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9BAC4B-436F-4714-A02A-15DA805B0AFB}" type="slidenum">
              <a:rPr lang="en-US" smtClean="0"/>
              <a:t>‹#›</a:t>
            </a:fld>
            <a:endParaRPr lang="en-US"/>
          </a:p>
        </p:txBody>
      </p:sp>
    </p:spTree>
    <p:extLst>
      <p:ext uri="{BB962C8B-B14F-4D97-AF65-F5344CB8AC3E}">
        <p14:creationId xmlns:p14="http://schemas.microsoft.com/office/powerpoint/2010/main" val="17062324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36CA1E6-6754-4199-832A-71F997F9BE50}" type="datetimeFigureOut">
              <a:rPr lang="en-US" smtClean="0"/>
              <a:t>6/23/2016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9BAC4B-436F-4714-A02A-15DA805B0AFB}" type="slidenum">
              <a:rPr lang="en-US" smtClean="0"/>
              <a:t>‹#›</a:t>
            </a:fld>
            <a:endParaRPr lang="en-US"/>
          </a:p>
        </p:txBody>
      </p:sp>
    </p:spTree>
    <p:extLst>
      <p:ext uri="{BB962C8B-B14F-4D97-AF65-F5344CB8AC3E}">
        <p14:creationId xmlns:p14="http://schemas.microsoft.com/office/powerpoint/2010/main" val="39476792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36CA1E6-6754-4199-832A-71F997F9BE50}" type="datetimeFigureOut">
              <a:rPr lang="en-US" smtClean="0"/>
              <a:t>6/23/2016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F9BAC4B-436F-4714-A02A-15DA805B0AFB}" type="slidenum">
              <a:rPr lang="en-US" smtClean="0"/>
              <a:t>‹#›</a:t>
            </a:fld>
            <a:endParaRPr lang="en-US"/>
          </a:p>
        </p:txBody>
      </p:sp>
    </p:spTree>
    <p:extLst>
      <p:ext uri="{BB962C8B-B14F-4D97-AF65-F5344CB8AC3E}">
        <p14:creationId xmlns:p14="http://schemas.microsoft.com/office/powerpoint/2010/main" val="39258568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636CA1E6-6754-4199-832A-71F997F9BE50}" type="datetimeFigureOut">
              <a:rPr lang="en-US" smtClean="0"/>
              <a:t>6/23/2016</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4F9BAC4B-436F-4714-A02A-15DA805B0AFB}" type="slidenum">
              <a:rPr lang="en-US" smtClean="0"/>
              <a:t>‹#›</a:t>
            </a:fld>
            <a:endParaRPr lang="en-US"/>
          </a:p>
        </p:txBody>
      </p:sp>
    </p:spTree>
    <p:extLst>
      <p:ext uri="{BB962C8B-B14F-4D97-AF65-F5344CB8AC3E}">
        <p14:creationId xmlns:p14="http://schemas.microsoft.com/office/powerpoint/2010/main" val="3941136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636CA1E6-6754-4199-832A-71F997F9BE50}" type="datetimeFigureOut">
              <a:rPr lang="en-US" smtClean="0"/>
              <a:t>6/23/2016</a:t>
            </a:fld>
            <a:endParaRPr lang="en-US"/>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9BAC4B-436F-4714-A02A-15DA805B0AFB}" type="slidenum">
              <a:rPr lang="en-US" smtClean="0"/>
              <a:t>‹#›</a:t>
            </a:fld>
            <a:endParaRPr lang="en-US"/>
          </a:p>
        </p:txBody>
      </p:sp>
    </p:spTree>
    <p:extLst>
      <p:ext uri="{BB962C8B-B14F-4D97-AF65-F5344CB8AC3E}">
        <p14:creationId xmlns:p14="http://schemas.microsoft.com/office/powerpoint/2010/main" val="5474863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6CA1E6-6754-4199-832A-71F997F9BE50}" type="datetimeFigureOut">
              <a:rPr lang="en-US" smtClean="0"/>
              <a:t>6/23/2016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9BAC4B-436F-4714-A02A-15DA805B0AFB}" type="slidenum">
              <a:rPr lang="en-US" smtClean="0"/>
              <a:t>‹#›</a:t>
            </a:fld>
            <a:endParaRPr lang="en-US"/>
          </a:p>
        </p:txBody>
      </p:sp>
    </p:spTree>
    <p:extLst>
      <p:ext uri="{BB962C8B-B14F-4D97-AF65-F5344CB8AC3E}">
        <p14:creationId xmlns:p14="http://schemas.microsoft.com/office/powerpoint/2010/main" val="20272603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636CA1E6-6754-4199-832A-71F997F9BE50}" type="datetimeFigureOut">
              <a:rPr lang="en-US" smtClean="0"/>
              <a:t>6/23/2016</a:t>
            </a:fld>
            <a:endParaRPr lang="en-US"/>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4F9BAC4B-436F-4714-A02A-15DA805B0AFB}" type="slidenum">
              <a:rPr lang="en-US" smtClean="0"/>
              <a:t>‹#›</a:t>
            </a:fld>
            <a:endParaRPr lang="en-US"/>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392671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0.png"/><Relationship Id="rId2" Type="http://schemas.openxmlformats.org/officeDocument/2006/relationships/image" Target="../media/image4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Formal Languages and Automata</a:t>
            </a:r>
            <a:endParaRPr lang="en-US" dirty="0"/>
          </a:p>
        </p:txBody>
      </p:sp>
      <p:sp>
        <p:nvSpPr>
          <p:cNvPr id="3" name="Subtitle 2"/>
          <p:cNvSpPr>
            <a:spLocks noGrp="1"/>
          </p:cNvSpPr>
          <p:nvPr>
            <p:ph type="subTitle" idx="1"/>
          </p:nvPr>
        </p:nvSpPr>
        <p:spPr/>
        <p:txBody>
          <a:bodyPr>
            <a:normAutofit/>
          </a:bodyPr>
          <a:lstStyle/>
          <a:p>
            <a:r>
              <a:rPr lang="en-US" dirty="0" smtClean="0"/>
              <a:t>Formal Languages</a:t>
            </a:r>
          </a:p>
          <a:p>
            <a:r>
              <a:rPr lang="en-US" dirty="0" smtClean="0"/>
              <a:t>Finite State Automata</a:t>
            </a:r>
          </a:p>
        </p:txBody>
      </p:sp>
    </p:spTree>
    <p:extLst>
      <p:ext uri="{BB962C8B-B14F-4D97-AF65-F5344CB8AC3E}">
        <p14:creationId xmlns:p14="http://schemas.microsoft.com/office/powerpoint/2010/main" val="9836095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Finite Automata</a:t>
            </a:r>
            <a:endParaRPr lang="en-US" dirty="0"/>
          </a:p>
        </p:txBody>
      </p:sp>
      <p:sp>
        <p:nvSpPr>
          <p:cNvPr id="3" name="Content Placeholder 2"/>
          <p:cNvSpPr>
            <a:spLocks noGrp="1"/>
          </p:cNvSpPr>
          <p:nvPr>
            <p:ph idx="1"/>
          </p:nvPr>
        </p:nvSpPr>
        <p:spPr/>
        <p:txBody>
          <a:bodyPr/>
          <a:lstStyle/>
          <a:p>
            <a:r>
              <a:rPr lang="en-US" dirty="0"/>
              <a:t>In </a:t>
            </a:r>
            <a:r>
              <a:rPr lang="en-US" u="sng" dirty="0"/>
              <a:t>theory of computation</a:t>
            </a:r>
            <a:r>
              <a:rPr lang="en-US" dirty="0"/>
              <a:t>, a branch of theoretical computer science, a </a:t>
            </a:r>
            <a:r>
              <a:rPr lang="en-US" b="1" dirty="0"/>
              <a:t>deterministic finite automaton</a:t>
            </a:r>
            <a:r>
              <a:rPr lang="en-US" dirty="0"/>
              <a:t> (</a:t>
            </a:r>
            <a:r>
              <a:rPr lang="en-US" b="1" dirty="0"/>
              <a:t>DFA</a:t>
            </a:r>
            <a:r>
              <a:rPr lang="en-US" dirty="0"/>
              <a:t>)—also known as </a:t>
            </a:r>
            <a:r>
              <a:rPr lang="en-US" b="1" dirty="0"/>
              <a:t>deterministic finite accepter</a:t>
            </a:r>
            <a:r>
              <a:rPr lang="en-US" dirty="0"/>
              <a:t> (</a:t>
            </a:r>
            <a:r>
              <a:rPr lang="en-US" b="1" dirty="0"/>
              <a:t>DFA</a:t>
            </a:r>
            <a:r>
              <a:rPr lang="en-US" dirty="0"/>
              <a:t>) and </a:t>
            </a:r>
            <a:r>
              <a:rPr lang="en-US" b="1" dirty="0"/>
              <a:t>deterministic finite state machine</a:t>
            </a:r>
            <a:r>
              <a:rPr lang="en-US" dirty="0"/>
              <a:t>—is a finite state machine that accepts/rejects finite strings of symbols and only produces a unique computation (or run) of the automaton for each input string</a:t>
            </a:r>
            <a:r>
              <a:rPr lang="en-US" dirty="0" smtClean="0"/>
              <a:t>.</a:t>
            </a:r>
            <a:r>
              <a:rPr lang="en-US" dirty="0"/>
              <a:t> 'Deterministic' refers to the uniqueness of the </a:t>
            </a:r>
            <a:r>
              <a:rPr lang="en-US" dirty="0" smtClean="0"/>
              <a:t>computation</a:t>
            </a:r>
            <a:r>
              <a:rPr lang="en-US" dirty="0"/>
              <a:t>. </a:t>
            </a:r>
            <a:endParaRPr lang="en-US" dirty="0" smtClean="0"/>
          </a:p>
          <a:p>
            <a:endParaRPr lang="en-US" dirty="0" smtClean="0"/>
          </a:p>
          <a:p>
            <a:pPr marL="0" indent="0">
              <a:spcBef>
                <a:spcPts val="0"/>
              </a:spcBef>
              <a:spcAft>
                <a:spcPts val="0"/>
              </a:spcAft>
              <a:buNone/>
            </a:pPr>
            <a:r>
              <a:rPr lang="en-US" dirty="0"/>
              <a:t> </a:t>
            </a:r>
            <a:r>
              <a:rPr lang="en-US" dirty="0" smtClean="0"/>
              <a:t> - Finite number of states</a:t>
            </a:r>
          </a:p>
          <a:p>
            <a:pPr marL="0" indent="0">
              <a:spcBef>
                <a:spcPts val="0"/>
              </a:spcBef>
              <a:spcAft>
                <a:spcPts val="0"/>
              </a:spcAft>
              <a:buNone/>
            </a:pPr>
            <a:r>
              <a:rPr lang="en-US" dirty="0" smtClean="0"/>
              <a:t>  - A start state</a:t>
            </a:r>
          </a:p>
          <a:p>
            <a:pPr marL="0" indent="0">
              <a:spcBef>
                <a:spcPts val="0"/>
              </a:spcBef>
              <a:spcAft>
                <a:spcPts val="0"/>
              </a:spcAft>
              <a:buNone/>
            </a:pPr>
            <a:r>
              <a:rPr lang="en-US" dirty="0"/>
              <a:t> </a:t>
            </a:r>
            <a:r>
              <a:rPr lang="en-US" dirty="0" smtClean="0"/>
              <a:t> - Acceptable states (double circle)</a:t>
            </a:r>
          </a:p>
          <a:p>
            <a:pPr marL="0" indent="0">
              <a:spcBef>
                <a:spcPts val="0"/>
              </a:spcBef>
              <a:spcAft>
                <a:spcPts val="0"/>
              </a:spcAft>
              <a:buNone/>
            </a:pPr>
            <a:r>
              <a:rPr lang="en-US" dirty="0" smtClean="0"/>
              <a:t>  - Unacceptable states (single circle)</a:t>
            </a:r>
          </a:p>
          <a:p>
            <a:pPr marL="0" indent="0">
              <a:spcBef>
                <a:spcPts val="0"/>
              </a:spcBef>
              <a:spcAft>
                <a:spcPts val="0"/>
              </a:spcAft>
              <a:buNone/>
            </a:pPr>
            <a:r>
              <a:rPr lang="en-US" dirty="0"/>
              <a:t> </a:t>
            </a:r>
            <a:r>
              <a:rPr lang="en-US" dirty="0" smtClean="0"/>
              <a:t>-  Read input left to right and move from state to state</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81600" y="3505200"/>
            <a:ext cx="3219450" cy="1925231"/>
          </a:xfrm>
          <a:prstGeom prst="rect">
            <a:avLst/>
          </a:prstGeom>
        </p:spPr>
      </p:pic>
    </p:spTree>
    <p:extLst>
      <p:ext uri="{BB962C8B-B14F-4D97-AF65-F5344CB8AC3E}">
        <p14:creationId xmlns:p14="http://schemas.microsoft.com/office/powerpoint/2010/main" val="12743555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lstStyle/>
              <a:p>
                <a:r>
                  <a:rPr lang="en-US" dirty="0" smtClean="0"/>
                  <a:t>New language</a:t>
                </a:r>
                <a14:m>
                  <m:oMath xmlns:m="http://schemas.openxmlformats.org/officeDocument/2006/math">
                    <m:sSub>
                      <m:sSubPr>
                        <m:ctrlPr>
                          <a:rPr lang="en-US" i="1">
                            <a:latin typeface="Cambria Math" panose="02040503050406030204" pitchFamily="18" charset="0"/>
                          </a:rPr>
                        </m:ctrlPr>
                      </m:sSubPr>
                      <m:e>
                        <m:r>
                          <a:rPr lang="en-US" b="0" i="1" smtClean="0">
                            <a:latin typeface="Cambria Math" panose="02040503050406030204" pitchFamily="18" charset="0"/>
                          </a:rPr>
                          <m:t> </m:t>
                        </m:r>
                        <m:r>
                          <a:rPr lang="en-US" i="1">
                            <a:latin typeface="Cambria Math" panose="02040503050406030204" pitchFamily="18" charset="0"/>
                          </a:rPr>
                          <m:t>𝐿</m:t>
                        </m:r>
                      </m:e>
                      <m:sub>
                        <m:r>
                          <a:rPr lang="en-US" b="0" i="1" smtClean="0">
                            <a:latin typeface="Cambria Math" panose="02040503050406030204" pitchFamily="18" charset="0"/>
                          </a:rPr>
                          <m:t>2</m:t>
                        </m:r>
                      </m:sub>
                    </m:sSub>
                  </m:oMath>
                </a14:m>
                <a:endParaRPr lang="en-US"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rotWithShape="0">
                <a:blip r:embed="rId2"/>
                <a:stretch>
                  <a:fillRect l="-3635" b="-23109"/>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14:m>
                  <m:oMath xmlns:m="http://schemas.openxmlformats.org/officeDocument/2006/math">
                    <m:r>
                      <m:rPr>
                        <m:sty m:val="p"/>
                      </m:rPr>
                      <a:rPr lang="el-GR" i="1" smtClean="0">
                        <a:latin typeface="Cambria Math" panose="02040503050406030204" pitchFamily="18" charset="0"/>
                        <a:ea typeface="Cambria Math" panose="02040503050406030204" pitchFamily="18" charset="0"/>
                      </a:rPr>
                      <m:t>Σ</m:t>
                    </m:r>
                    <m:r>
                      <a:rPr lang="en-US" b="0" i="1" smtClean="0">
                        <a:latin typeface="Cambria Math" panose="02040503050406030204" pitchFamily="18" charset="0"/>
                        <a:ea typeface="Cambria Math" panose="02040503050406030204" pitchFamily="18" charset="0"/>
                      </a:rPr>
                      <m:t>=</m:t>
                    </m:r>
                  </m:oMath>
                </a14:m>
                <a:r>
                  <a:rPr lang="en-US" dirty="0" smtClean="0"/>
                  <a:t>{</a:t>
                </a:r>
                <a:r>
                  <a:rPr lang="en-US" dirty="0" err="1" smtClean="0"/>
                  <a:t>a,b</a:t>
                </a:r>
                <a:r>
                  <a:rPr lang="en-US" dirty="0" smtClean="0"/>
                  <a:t>} </a:t>
                </a:r>
              </a:p>
              <a:p>
                <a:r>
                  <a:rPr lang="en-US" dirty="0" smtClean="0"/>
                  <a:t>All words that start with exactly 2 a’s, then have a set of b’s of at least size 1 the followed by a final a. </a:t>
                </a:r>
                <a:endParaRPr lang="en-US" dirty="0"/>
              </a:p>
              <a:p>
                <a14:m>
                  <m:oMath xmlns:m="http://schemas.openxmlformats.org/officeDocument/2006/math">
                    <m:sSub>
                      <m:sSubPr>
                        <m:ctrlPr>
                          <a:rPr lang="en-US" i="1" smtClean="0">
                            <a:latin typeface="Cambria Math" panose="02040503050406030204" pitchFamily="18" charset="0"/>
                          </a:rPr>
                        </m:ctrlPr>
                      </m:sSubPr>
                      <m:e>
                        <m:r>
                          <a:rPr lang="en-US" b="0" i="1" smtClean="0">
                            <a:latin typeface="Cambria Math" panose="02040503050406030204" pitchFamily="18" charset="0"/>
                          </a:rPr>
                          <m:t>𝐿</m:t>
                        </m:r>
                      </m:e>
                      <m:sub>
                        <m:r>
                          <a:rPr lang="en-US" b="0" i="1" smtClean="0">
                            <a:latin typeface="Cambria Math" panose="02040503050406030204" pitchFamily="18" charset="0"/>
                          </a:rPr>
                          <m:t>2</m:t>
                        </m:r>
                      </m:sub>
                    </m:sSub>
                  </m:oMath>
                </a14:m>
                <a:r>
                  <a:rPr lang="en-US" dirty="0" smtClean="0"/>
                  <a:t> = { aa</a:t>
                </a:r>
                <a14:m>
                  <m:oMath xmlns:m="http://schemas.openxmlformats.org/officeDocument/2006/math">
                    <m:sSup>
                      <m:sSupPr>
                        <m:ctrlPr>
                          <a:rPr lang="en-US" i="1" smtClean="0">
                            <a:latin typeface="Cambria Math" panose="02040503050406030204" pitchFamily="18" charset="0"/>
                          </a:rPr>
                        </m:ctrlPr>
                      </m:sSupPr>
                      <m:e>
                        <m:r>
                          <a:rPr lang="en-US" b="0" i="1" smtClean="0">
                            <a:latin typeface="Cambria Math" panose="02040503050406030204" pitchFamily="18" charset="0"/>
                          </a:rPr>
                          <m:t>𝑏</m:t>
                        </m:r>
                      </m:e>
                      <m:sup>
                        <m:r>
                          <a:rPr lang="en-US" b="0" i="1" smtClean="0">
                            <a:latin typeface="Cambria Math" panose="02040503050406030204" pitchFamily="18" charset="0"/>
                          </a:rPr>
                          <m:t>+</m:t>
                        </m:r>
                      </m:sup>
                    </m:sSup>
                  </m:oMath>
                </a14:m>
                <a:r>
                  <a:rPr lang="en-US" dirty="0" smtClean="0"/>
                  <a:t>a} on </a:t>
                </a:r>
                <a14:m>
                  <m:oMath xmlns:m="http://schemas.openxmlformats.org/officeDocument/2006/math">
                    <m:r>
                      <m:rPr>
                        <m:sty m:val="p"/>
                      </m:rPr>
                      <a:rPr lang="el-GR" i="1">
                        <a:latin typeface="Cambria Math" panose="02040503050406030204" pitchFamily="18" charset="0"/>
                        <a:ea typeface="Cambria Math" panose="02040503050406030204" pitchFamily="18" charset="0"/>
                      </a:rPr>
                      <m:t>Σ</m:t>
                    </m:r>
                    <m:r>
                      <a:rPr lang="en-US" i="1">
                        <a:latin typeface="Cambria Math" panose="02040503050406030204" pitchFamily="18" charset="0"/>
                        <a:ea typeface="Cambria Math" panose="02040503050406030204" pitchFamily="18" charset="0"/>
                      </a:rPr>
                      <m:t>=</m:t>
                    </m:r>
                  </m:oMath>
                </a14:m>
                <a:r>
                  <a:rPr lang="en-US" dirty="0"/>
                  <a:t>{</a:t>
                </a:r>
                <a:r>
                  <a:rPr lang="en-US" dirty="0" err="1"/>
                  <a:t>a,b</a:t>
                </a:r>
                <a:r>
                  <a:rPr lang="en-US" dirty="0"/>
                  <a:t>} </a:t>
                </a:r>
                <a:r>
                  <a:rPr lang="en-US" dirty="0" smtClean="0"/>
                  <a:t> </a:t>
                </a:r>
              </a:p>
              <a:p>
                <a:endParaRPr lang="en-US" dirty="0"/>
              </a:p>
              <a:p>
                <a:r>
                  <a:rPr lang="en-US" dirty="0" smtClean="0"/>
                  <a:t>Then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𝐿</m:t>
                        </m:r>
                      </m:e>
                      <m:sub>
                        <m:r>
                          <a:rPr lang="en-US" i="1">
                            <a:latin typeface="Cambria Math" panose="02040503050406030204" pitchFamily="18" charset="0"/>
                          </a:rPr>
                          <m:t>1</m:t>
                        </m:r>
                      </m:sub>
                    </m:sSub>
                  </m:oMath>
                </a14:m>
                <a:r>
                  <a:rPr lang="en-US" dirty="0"/>
                  <a:t> </a:t>
                </a:r>
                <a:r>
                  <a:rPr lang="en-US" dirty="0" smtClean="0"/>
                  <a:t>(‘</a:t>
                </a:r>
                <a:r>
                  <a:rPr lang="en-US" dirty="0" err="1" smtClean="0"/>
                  <a:t>aaba</a:t>
                </a:r>
                <a:r>
                  <a:rPr lang="en-US" dirty="0" smtClean="0"/>
                  <a:t>’) returns true</a:t>
                </a:r>
              </a:p>
              <a:p>
                <a:r>
                  <a:rPr lang="en-US" dirty="0"/>
                  <a:t> </a:t>
                </a:r>
                <a:r>
                  <a:rPr lang="en-US" dirty="0" smtClean="0"/>
                  <a:t>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𝐿</m:t>
                        </m:r>
                      </m:e>
                      <m:sub>
                        <m:r>
                          <a:rPr lang="en-US" i="1">
                            <a:latin typeface="Cambria Math" panose="02040503050406030204" pitchFamily="18" charset="0"/>
                          </a:rPr>
                          <m:t>1</m:t>
                        </m:r>
                      </m:sub>
                    </m:sSub>
                    <m:r>
                      <a:rPr lang="en-US" i="1">
                        <a:latin typeface="Cambria Math" panose="02040503050406030204" pitchFamily="18" charset="0"/>
                      </a:rPr>
                      <m:t> </m:t>
                    </m:r>
                  </m:oMath>
                </a14:m>
                <a:r>
                  <a:rPr lang="en-US" dirty="0"/>
                  <a:t>(‘</a:t>
                </a:r>
                <a:r>
                  <a:rPr lang="en-US" dirty="0" err="1" smtClean="0"/>
                  <a:t>abbaa</a:t>
                </a:r>
                <a:r>
                  <a:rPr lang="en-US" dirty="0" smtClean="0"/>
                  <a:t>’) </a:t>
                </a:r>
                <a:r>
                  <a:rPr lang="en-US" dirty="0"/>
                  <a:t>returns </a:t>
                </a:r>
                <a:r>
                  <a:rPr lang="en-US" dirty="0" smtClean="0"/>
                  <a:t>false</a:t>
                </a:r>
              </a:p>
              <a:p>
                <a:r>
                  <a:rPr lang="en-US" dirty="0"/>
                  <a:t> </a:t>
                </a:r>
                <a:r>
                  <a:rPr lang="en-US" dirty="0" smtClean="0"/>
                  <a:t>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𝐿</m:t>
                        </m:r>
                      </m:e>
                      <m:sub>
                        <m:r>
                          <a:rPr lang="en-US" i="1">
                            <a:latin typeface="Cambria Math" panose="02040503050406030204" pitchFamily="18" charset="0"/>
                          </a:rPr>
                          <m:t>1</m:t>
                        </m:r>
                      </m:sub>
                    </m:sSub>
                    <m:r>
                      <a:rPr lang="en-US" i="1">
                        <a:latin typeface="Cambria Math" panose="02040503050406030204" pitchFamily="18" charset="0"/>
                      </a:rPr>
                      <m:t> </m:t>
                    </m:r>
                  </m:oMath>
                </a14:m>
                <a:r>
                  <a:rPr lang="en-US" dirty="0" smtClean="0"/>
                  <a:t>(‘</a:t>
                </a:r>
                <a:r>
                  <a:rPr lang="en-US" dirty="0" err="1" smtClean="0"/>
                  <a:t>aabbba</a:t>
                </a:r>
                <a:r>
                  <a:rPr lang="en-US" dirty="0" smtClean="0"/>
                  <a:t>’) </a:t>
                </a:r>
                <a:r>
                  <a:rPr lang="en-US" dirty="0"/>
                  <a:t>returns </a:t>
                </a:r>
                <a:r>
                  <a:rPr lang="en-US" dirty="0" smtClean="0"/>
                  <a:t>true</a:t>
                </a:r>
                <a:endParaRPr lang="en-US" dirty="0"/>
              </a:p>
              <a:p>
                <a:r>
                  <a:rPr lang="en-US" dirty="0" smtClean="0"/>
                  <a:t>Note: </a:t>
                </a:r>
                <a:endParaRPr lang="en-US" dirty="0"/>
              </a:p>
              <a:p>
                <a:endParaRPr lang="en-US" dirty="0"/>
              </a:p>
              <a:p>
                <a:endParaRPr lang="en-US" dirty="0" smtClean="0"/>
              </a:p>
              <a:p>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3"/>
                <a:stretch>
                  <a:fillRect l="-2019" t="-1818"/>
                </a:stretch>
              </a:blipFill>
            </p:spPr>
            <p:txBody>
              <a:bodyPr/>
              <a:lstStyle/>
              <a:p>
                <a:r>
                  <a:rPr lang="en-US">
                    <a:noFill/>
                  </a:rPr>
                  <a:t> </a:t>
                </a:r>
              </a:p>
            </p:txBody>
          </p:sp>
        </mc:Fallback>
      </mc:AlternateContent>
    </p:spTree>
    <p:extLst>
      <p:ext uri="{BB962C8B-B14F-4D97-AF65-F5344CB8AC3E}">
        <p14:creationId xmlns:p14="http://schemas.microsoft.com/office/powerpoint/2010/main" val="188747695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lstStyle/>
              <a:p>
                <a:r>
                  <a:rPr lang="en-US" dirty="0" smtClean="0"/>
                  <a:t>Pseudo Code for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 </m:t>
                        </m:r>
                        <m:r>
                          <a:rPr lang="en-US" i="1">
                            <a:latin typeface="Cambria Math" panose="02040503050406030204" pitchFamily="18" charset="0"/>
                          </a:rPr>
                          <m:t>𝐿</m:t>
                        </m:r>
                      </m:e>
                      <m:sub>
                        <m:r>
                          <a:rPr lang="en-US" i="1">
                            <a:latin typeface="Cambria Math" panose="02040503050406030204" pitchFamily="18" charset="0"/>
                          </a:rPr>
                          <m:t>2</m:t>
                        </m:r>
                      </m:sub>
                    </m:sSub>
                  </m:oMath>
                </a14:m>
                <a:endParaRPr lang="en-US"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rotWithShape="1">
                <a:blip r:embed="rId2"/>
                <a:stretch>
                  <a:fillRect l="-3635" b="-23109"/>
                </a:stretch>
              </a:blipFill>
            </p:spPr>
            <p:txBody>
              <a:bodyPr/>
              <a:lstStyle/>
              <a:p>
                <a:r>
                  <a:rPr lang="en-US">
                    <a:noFill/>
                  </a:rPr>
                  <a:t> </a:t>
                </a:r>
              </a:p>
            </p:txBody>
          </p:sp>
        </mc:Fallback>
      </mc:AlternateContent>
      <p:sp>
        <p:nvSpPr>
          <p:cNvPr id="3" name="Content Placeholder 2"/>
          <p:cNvSpPr>
            <a:spLocks noGrp="1"/>
          </p:cNvSpPr>
          <p:nvPr>
            <p:ph idx="1"/>
          </p:nvPr>
        </p:nvSpPr>
        <p:spPr/>
        <p:txBody>
          <a:bodyPr/>
          <a:lstStyle/>
          <a:p>
            <a:r>
              <a:rPr lang="en-US" dirty="0" smtClean="0"/>
              <a:t>State = “good”</a:t>
            </a:r>
          </a:p>
          <a:p>
            <a:r>
              <a:rPr lang="en-US" dirty="0"/>
              <a:t>c</a:t>
            </a:r>
            <a:r>
              <a:rPr lang="en-US" dirty="0" smtClean="0"/>
              <a:t> = </a:t>
            </a:r>
            <a:r>
              <a:rPr lang="en-US" dirty="0" err="1" smtClean="0"/>
              <a:t>readNext</a:t>
            </a:r>
            <a:r>
              <a:rPr lang="en-US" dirty="0" smtClean="0"/>
              <a:t>(s);    if (c != ‘a’) { state = “no good”; } </a:t>
            </a:r>
          </a:p>
          <a:p>
            <a:r>
              <a:rPr lang="en-US" dirty="0"/>
              <a:t>c</a:t>
            </a:r>
            <a:r>
              <a:rPr lang="en-US" dirty="0" smtClean="0"/>
              <a:t> = </a:t>
            </a:r>
            <a:r>
              <a:rPr lang="en-US" dirty="0" err="1" smtClean="0"/>
              <a:t>readNext</a:t>
            </a:r>
            <a:r>
              <a:rPr lang="en-US" dirty="0" smtClean="0"/>
              <a:t>(s);    if (c != ‘a’) { state </a:t>
            </a:r>
            <a:r>
              <a:rPr lang="en-US" dirty="0"/>
              <a:t>= “no good</a:t>
            </a:r>
            <a:r>
              <a:rPr lang="en-US" dirty="0" smtClean="0"/>
              <a:t>”; }</a:t>
            </a:r>
          </a:p>
          <a:p>
            <a:r>
              <a:rPr lang="en-US" dirty="0"/>
              <a:t>c</a:t>
            </a:r>
            <a:r>
              <a:rPr lang="en-US" dirty="0" smtClean="0"/>
              <a:t> = </a:t>
            </a:r>
            <a:r>
              <a:rPr lang="en-US" dirty="0" err="1" smtClean="0"/>
              <a:t>readNext</a:t>
            </a:r>
            <a:r>
              <a:rPr lang="en-US" dirty="0" smtClean="0"/>
              <a:t>(s);    if (c != ‘b’) { state = “no good”; }</a:t>
            </a:r>
          </a:p>
          <a:p>
            <a:r>
              <a:rPr lang="en-US" dirty="0"/>
              <a:t>w</a:t>
            </a:r>
            <a:r>
              <a:rPr lang="en-US" dirty="0" smtClean="0"/>
              <a:t>hile (c == ‘b’) { c= </a:t>
            </a:r>
            <a:r>
              <a:rPr lang="en-US" dirty="0" err="1" smtClean="0"/>
              <a:t>readNext</a:t>
            </a:r>
            <a:r>
              <a:rPr lang="en-US" dirty="0" smtClean="0"/>
              <a:t>(s); } // keep reading b’s</a:t>
            </a:r>
          </a:p>
          <a:p>
            <a:r>
              <a:rPr lang="en-US" dirty="0"/>
              <a:t>i</a:t>
            </a:r>
            <a:r>
              <a:rPr lang="en-US" dirty="0" smtClean="0"/>
              <a:t>f (c != ‘a’)    { state = “no good”; }</a:t>
            </a:r>
          </a:p>
          <a:p>
            <a:r>
              <a:rPr lang="en-US" dirty="0"/>
              <a:t>c = </a:t>
            </a:r>
            <a:r>
              <a:rPr lang="en-US" dirty="0" err="1"/>
              <a:t>readNext</a:t>
            </a:r>
            <a:r>
              <a:rPr lang="en-US" dirty="0"/>
              <a:t>(s);    if (c != </a:t>
            </a:r>
            <a:r>
              <a:rPr lang="en-US" dirty="0" smtClean="0"/>
              <a:t>‘</a:t>
            </a:r>
            <a:r>
              <a:rPr lang="en-US" dirty="0" err="1" smtClean="0"/>
              <a:t>eof</a:t>
            </a:r>
            <a:r>
              <a:rPr lang="en-US" dirty="0" smtClean="0"/>
              <a:t>’) </a:t>
            </a:r>
            <a:r>
              <a:rPr lang="en-US" dirty="0"/>
              <a:t>{ state = “no good”; }</a:t>
            </a:r>
          </a:p>
          <a:p>
            <a:r>
              <a:rPr lang="en-US" dirty="0"/>
              <a:t>r</a:t>
            </a:r>
            <a:r>
              <a:rPr lang="en-US" dirty="0" smtClean="0"/>
              <a:t>eturn state; </a:t>
            </a:r>
            <a:endParaRPr lang="en-US" dirty="0"/>
          </a:p>
          <a:p>
            <a:endParaRPr lang="en-US" dirty="0"/>
          </a:p>
        </p:txBody>
      </p:sp>
    </p:spTree>
    <p:extLst>
      <p:ext uri="{BB962C8B-B14F-4D97-AF65-F5344CB8AC3E}">
        <p14:creationId xmlns:p14="http://schemas.microsoft.com/office/powerpoint/2010/main" val="16326739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lstStyle/>
              <a:p>
                <a:r>
                  <a:rPr lang="en-US" dirty="0" smtClean="0"/>
                  <a:t>Finite Automata for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 </m:t>
                        </m:r>
                        <m:r>
                          <a:rPr lang="en-US" i="1">
                            <a:latin typeface="Cambria Math" panose="02040503050406030204" pitchFamily="18" charset="0"/>
                          </a:rPr>
                          <m:t>𝐿</m:t>
                        </m:r>
                      </m:e>
                      <m:sub>
                        <m:r>
                          <a:rPr lang="en-US" i="1">
                            <a:latin typeface="Cambria Math" panose="02040503050406030204" pitchFamily="18" charset="0"/>
                          </a:rPr>
                          <m:t>2</m:t>
                        </m:r>
                      </m:sub>
                    </m:sSub>
                  </m:oMath>
                </a14:m>
                <a:r>
                  <a:rPr lang="en-US" dirty="0" smtClean="0"/>
                  <a:t> </a:t>
                </a:r>
                <a:endParaRPr lang="en-US"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rotWithShape="0">
                <a:blip r:embed="rId2"/>
                <a:stretch>
                  <a:fillRect l="-3635" b="-23109"/>
                </a:stretch>
              </a:blipFill>
            </p:spPr>
            <p:txBody>
              <a:bodyPr/>
              <a:lstStyle/>
              <a:p>
                <a:r>
                  <a:rPr lang="en-US">
                    <a:noFill/>
                  </a:rPr>
                  <a:t> </a:t>
                </a:r>
              </a:p>
            </p:txBody>
          </p:sp>
        </mc:Fallback>
      </mc:AlternateContent>
      <p:sp>
        <p:nvSpPr>
          <p:cNvPr id="4" name="Oval 3"/>
          <p:cNvSpPr/>
          <p:nvPr/>
        </p:nvSpPr>
        <p:spPr>
          <a:xfrm>
            <a:off x="1524000" y="2667000"/>
            <a:ext cx="457200" cy="533400"/>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6" name="Oval 5"/>
          <p:cNvSpPr/>
          <p:nvPr/>
        </p:nvSpPr>
        <p:spPr>
          <a:xfrm>
            <a:off x="2772095" y="2667000"/>
            <a:ext cx="457200" cy="533400"/>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8" name="Oval 7"/>
          <p:cNvSpPr/>
          <p:nvPr/>
        </p:nvSpPr>
        <p:spPr>
          <a:xfrm>
            <a:off x="5323813" y="2636067"/>
            <a:ext cx="457200" cy="533400"/>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9" name="Oval 8"/>
          <p:cNvSpPr/>
          <p:nvPr/>
        </p:nvSpPr>
        <p:spPr>
          <a:xfrm>
            <a:off x="4049463" y="2658500"/>
            <a:ext cx="457200" cy="533400"/>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12" name="Oval 11"/>
          <p:cNvSpPr/>
          <p:nvPr/>
        </p:nvSpPr>
        <p:spPr>
          <a:xfrm>
            <a:off x="4159463" y="4572000"/>
            <a:ext cx="457200" cy="533400"/>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grpSp>
        <p:nvGrpSpPr>
          <p:cNvPr id="17" name="Group 16"/>
          <p:cNvGrpSpPr/>
          <p:nvPr/>
        </p:nvGrpSpPr>
        <p:grpSpPr>
          <a:xfrm>
            <a:off x="6603444" y="2541760"/>
            <a:ext cx="604320" cy="685800"/>
            <a:chOff x="6863280" y="2667000"/>
            <a:chExt cx="604320" cy="685800"/>
          </a:xfrm>
        </p:grpSpPr>
        <p:sp>
          <p:nvSpPr>
            <p:cNvPr id="16" name="Oval 15"/>
            <p:cNvSpPr/>
            <p:nvPr/>
          </p:nvSpPr>
          <p:spPr>
            <a:xfrm>
              <a:off x="6863280" y="2667000"/>
              <a:ext cx="604320" cy="685800"/>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11" name="Oval 10"/>
            <p:cNvSpPr/>
            <p:nvPr/>
          </p:nvSpPr>
          <p:spPr>
            <a:xfrm>
              <a:off x="6936840" y="2743200"/>
              <a:ext cx="457200" cy="533400"/>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grpSp>
      <p:cxnSp>
        <p:nvCxnSpPr>
          <p:cNvPr id="33" name="Straight Arrow Connector 32"/>
          <p:cNvCxnSpPr/>
          <p:nvPr/>
        </p:nvCxnSpPr>
        <p:spPr>
          <a:xfrm>
            <a:off x="1949664" y="3151360"/>
            <a:ext cx="2209799" cy="157304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36" name="Straight Arrow Connector 35"/>
          <p:cNvCxnSpPr>
            <a:endCxn id="12" idx="1"/>
          </p:cNvCxnSpPr>
          <p:nvPr/>
        </p:nvCxnSpPr>
        <p:spPr>
          <a:xfrm>
            <a:off x="3048000" y="3227560"/>
            <a:ext cx="1178418" cy="1422555"/>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39" name="Straight Arrow Connector 38"/>
          <p:cNvCxnSpPr>
            <a:endCxn id="12" idx="0"/>
          </p:cNvCxnSpPr>
          <p:nvPr/>
        </p:nvCxnSpPr>
        <p:spPr>
          <a:xfrm>
            <a:off x="4267200" y="3227560"/>
            <a:ext cx="120863" cy="134444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42" name="Straight Arrow Connector 41"/>
          <p:cNvCxnSpPr>
            <a:endCxn id="12" idx="7"/>
          </p:cNvCxnSpPr>
          <p:nvPr/>
        </p:nvCxnSpPr>
        <p:spPr>
          <a:xfrm flipH="1">
            <a:off x="4549708" y="3151360"/>
            <a:ext cx="860493" cy="1498755"/>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45" name="Straight Arrow Connector 44"/>
          <p:cNvCxnSpPr>
            <a:endCxn id="12" idx="6"/>
          </p:cNvCxnSpPr>
          <p:nvPr/>
        </p:nvCxnSpPr>
        <p:spPr>
          <a:xfrm flipH="1">
            <a:off x="4616663" y="3169467"/>
            <a:ext cx="2060342" cy="1669233"/>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48" name="Straight Arrow Connector 47"/>
          <p:cNvCxnSpPr>
            <a:endCxn id="6" idx="2"/>
          </p:cNvCxnSpPr>
          <p:nvPr/>
        </p:nvCxnSpPr>
        <p:spPr>
          <a:xfrm>
            <a:off x="1981200" y="2933700"/>
            <a:ext cx="790895" cy="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54" name="Straight Arrow Connector 53"/>
          <p:cNvCxnSpPr>
            <a:stCxn id="6" idx="6"/>
            <a:endCxn id="9" idx="2"/>
          </p:cNvCxnSpPr>
          <p:nvPr/>
        </p:nvCxnSpPr>
        <p:spPr>
          <a:xfrm flipV="1">
            <a:off x="3229295" y="2925200"/>
            <a:ext cx="820168" cy="850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57" name="Straight Arrow Connector 56"/>
          <p:cNvCxnSpPr>
            <a:endCxn id="8" idx="2"/>
          </p:cNvCxnSpPr>
          <p:nvPr/>
        </p:nvCxnSpPr>
        <p:spPr>
          <a:xfrm flipV="1">
            <a:off x="4506663" y="2902767"/>
            <a:ext cx="817150" cy="30933"/>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60" name="Straight Arrow Connector 59"/>
          <p:cNvCxnSpPr>
            <a:endCxn id="16" idx="2"/>
          </p:cNvCxnSpPr>
          <p:nvPr/>
        </p:nvCxnSpPr>
        <p:spPr>
          <a:xfrm flipV="1">
            <a:off x="5800447" y="2884660"/>
            <a:ext cx="802997" cy="1810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65" name="TextBox 64"/>
          <p:cNvSpPr txBox="1"/>
          <p:nvPr/>
        </p:nvSpPr>
        <p:spPr>
          <a:xfrm>
            <a:off x="2209799" y="2552700"/>
            <a:ext cx="333695" cy="369332"/>
          </a:xfrm>
          <a:prstGeom prst="rect">
            <a:avLst/>
          </a:prstGeom>
          <a:noFill/>
        </p:spPr>
        <p:txBody>
          <a:bodyPr wrap="square" rtlCol="0">
            <a:spAutoFit/>
          </a:bodyPr>
          <a:lstStyle/>
          <a:p>
            <a:r>
              <a:rPr lang="en-US" dirty="0" smtClean="0"/>
              <a:t>a</a:t>
            </a:r>
            <a:endParaRPr lang="en-US" dirty="0"/>
          </a:p>
        </p:txBody>
      </p:sp>
      <p:sp>
        <p:nvSpPr>
          <p:cNvPr id="67" name="TextBox 66"/>
          <p:cNvSpPr txBox="1"/>
          <p:nvPr/>
        </p:nvSpPr>
        <p:spPr>
          <a:xfrm>
            <a:off x="3457896" y="2558534"/>
            <a:ext cx="333695" cy="369332"/>
          </a:xfrm>
          <a:prstGeom prst="rect">
            <a:avLst/>
          </a:prstGeom>
          <a:noFill/>
        </p:spPr>
        <p:txBody>
          <a:bodyPr wrap="square" rtlCol="0">
            <a:spAutoFit/>
          </a:bodyPr>
          <a:lstStyle/>
          <a:p>
            <a:r>
              <a:rPr lang="en-US" dirty="0" smtClean="0"/>
              <a:t>a</a:t>
            </a:r>
            <a:endParaRPr lang="en-US" dirty="0"/>
          </a:p>
        </p:txBody>
      </p:sp>
      <p:sp>
        <p:nvSpPr>
          <p:cNvPr id="68" name="TextBox 67"/>
          <p:cNvSpPr txBox="1"/>
          <p:nvPr/>
        </p:nvSpPr>
        <p:spPr>
          <a:xfrm>
            <a:off x="6025381" y="2515328"/>
            <a:ext cx="333695" cy="369332"/>
          </a:xfrm>
          <a:prstGeom prst="rect">
            <a:avLst/>
          </a:prstGeom>
          <a:noFill/>
        </p:spPr>
        <p:txBody>
          <a:bodyPr wrap="square" rtlCol="0">
            <a:spAutoFit/>
          </a:bodyPr>
          <a:lstStyle/>
          <a:p>
            <a:r>
              <a:rPr lang="en-US" dirty="0" smtClean="0"/>
              <a:t>a</a:t>
            </a:r>
            <a:endParaRPr lang="en-US" dirty="0"/>
          </a:p>
        </p:txBody>
      </p:sp>
      <p:sp>
        <p:nvSpPr>
          <p:cNvPr id="69" name="TextBox 68"/>
          <p:cNvSpPr txBox="1"/>
          <p:nvPr/>
        </p:nvSpPr>
        <p:spPr>
          <a:xfrm>
            <a:off x="4707327" y="2564368"/>
            <a:ext cx="333695" cy="369332"/>
          </a:xfrm>
          <a:prstGeom prst="rect">
            <a:avLst/>
          </a:prstGeom>
          <a:noFill/>
        </p:spPr>
        <p:txBody>
          <a:bodyPr wrap="square" rtlCol="0">
            <a:spAutoFit/>
          </a:bodyPr>
          <a:lstStyle/>
          <a:p>
            <a:r>
              <a:rPr lang="en-US" dirty="0"/>
              <a:t>b</a:t>
            </a:r>
          </a:p>
        </p:txBody>
      </p:sp>
      <p:sp>
        <p:nvSpPr>
          <p:cNvPr id="70" name="TextBox 69"/>
          <p:cNvSpPr txBox="1"/>
          <p:nvPr/>
        </p:nvSpPr>
        <p:spPr>
          <a:xfrm>
            <a:off x="5872689" y="3753214"/>
            <a:ext cx="568347" cy="369332"/>
          </a:xfrm>
          <a:prstGeom prst="rect">
            <a:avLst/>
          </a:prstGeom>
          <a:noFill/>
        </p:spPr>
        <p:txBody>
          <a:bodyPr wrap="square" rtlCol="0">
            <a:spAutoFit/>
          </a:bodyPr>
          <a:lstStyle/>
          <a:p>
            <a:r>
              <a:rPr lang="en-US" dirty="0" err="1"/>
              <a:t>a</a:t>
            </a:r>
            <a:r>
              <a:rPr lang="en-US" dirty="0" err="1" smtClean="0"/>
              <a:t>,b</a:t>
            </a:r>
            <a:endParaRPr lang="en-US" dirty="0"/>
          </a:p>
        </p:txBody>
      </p:sp>
      <p:sp>
        <p:nvSpPr>
          <p:cNvPr id="71" name="TextBox 70"/>
          <p:cNvSpPr txBox="1"/>
          <p:nvPr/>
        </p:nvSpPr>
        <p:spPr>
          <a:xfrm>
            <a:off x="4872098" y="3436735"/>
            <a:ext cx="333695" cy="369332"/>
          </a:xfrm>
          <a:prstGeom prst="rect">
            <a:avLst/>
          </a:prstGeom>
          <a:noFill/>
        </p:spPr>
        <p:txBody>
          <a:bodyPr wrap="square" rtlCol="0">
            <a:spAutoFit/>
          </a:bodyPr>
          <a:lstStyle/>
          <a:p>
            <a:r>
              <a:rPr lang="en-US" dirty="0"/>
              <a:t>b</a:t>
            </a:r>
          </a:p>
        </p:txBody>
      </p:sp>
      <p:sp>
        <p:nvSpPr>
          <p:cNvPr id="72" name="TextBox 71"/>
          <p:cNvSpPr txBox="1"/>
          <p:nvPr/>
        </p:nvSpPr>
        <p:spPr>
          <a:xfrm>
            <a:off x="3402746" y="3412226"/>
            <a:ext cx="333695" cy="369332"/>
          </a:xfrm>
          <a:prstGeom prst="rect">
            <a:avLst/>
          </a:prstGeom>
          <a:noFill/>
        </p:spPr>
        <p:txBody>
          <a:bodyPr wrap="square" rtlCol="0">
            <a:spAutoFit/>
          </a:bodyPr>
          <a:lstStyle/>
          <a:p>
            <a:r>
              <a:rPr lang="en-US" dirty="0"/>
              <a:t>b</a:t>
            </a:r>
          </a:p>
        </p:txBody>
      </p:sp>
      <p:sp>
        <p:nvSpPr>
          <p:cNvPr id="73" name="TextBox 72"/>
          <p:cNvSpPr txBox="1"/>
          <p:nvPr/>
        </p:nvSpPr>
        <p:spPr>
          <a:xfrm>
            <a:off x="2624978" y="3806067"/>
            <a:ext cx="333695" cy="369332"/>
          </a:xfrm>
          <a:prstGeom prst="rect">
            <a:avLst/>
          </a:prstGeom>
          <a:noFill/>
        </p:spPr>
        <p:txBody>
          <a:bodyPr wrap="square" rtlCol="0">
            <a:spAutoFit/>
          </a:bodyPr>
          <a:lstStyle/>
          <a:p>
            <a:r>
              <a:rPr lang="en-US" dirty="0"/>
              <a:t>b</a:t>
            </a:r>
          </a:p>
        </p:txBody>
      </p:sp>
      <p:sp>
        <p:nvSpPr>
          <p:cNvPr id="74" name="TextBox 73"/>
          <p:cNvSpPr txBox="1"/>
          <p:nvPr/>
        </p:nvSpPr>
        <p:spPr>
          <a:xfrm>
            <a:off x="4018772" y="3500094"/>
            <a:ext cx="333695" cy="369332"/>
          </a:xfrm>
          <a:prstGeom prst="rect">
            <a:avLst/>
          </a:prstGeom>
          <a:noFill/>
        </p:spPr>
        <p:txBody>
          <a:bodyPr wrap="square" rtlCol="0">
            <a:spAutoFit/>
          </a:bodyPr>
          <a:lstStyle/>
          <a:p>
            <a:r>
              <a:rPr lang="en-US" dirty="0" smtClean="0"/>
              <a:t>a</a:t>
            </a:r>
            <a:endParaRPr lang="en-US" dirty="0"/>
          </a:p>
        </p:txBody>
      </p:sp>
      <p:cxnSp>
        <p:nvCxnSpPr>
          <p:cNvPr id="75" name="Straight Arrow Connector 74"/>
          <p:cNvCxnSpPr>
            <a:endCxn id="4" idx="2"/>
          </p:cNvCxnSpPr>
          <p:nvPr/>
        </p:nvCxnSpPr>
        <p:spPr>
          <a:xfrm>
            <a:off x="1065464" y="2933700"/>
            <a:ext cx="458536" cy="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0862717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r>
                  <a:rPr lang="en-US" dirty="0" smtClean="0"/>
                  <a:t>Computer Program vs. </a:t>
                </a:r>
                <a:br>
                  <a:rPr lang="en-US" dirty="0" smtClean="0"/>
                </a:br>
                <a:r>
                  <a:rPr lang="en-US" dirty="0" smtClean="0"/>
                  <a:t>Finite </a:t>
                </a:r>
                <a:r>
                  <a:rPr lang="en-US" dirty="0"/>
                  <a:t>Automata for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 </m:t>
                        </m:r>
                        <m:r>
                          <a:rPr lang="en-US" i="1">
                            <a:latin typeface="Cambria Math" panose="02040503050406030204" pitchFamily="18" charset="0"/>
                          </a:rPr>
                          <m:t>𝐿</m:t>
                        </m:r>
                      </m:e>
                      <m:sub>
                        <m:r>
                          <a:rPr lang="en-US" i="1">
                            <a:latin typeface="Cambria Math" panose="02040503050406030204" pitchFamily="18" charset="0"/>
                          </a:rPr>
                          <m:t>2</m:t>
                        </m:r>
                      </m:sub>
                    </m:sSub>
                  </m:oMath>
                </a14:m>
                <a:r>
                  <a:rPr lang="en-US" dirty="0"/>
                  <a:t> </a:t>
                </a:r>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rotWithShape="0">
                <a:blip r:embed="rId2"/>
                <a:stretch>
                  <a:fillRect l="-3635" t="-8403" b="-23109"/>
                </a:stretch>
              </a:blipFill>
            </p:spPr>
            <p:txBody>
              <a:bodyPr/>
              <a:lstStyle/>
              <a:p>
                <a:r>
                  <a:rPr lang="en-US">
                    <a:noFill/>
                  </a:rPr>
                  <a:t> </a:t>
                </a:r>
              </a:p>
            </p:txBody>
          </p:sp>
        </mc:Fallback>
      </mc:AlternateContent>
      <p:sp>
        <p:nvSpPr>
          <p:cNvPr id="3" name="Content Placeholder 2"/>
          <p:cNvSpPr>
            <a:spLocks noGrp="1"/>
          </p:cNvSpPr>
          <p:nvPr>
            <p:ph idx="1"/>
          </p:nvPr>
        </p:nvSpPr>
        <p:spPr/>
        <p:txBody>
          <a:bodyPr/>
          <a:lstStyle/>
          <a:p>
            <a:r>
              <a:rPr lang="en-US" dirty="0" smtClean="0"/>
              <a:t>The program needed 1 variable for the state and the ability to read the input string.  It’s final state is the output of the program.  </a:t>
            </a:r>
          </a:p>
          <a:p>
            <a:endParaRPr lang="en-US" dirty="0"/>
          </a:p>
          <a:p>
            <a:r>
              <a:rPr lang="en-US" dirty="0" smtClean="0"/>
              <a:t>The FA really did the same thing.  The circles are the various states (single circle mean’s “no good” and double circle means “good”) and the arrows tell what state to go to next for each possible input value. </a:t>
            </a:r>
            <a:endParaRPr lang="en-US" dirty="0"/>
          </a:p>
        </p:txBody>
      </p:sp>
    </p:spTree>
    <p:extLst>
      <p:ext uri="{BB962C8B-B14F-4D97-AF65-F5344CB8AC3E}">
        <p14:creationId xmlns:p14="http://schemas.microsoft.com/office/powerpoint/2010/main" val="35608824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t>
            </a:r>
            <a:r>
              <a:rPr lang="en-US" dirty="0" smtClean="0"/>
              <a:t>anguage notation</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14:m>
                  <m:oMath xmlns:m="http://schemas.openxmlformats.org/officeDocument/2006/math">
                    <m:sSup>
                      <m:sSupPr>
                        <m:ctrlPr>
                          <a:rPr lang="en-US" i="1" smtClean="0">
                            <a:latin typeface="Cambria Math" panose="02040503050406030204" pitchFamily="18" charset="0"/>
                          </a:rPr>
                        </m:ctrlPr>
                      </m:sSupPr>
                      <m:e>
                        <m:r>
                          <a:rPr lang="en-US" b="0" i="1" smtClean="0">
                            <a:latin typeface="Cambria Math" panose="02040503050406030204" pitchFamily="18" charset="0"/>
                          </a:rPr>
                          <m:t>𝑎</m:t>
                        </m:r>
                      </m:e>
                      <m:sup>
                        <m:r>
                          <a:rPr lang="en-US" b="0" i="1" smtClean="0">
                            <a:latin typeface="Cambria Math" panose="02040503050406030204" pitchFamily="18" charset="0"/>
                          </a:rPr>
                          <m:t>3</m:t>
                        </m:r>
                      </m:sup>
                    </m:sSup>
                  </m:oMath>
                </a14:m>
                <a:r>
                  <a:rPr lang="en-US" dirty="0" smtClean="0"/>
                  <a:t>= ‘</a:t>
                </a:r>
                <a:r>
                  <a:rPr lang="en-US" dirty="0" err="1" smtClean="0"/>
                  <a:t>aaa</a:t>
                </a:r>
                <a:r>
                  <a:rPr lang="en-US" dirty="0" smtClean="0"/>
                  <a:t>’</a:t>
                </a:r>
              </a:p>
              <a:p>
                <a14:m>
                  <m:oMath xmlns:m="http://schemas.openxmlformats.org/officeDocument/2006/math">
                    <m:sSup>
                      <m:sSupPr>
                        <m:ctrlPr>
                          <a:rPr lang="en-US" i="1">
                            <a:latin typeface="Cambria Math" panose="02040503050406030204" pitchFamily="18" charset="0"/>
                          </a:rPr>
                        </m:ctrlPr>
                      </m:sSupPr>
                      <m:e>
                        <m:r>
                          <a:rPr lang="en-US" i="1">
                            <a:latin typeface="Cambria Math" panose="02040503050406030204" pitchFamily="18" charset="0"/>
                          </a:rPr>
                          <m:t>𝑎</m:t>
                        </m:r>
                      </m:e>
                      <m:sup>
                        <m:r>
                          <a:rPr lang="en-US" b="0" i="1" smtClean="0">
                            <a:latin typeface="Cambria Math" panose="02040503050406030204" pitchFamily="18" charset="0"/>
                          </a:rPr>
                          <m:t>∗</m:t>
                        </m:r>
                      </m:sup>
                    </m:sSup>
                  </m:oMath>
                </a14:m>
                <a:r>
                  <a:rPr lang="en-US" dirty="0"/>
                  <a:t>= </a:t>
                </a:r>
                <a:r>
                  <a:rPr lang="en-US" dirty="0" smtClean="0"/>
                  <a:t>zero of more a’s</a:t>
                </a:r>
              </a:p>
              <a:p>
                <a14:m>
                  <m:oMath xmlns:m="http://schemas.openxmlformats.org/officeDocument/2006/math">
                    <m:sSup>
                      <m:sSupPr>
                        <m:ctrlPr>
                          <a:rPr lang="en-US" i="1">
                            <a:latin typeface="Cambria Math" panose="02040503050406030204" pitchFamily="18" charset="0"/>
                          </a:rPr>
                        </m:ctrlPr>
                      </m:sSupPr>
                      <m:e>
                        <m:r>
                          <a:rPr lang="en-US" i="1">
                            <a:latin typeface="Cambria Math" panose="02040503050406030204" pitchFamily="18" charset="0"/>
                          </a:rPr>
                          <m:t>𝑎</m:t>
                        </m:r>
                      </m:e>
                      <m:sup>
                        <m:r>
                          <a:rPr lang="en-US" b="0" i="1" smtClean="0">
                            <a:latin typeface="Cambria Math" panose="02040503050406030204" pitchFamily="18" charset="0"/>
                          </a:rPr>
                          <m:t>+</m:t>
                        </m:r>
                      </m:sup>
                    </m:sSup>
                  </m:oMath>
                </a14:m>
                <a:r>
                  <a:rPr lang="en-US" dirty="0"/>
                  <a:t>= </a:t>
                </a:r>
                <a:r>
                  <a:rPr lang="en-US" dirty="0" smtClean="0"/>
                  <a:t>one </a:t>
                </a:r>
                <a:r>
                  <a:rPr lang="en-US" dirty="0"/>
                  <a:t>of more </a:t>
                </a:r>
                <a:r>
                  <a:rPr lang="en-US" dirty="0" smtClean="0"/>
                  <a:t>a’s</a:t>
                </a:r>
              </a:p>
              <a:p>
                <a:r>
                  <a:rPr lang="en-US" dirty="0" err="1" smtClean="0"/>
                  <a:t>a|b</a:t>
                </a:r>
                <a:r>
                  <a:rPr lang="en-US" dirty="0" smtClean="0"/>
                  <a:t> = a or b</a:t>
                </a:r>
              </a:p>
              <a:p>
                <a14:m>
                  <m:oMath xmlns:m="http://schemas.openxmlformats.org/officeDocument/2006/math">
                    <m:sSup>
                      <m:sSupPr>
                        <m:ctrlPr>
                          <a:rPr lang="en-US" i="1">
                            <a:latin typeface="Cambria Math" panose="02040503050406030204" pitchFamily="18" charset="0"/>
                          </a:rPr>
                        </m:ctrlPr>
                      </m:sSupPr>
                      <m:e>
                        <m:r>
                          <m:rPr>
                            <m:nor/>
                          </m:rPr>
                          <a:rPr lang="en-US" dirty="0"/>
                          <m:t>(</m:t>
                        </m:r>
                        <m:r>
                          <m:rPr>
                            <m:nor/>
                          </m:rPr>
                          <a:rPr lang="en-US" dirty="0"/>
                          <m:t>a</m:t>
                        </m:r>
                        <m:r>
                          <m:rPr>
                            <m:nor/>
                          </m:rPr>
                          <a:rPr lang="en-US" dirty="0"/>
                          <m:t>|</m:t>
                        </m:r>
                        <m:r>
                          <m:rPr>
                            <m:nor/>
                          </m:rPr>
                          <a:rPr lang="en-US" dirty="0"/>
                          <m:t>b</m:t>
                        </m:r>
                        <m:r>
                          <m:rPr>
                            <m:nor/>
                          </m:rPr>
                          <a:rPr lang="en-US" dirty="0"/>
                          <m:t>)</m:t>
                        </m:r>
                      </m:e>
                      <m:sup>
                        <m:r>
                          <a:rPr lang="en-US" i="1">
                            <a:latin typeface="Cambria Math" panose="02040503050406030204" pitchFamily="18" charset="0"/>
                          </a:rPr>
                          <m:t>3</m:t>
                        </m:r>
                      </m:sup>
                    </m:sSup>
                  </m:oMath>
                </a14:m>
                <a:r>
                  <a:rPr lang="en-US" dirty="0" smtClean="0"/>
                  <a:t> = exactly 3 letters comprising of a’s and b’s only</a:t>
                </a:r>
              </a:p>
              <a:p>
                <a:r>
                  <a:rPr lang="en-US" dirty="0" smtClean="0"/>
                  <a:t> </a:t>
                </a:r>
                <a:endParaRPr lang="en-US" dirty="0"/>
              </a:p>
              <a:p>
                <a:endParaRPr lang="en-US" dirty="0"/>
              </a:p>
              <a:p>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
                <a:stretch>
                  <a:fillRect l="-808" t="-1667"/>
                </a:stretch>
              </a:blipFill>
            </p:spPr>
            <p:txBody>
              <a:bodyPr/>
              <a:lstStyle/>
              <a:p>
                <a:r>
                  <a:rPr lang="en-US">
                    <a:noFill/>
                  </a:rPr>
                  <a:t> </a:t>
                </a:r>
              </a:p>
            </p:txBody>
          </p:sp>
        </mc:Fallback>
      </mc:AlternateContent>
    </p:spTree>
    <p:extLst>
      <p:ext uri="{BB962C8B-B14F-4D97-AF65-F5344CB8AC3E}">
        <p14:creationId xmlns:p14="http://schemas.microsoft.com/office/powerpoint/2010/main" val="36243984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Regular Grammar</a:t>
            </a:r>
            <a:endParaRPr lang="en-US" dirty="0"/>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lstStyle/>
              <a:p>
                <a:pPr marL="0" indent="0">
                  <a:buNone/>
                </a:pPr>
                <a:r>
                  <a:rPr lang="en-US" dirty="0" smtClean="0"/>
                  <a:t>Example) L = { </a:t>
                </a:r>
                <a14:m>
                  <m:oMath xmlns:m="http://schemas.openxmlformats.org/officeDocument/2006/math">
                    <m:r>
                      <a:rPr lang="en-US" b="0" i="1" smtClean="0">
                        <a:latin typeface="Cambria Math"/>
                      </a:rPr>
                      <m:t>𝑎</m:t>
                    </m:r>
                    <m:sSup>
                      <m:sSupPr>
                        <m:ctrlPr>
                          <a:rPr lang="en-US" b="0" i="1" smtClean="0">
                            <a:latin typeface="Cambria Math" panose="02040503050406030204" pitchFamily="18" charset="0"/>
                          </a:rPr>
                        </m:ctrlPr>
                      </m:sSupPr>
                      <m:e>
                        <m:r>
                          <a:rPr lang="en-US" b="0" i="1" smtClean="0">
                            <a:latin typeface="Cambria Math"/>
                          </a:rPr>
                          <m:t>(</m:t>
                        </m:r>
                        <m:r>
                          <a:rPr lang="en-US" b="0" i="1" smtClean="0">
                            <a:latin typeface="Cambria Math"/>
                          </a:rPr>
                          <m:t>𝑏𝑎</m:t>
                        </m:r>
                        <m:r>
                          <a:rPr lang="en-US" b="0" i="1" smtClean="0">
                            <a:latin typeface="Cambria Math"/>
                          </a:rPr>
                          <m:t>)</m:t>
                        </m:r>
                      </m:e>
                      <m:sup>
                        <m:r>
                          <a:rPr lang="en-US" b="0" i="1" smtClean="0">
                            <a:latin typeface="Cambria Math"/>
                          </a:rPr>
                          <m:t>∗</m:t>
                        </m:r>
                      </m:sup>
                    </m:sSup>
                  </m:oMath>
                </a14:m>
                <a:r>
                  <a:rPr lang="en-US" dirty="0" smtClean="0"/>
                  <a:t>}</a:t>
                </a:r>
              </a:p>
              <a:p>
                <a:pPr marL="0" indent="0">
                  <a:buNone/>
                </a:pPr>
                <a:endParaRPr lang="en-US" dirty="0" smtClean="0"/>
              </a:p>
              <a:p>
                <a:pPr marL="0" indent="0">
                  <a:buNone/>
                </a:pPr>
                <a:r>
                  <a:rPr lang="en-US" dirty="0" smtClean="0"/>
                  <a:t>And </a:t>
                </a:r>
                <a:r>
                  <a:rPr lang="en-US" dirty="0"/>
                  <a:t>by a </a:t>
                </a:r>
                <a:r>
                  <a:rPr lang="en-US" dirty="0" smtClean="0"/>
                  <a:t>left </a:t>
                </a:r>
                <a:r>
                  <a:rPr lang="en-US" dirty="0"/>
                  <a:t>linear grammar</a:t>
                </a:r>
              </a:p>
              <a:p>
                <a:pPr marL="0" indent="0">
                  <a:buNone/>
                </a:pPr>
                <a:endParaRPr lang="en-US" dirty="0" smtClean="0"/>
              </a:p>
              <a:p>
                <a:pPr marL="0" indent="0">
                  <a:buNone/>
                </a:pPr>
                <a14:m>
                  <m:oMathPara xmlns:m="http://schemas.openxmlformats.org/officeDocument/2006/math">
                    <m:oMathParaPr>
                      <m:jc m:val="centerGroup"/>
                    </m:oMathParaPr>
                    <m:oMath xmlns:m="http://schemas.openxmlformats.org/officeDocument/2006/math">
                      <m:r>
                        <a:rPr lang="en-US" b="0" i="1" smtClean="0">
                          <a:latin typeface="Cambria Math"/>
                        </a:rPr>
                        <m:t>𝑆</m:t>
                      </m:r>
                      <m:r>
                        <a:rPr lang="en-US" b="0" i="1" smtClean="0">
                          <a:latin typeface="Cambria Math"/>
                        </a:rPr>
                        <m:t>→</m:t>
                      </m:r>
                      <m:r>
                        <a:rPr lang="en-US" b="0" i="1" smtClean="0">
                          <a:latin typeface="Cambria Math"/>
                        </a:rPr>
                        <m:t>𝑎𝑋</m:t>
                      </m:r>
                    </m:oMath>
                  </m:oMathPara>
                </a14:m>
                <a:endParaRPr lang="en-US" b="0" i="1" dirty="0" smtClean="0">
                  <a:latin typeface="Cambria Math"/>
                </a:endParaRPr>
              </a:p>
              <a:p>
                <a:pPr marL="0" indent="0">
                  <a:buNone/>
                </a:pPr>
                <a14:m>
                  <m:oMathPara xmlns:m="http://schemas.openxmlformats.org/officeDocument/2006/math">
                    <m:oMathParaPr>
                      <m:jc m:val="centerGroup"/>
                    </m:oMathParaPr>
                    <m:oMath xmlns:m="http://schemas.openxmlformats.org/officeDocument/2006/math">
                      <m:r>
                        <a:rPr lang="en-US" b="0" i="1" smtClean="0">
                          <a:latin typeface="Cambria Math"/>
                        </a:rPr>
                        <m:t>𝑋</m:t>
                      </m:r>
                      <m:r>
                        <a:rPr lang="en-US" b="0" i="1" smtClean="0">
                          <a:latin typeface="Cambria Math"/>
                        </a:rPr>
                        <m:t>→</m:t>
                      </m:r>
                      <m:r>
                        <a:rPr lang="en-US" b="0" i="1" smtClean="0">
                          <a:latin typeface="Cambria Math"/>
                        </a:rPr>
                        <m:t>𝑏𝑎𝑋</m:t>
                      </m:r>
                      <m:r>
                        <a:rPr lang="en-US" b="0" i="1" smtClean="0">
                          <a:latin typeface="Cambria Math"/>
                        </a:rPr>
                        <m:t>|</m:t>
                      </m:r>
                      <m:r>
                        <m:rPr>
                          <m:sty m:val="p"/>
                        </m:rPr>
                        <a:rPr lang="el-GR" b="0" i="1" smtClean="0">
                          <a:latin typeface="Cambria Math"/>
                        </a:rPr>
                        <m:t>ε</m:t>
                      </m:r>
                    </m:oMath>
                  </m:oMathPara>
                </a14:m>
                <a:endParaRPr lang="en-US" b="0" dirty="0" smtClean="0"/>
              </a:p>
              <a:p>
                <a:pPr marL="0" indent="0">
                  <a:buNone/>
                </a:pPr>
                <a:r>
                  <a:rPr lang="en-US" b="0" dirty="0" smtClean="0"/>
                  <a:t>And by a </a:t>
                </a:r>
                <a:r>
                  <a:rPr lang="en-US" dirty="0" smtClean="0"/>
                  <a:t>right</a:t>
                </a:r>
                <a:r>
                  <a:rPr lang="en-US" b="0" dirty="0" smtClean="0"/>
                  <a:t> </a:t>
                </a:r>
                <a:r>
                  <a:rPr lang="en-US" b="0" dirty="0" smtClean="0"/>
                  <a:t>linear grammar</a:t>
                </a:r>
              </a:p>
              <a:p>
                <a:pPr marL="0" indent="0">
                  <a:buNone/>
                </a:pPr>
                <a14:m>
                  <m:oMathPara xmlns:m="http://schemas.openxmlformats.org/officeDocument/2006/math">
                    <m:oMathParaPr>
                      <m:jc m:val="centerGroup"/>
                    </m:oMathParaPr>
                    <m:oMath xmlns:m="http://schemas.openxmlformats.org/officeDocument/2006/math">
                      <m:r>
                        <a:rPr lang="en-US" b="0" i="1" smtClean="0">
                          <a:latin typeface="Cambria Math"/>
                        </a:rPr>
                        <m:t>𝑆</m:t>
                      </m:r>
                      <m:r>
                        <a:rPr lang="en-US" b="0" i="1" smtClean="0">
                          <a:latin typeface="Cambria Math"/>
                        </a:rPr>
                        <m:t>→</m:t>
                      </m:r>
                      <m:r>
                        <a:rPr lang="en-US" b="0" i="1" smtClean="0">
                          <a:latin typeface="Cambria Math" panose="02040503050406030204" pitchFamily="18" charset="0"/>
                        </a:rPr>
                        <m:t>𝑋</m:t>
                      </m:r>
                      <m:r>
                        <a:rPr lang="en-US" b="0" i="1" smtClean="0">
                          <a:latin typeface="Cambria Math"/>
                        </a:rPr>
                        <m:t>𝑏𝑎</m:t>
                      </m:r>
                      <m:r>
                        <a:rPr lang="en-US" b="0" i="1" smtClean="0">
                          <a:latin typeface="Cambria Math"/>
                        </a:rPr>
                        <m:t>|</m:t>
                      </m:r>
                      <m:r>
                        <a:rPr lang="en-US" b="0" i="1" smtClean="0">
                          <a:latin typeface="Cambria Math"/>
                        </a:rPr>
                        <m:t>𝑎</m:t>
                      </m:r>
                    </m:oMath>
                  </m:oMathPara>
                </a14:m>
                <a:endParaRPr lang="en-US" b="0" dirty="0" smtClean="0"/>
              </a:p>
              <a:p>
                <a:pPr marL="0" indent="0">
                  <a:buNone/>
                </a:pPr>
                <a14:m>
                  <m:oMathPara xmlns:m="http://schemas.openxmlformats.org/officeDocument/2006/math">
                    <m:oMathParaPr>
                      <m:jc m:val="centerGroup"/>
                    </m:oMathParaPr>
                    <m:oMath xmlns:m="http://schemas.openxmlformats.org/officeDocument/2006/math">
                      <m:r>
                        <a:rPr lang="en-US" i="1">
                          <a:latin typeface="Cambria Math"/>
                        </a:rPr>
                        <m:t>𝑋</m:t>
                      </m:r>
                      <m:r>
                        <a:rPr lang="en-US" i="1">
                          <a:latin typeface="Cambria Math"/>
                        </a:rPr>
                        <m:t>→</m:t>
                      </m:r>
                      <m:r>
                        <a:rPr lang="en-US" b="0" i="1" smtClean="0">
                          <a:latin typeface="Cambria Math" panose="02040503050406030204" pitchFamily="18" charset="0"/>
                        </a:rPr>
                        <m:t>𝑋</m:t>
                      </m:r>
                      <m:r>
                        <a:rPr lang="en-US" i="1">
                          <a:latin typeface="Cambria Math"/>
                        </a:rPr>
                        <m:t>𝑏𝑎</m:t>
                      </m:r>
                      <m:r>
                        <a:rPr lang="en-US" i="1">
                          <a:latin typeface="Cambria Math"/>
                        </a:rPr>
                        <m:t>|</m:t>
                      </m:r>
                      <m:r>
                        <a:rPr lang="en-US" b="0" i="1" smtClean="0">
                          <a:latin typeface="Cambria Math" panose="02040503050406030204" pitchFamily="18" charset="0"/>
                        </a:rPr>
                        <m:t>𝑎</m:t>
                      </m:r>
                    </m:oMath>
                  </m:oMathPara>
                </a14:m>
                <a:endParaRPr lang="en-US" dirty="0"/>
              </a:p>
              <a:p>
                <a:pPr marL="0" indent="0">
                  <a:buNone/>
                </a:pPr>
                <a:endParaRPr lang="en-US" b="0" dirty="0" smtClean="0"/>
              </a:p>
              <a:p>
                <a:pPr marL="0" indent="0">
                  <a:buNone/>
                </a:pPr>
                <a:endParaRPr lang="en-US" dirty="0" smtClean="0"/>
              </a:p>
              <a:p>
                <a:pPr marL="0" indent="0">
                  <a:buNone/>
                </a:pPr>
                <a:endParaRPr lang="en-US" b="0" dirty="0" smtClean="0"/>
              </a:p>
              <a:p>
                <a:endParaRPr lang="en-US" dirty="0" smtClean="0"/>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
                <a:stretch>
                  <a:fillRect l="-2019" t="-1667"/>
                </a:stretch>
              </a:blipFill>
            </p:spPr>
            <p:txBody>
              <a:bodyPr/>
              <a:lstStyle/>
              <a:p>
                <a:r>
                  <a:rPr lang="en-US">
                    <a:noFill/>
                  </a:rPr>
                  <a:t> </a:t>
                </a:r>
              </a:p>
            </p:txBody>
          </p:sp>
        </mc:Fallback>
      </mc:AlternateContent>
    </p:spTree>
    <p:extLst>
      <p:ext uri="{BB962C8B-B14F-4D97-AF65-F5344CB8AC3E}">
        <p14:creationId xmlns:p14="http://schemas.microsoft.com/office/powerpoint/2010/main" val="170320474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Regular Language Enumerated</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fontScale="85000" lnSpcReduction="20000"/>
              </a:bodyPr>
              <a:lstStyle/>
              <a:p>
                <a:pPr marL="0" indent="0">
                  <a:buNone/>
                </a:pPr>
                <a:r>
                  <a:rPr lang="en-US" dirty="0" smtClean="0"/>
                  <a:t>Example) L = { </a:t>
                </a:r>
                <a14:m>
                  <m:oMath xmlns:m="http://schemas.openxmlformats.org/officeDocument/2006/math">
                    <m:r>
                      <a:rPr lang="en-US" b="0" i="1" smtClean="0">
                        <a:latin typeface="Cambria Math"/>
                      </a:rPr>
                      <m:t>𝑎</m:t>
                    </m:r>
                    <m:sSup>
                      <m:sSupPr>
                        <m:ctrlPr>
                          <a:rPr lang="en-US" b="0" i="1" smtClean="0">
                            <a:latin typeface="Cambria Math" panose="02040503050406030204" pitchFamily="18" charset="0"/>
                          </a:rPr>
                        </m:ctrlPr>
                      </m:sSupPr>
                      <m:e>
                        <m:r>
                          <a:rPr lang="en-US" b="0" i="1" smtClean="0">
                            <a:latin typeface="Cambria Math"/>
                          </a:rPr>
                          <m:t>(</m:t>
                        </m:r>
                        <m:r>
                          <a:rPr lang="en-US" b="0" i="1" smtClean="0">
                            <a:latin typeface="Cambria Math"/>
                          </a:rPr>
                          <m:t>𝑏𝑎</m:t>
                        </m:r>
                        <m:r>
                          <a:rPr lang="en-US" b="0" i="1" smtClean="0">
                            <a:latin typeface="Cambria Math"/>
                          </a:rPr>
                          <m:t>)</m:t>
                        </m:r>
                      </m:e>
                      <m:sup>
                        <m:r>
                          <a:rPr lang="en-US" b="0" i="1" smtClean="0">
                            <a:latin typeface="Cambria Math"/>
                          </a:rPr>
                          <m:t>∗</m:t>
                        </m:r>
                      </m:sup>
                    </m:sSup>
                  </m:oMath>
                </a14:m>
                <a:r>
                  <a:rPr lang="en-US" dirty="0" smtClean="0"/>
                  <a:t>}</a:t>
                </a:r>
              </a:p>
              <a:p>
                <a:pPr marL="0" indent="0">
                  <a:buNone/>
                </a:pPr>
                <a:r>
                  <a:rPr lang="en-US" dirty="0" smtClean="0"/>
                  <a:t>We can Recursively enumerate the language</a:t>
                </a:r>
              </a:p>
              <a:p>
                <a:pPr marL="0" indent="0">
                  <a:buNone/>
                </a:pPr>
                <a:endParaRPr lang="en-US" dirty="0" smtClean="0"/>
              </a:p>
              <a:p>
                <a:pPr marL="0" indent="0">
                  <a:buNone/>
                </a:pPr>
                <a:r>
                  <a:rPr lang="en-US" b="0" dirty="0" err="1" smtClean="0">
                    <a:solidFill>
                      <a:srgbClr val="FF0000"/>
                    </a:solidFill>
                  </a:rPr>
                  <a:t>A_enumerator</a:t>
                </a:r>
                <a:r>
                  <a:rPr lang="en-US" b="0" dirty="0" smtClean="0">
                    <a:solidFill>
                      <a:srgbClr val="FF0000"/>
                    </a:solidFill>
                  </a:rPr>
                  <a:t>(string s)</a:t>
                </a:r>
              </a:p>
              <a:p>
                <a:pPr marL="0" indent="0">
                  <a:buNone/>
                </a:pPr>
                <a:r>
                  <a:rPr lang="en-US" dirty="0" smtClean="0">
                    <a:solidFill>
                      <a:srgbClr val="FF0000"/>
                    </a:solidFill>
                  </a:rPr>
                  <a:t>{</a:t>
                </a:r>
              </a:p>
              <a:p>
                <a:pPr marL="0" indent="0">
                  <a:buNone/>
                </a:pPr>
                <a:r>
                  <a:rPr lang="en-US" dirty="0">
                    <a:solidFill>
                      <a:srgbClr val="FF0000"/>
                    </a:solidFill>
                  </a:rPr>
                  <a:t> </a:t>
                </a:r>
                <a:r>
                  <a:rPr lang="en-US" dirty="0" smtClean="0">
                    <a:solidFill>
                      <a:srgbClr val="FF0000"/>
                    </a:solidFill>
                  </a:rPr>
                  <a:t>   print(s);</a:t>
                </a:r>
              </a:p>
              <a:p>
                <a:pPr marL="0" indent="0">
                  <a:buNone/>
                </a:pPr>
                <a:r>
                  <a:rPr lang="en-US" dirty="0">
                    <a:solidFill>
                      <a:srgbClr val="FF0000"/>
                    </a:solidFill>
                  </a:rPr>
                  <a:t> </a:t>
                </a:r>
                <a:r>
                  <a:rPr lang="en-US" dirty="0" smtClean="0">
                    <a:solidFill>
                      <a:srgbClr val="FF0000"/>
                    </a:solidFill>
                  </a:rPr>
                  <a:t>   s = s . “</a:t>
                </a:r>
                <a:r>
                  <a:rPr lang="en-US" dirty="0" err="1" smtClean="0">
                    <a:solidFill>
                      <a:srgbClr val="FF0000"/>
                    </a:solidFill>
                  </a:rPr>
                  <a:t>ba</a:t>
                </a:r>
                <a:r>
                  <a:rPr lang="en-US" dirty="0" smtClean="0">
                    <a:solidFill>
                      <a:srgbClr val="FF0000"/>
                    </a:solidFill>
                  </a:rPr>
                  <a:t>”;</a:t>
                </a:r>
              </a:p>
              <a:p>
                <a:pPr marL="0" indent="0">
                  <a:buNone/>
                </a:pPr>
                <a:r>
                  <a:rPr lang="en-US" dirty="0">
                    <a:solidFill>
                      <a:srgbClr val="FF0000"/>
                    </a:solidFill>
                  </a:rPr>
                  <a:t> </a:t>
                </a:r>
                <a:r>
                  <a:rPr lang="en-US" dirty="0" smtClean="0">
                    <a:solidFill>
                      <a:srgbClr val="FF0000"/>
                    </a:solidFill>
                  </a:rPr>
                  <a:t>   </a:t>
                </a:r>
                <a:r>
                  <a:rPr lang="en-US" dirty="0" err="1" smtClean="0">
                    <a:solidFill>
                      <a:srgbClr val="FF0000"/>
                    </a:solidFill>
                  </a:rPr>
                  <a:t>A_enumerator</a:t>
                </a:r>
                <a:r>
                  <a:rPr lang="en-US" dirty="0" smtClean="0">
                    <a:solidFill>
                      <a:srgbClr val="FF0000"/>
                    </a:solidFill>
                  </a:rPr>
                  <a:t>(s);</a:t>
                </a:r>
              </a:p>
              <a:p>
                <a:pPr marL="0" indent="0">
                  <a:buNone/>
                </a:pPr>
                <a:r>
                  <a:rPr lang="en-US" b="0" dirty="0" smtClean="0">
                    <a:solidFill>
                      <a:srgbClr val="FF0000"/>
                    </a:solidFill>
                  </a:rPr>
                  <a:t>}</a:t>
                </a:r>
              </a:p>
              <a:p>
                <a:pPr marL="0" indent="0">
                  <a:buNone/>
                </a:pPr>
                <a:endParaRPr lang="en-US" b="0" dirty="0" smtClean="0">
                  <a:solidFill>
                    <a:srgbClr val="FF0000"/>
                  </a:solidFill>
                </a:endParaRPr>
              </a:p>
              <a:p>
                <a:pPr marL="0" indent="0">
                  <a:buNone/>
                </a:pPr>
                <a:r>
                  <a:rPr lang="en-US" dirty="0" err="1" smtClean="0">
                    <a:solidFill>
                      <a:schemeClr val="tx2"/>
                    </a:solidFill>
                  </a:rPr>
                  <a:t>A_enumator</a:t>
                </a:r>
                <a:r>
                  <a:rPr lang="en-US" dirty="0" smtClean="0">
                    <a:solidFill>
                      <a:schemeClr val="tx2"/>
                    </a:solidFill>
                  </a:rPr>
                  <a:t>(“a”);</a:t>
                </a:r>
                <a:endParaRPr lang="en-US" b="0" dirty="0" smtClean="0">
                  <a:solidFill>
                    <a:schemeClr val="tx2"/>
                  </a:solidFill>
                </a:endParaRPr>
              </a:p>
              <a:p>
                <a:pPr marL="0" indent="0">
                  <a:buNone/>
                </a:pPr>
                <a:endParaRPr lang="en-US" b="0" dirty="0" smtClean="0"/>
              </a:p>
              <a:p>
                <a:pPr marL="0" indent="0">
                  <a:buNone/>
                </a:pPr>
                <a:endParaRPr lang="en-US" dirty="0" smtClean="0"/>
              </a:p>
              <a:p>
                <a:pPr marL="0" indent="0">
                  <a:buNone/>
                </a:pPr>
                <a:endParaRPr lang="en-US" b="0" dirty="0" smtClean="0"/>
              </a:p>
              <a:p>
                <a:endParaRPr lang="en-US" dirty="0" smtClean="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
                <a:stretch>
                  <a:fillRect l="-1696" t="-2273"/>
                </a:stretch>
              </a:blipFill>
            </p:spPr>
            <p:txBody>
              <a:bodyPr/>
              <a:lstStyle/>
              <a:p>
                <a:r>
                  <a:rPr lang="en-US">
                    <a:noFill/>
                  </a:rPr>
                  <a:t> </a:t>
                </a:r>
              </a:p>
            </p:txBody>
          </p:sp>
        </mc:Fallback>
      </mc:AlternateContent>
    </p:spTree>
    <p:extLst>
      <p:ext uri="{BB962C8B-B14F-4D97-AF65-F5344CB8AC3E}">
        <p14:creationId xmlns:p14="http://schemas.microsoft.com/office/powerpoint/2010/main" val="27215328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 Vocabulary language</a:t>
            </a:r>
            <a:endParaRPr lang="en-US" dirty="0"/>
          </a:p>
        </p:txBody>
      </p:sp>
      <p:sp>
        <p:nvSpPr>
          <p:cNvPr id="3" name="Content Placeholder 2"/>
          <p:cNvSpPr>
            <a:spLocks noGrp="1"/>
          </p:cNvSpPr>
          <p:nvPr>
            <p:ph idx="1"/>
          </p:nvPr>
        </p:nvSpPr>
        <p:spPr/>
        <p:txBody>
          <a:bodyPr/>
          <a:lstStyle/>
          <a:p>
            <a:r>
              <a:rPr lang="en-US" dirty="0" err="1"/>
              <a:t>b</a:t>
            </a:r>
            <a:r>
              <a:rPr lang="en-US" dirty="0" err="1" smtClean="0"/>
              <a:t>oolean</a:t>
            </a:r>
            <a:r>
              <a:rPr lang="en-US" dirty="0" smtClean="0"/>
              <a:t> ENGLISH(String word)</a:t>
            </a:r>
          </a:p>
          <a:p>
            <a:r>
              <a:rPr lang="en-US" dirty="0" smtClean="0"/>
              <a:t>{</a:t>
            </a:r>
          </a:p>
          <a:p>
            <a:r>
              <a:rPr lang="en-US" dirty="0"/>
              <a:t> </a:t>
            </a:r>
            <a:r>
              <a:rPr lang="en-US" dirty="0" smtClean="0"/>
              <a:t>   if </a:t>
            </a:r>
            <a:r>
              <a:rPr lang="en-US" dirty="0" smtClean="0"/>
              <a:t>{ word </a:t>
            </a:r>
            <a:r>
              <a:rPr lang="en-US" dirty="0" smtClean="0"/>
              <a:t>is in English </a:t>
            </a:r>
            <a:r>
              <a:rPr lang="en-US" dirty="0" smtClean="0"/>
              <a:t>language } </a:t>
            </a:r>
            <a:endParaRPr lang="en-US" dirty="0" smtClean="0"/>
          </a:p>
          <a:p>
            <a:r>
              <a:rPr lang="en-US" dirty="0"/>
              <a:t> </a:t>
            </a:r>
            <a:r>
              <a:rPr lang="en-US" dirty="0" smtClean="0"/>
              <a:t>       return true;</a:t>
            </a:r>
          </a:p>
          <a:p>
            <a:r>
              <a:rPr lang="en-US" dirty="0"/>
              <a:t> </a:t>
            </a:r>
            <a:r>
              <a:rPr lang="en-US" dirty="0" smtClean="0"/>
              <a:t>   else </a:t>
            </a:r>
          </a:p>
          <a:p>
            <a:r>
              <a:rPr lang="en-US" dirty="0"/>
              <a:t> </a:t>
            </a:r>
            <a:r>
              <a:rPr lang="en-US" dirty="0" smtClean="0"/>
              <a:t>       return false;</a:t>
            </a:r>
          </a:p>
          <a:p>
            <a:r>
              <a:rPr lang="en-US" dirty="0"/>
              <a:t>}</a:t>
            </a:r>
            <a:r>
              <a:rPr lang="en-US" dirty="0" smtClean="0"/>
              <a:t> </a:t>
            </a:r>
          </a:p>
          <a:p>
            <a:r>
              <a:rPr lang="en-US" dirty="0" smtClean="0">
                <a:solidFill>
                  <a:srgbClr val="FF0000"/>
                </a:solidFill>
              </a:rPr>
              <a:t>Example ENGLISH(‘dog’) would return true</a:t>
            </a:r>
          </a:p>
          <a:p>
            <a:r>
              <a:rPr lang="en-US" dirty="0">
                <a:solidFill>
                  <a:srgbClr val="FF0000"/>
                </a:solidFill>
              </a:rPr>
              <a:t> </a:t>
            </a:r>
            <a:r>
              <a:rPr lang="en-US" dirty="0" smtClean="0">
                <a:solidFill>
                  <a:srgbClr val="FF0000"/>
                </a:solidFill>
              </a:rPr>
              <a:t>               ENGLISH(‘xyz’) world return false</a:t>
            </a:r>
            <a:endParaRPr lang="en-US" dirty="0">
              <a:solidFill>
                <a:srgbClr val="FF0000"/>
              </a:solidFill>
            </a:endParaRPr>
          </a:p>
        </p:txBody>
      </p:sp>
    </p:spTree>
    <p:extLst>
      <p:ext uri="{BB962C8B-B14F-4D97-AF65-F5344CB8AC3E}">
        <p14:creationId xmlns:p14="http://schemas.microsoft.com/office/powerpoint/2010/main" val="40367911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lstStyle/>
              <a:p>
                <a:r>
                  <a:rPr lang="en-US" dirty="0" smtClean="0"/>
                  <a:t>New language</a:t>
                </a:r>
                <a14:m>
                  <m:oMath xmlns:m="http://schemas.openxmlformats.org/officeDocument/2006/math">
                    <m:sSub>
                      <m:sSubPr>
                        <m:ctrlPr>
                          <a:rPr lang="en-US" i="1">
                            <a:latin typeface="Cambria Math" panose="02040503050406030204" pitchFamily="18" charset="0"/>
                          </a:rPr>
                        </m:ctrlPr>
                      </m:sSubPr>
                      <m:e>
                        <m:r>
                          <a:rPr lang="en-US" b="0" i="1" smtClean="0">
                            <a:latin typeface="Cambria Math" panose="02040503050406030204" pitchFamily="18" charset="0"/>
                          </a:rPr>
                          <m:t> </m:t>
                        </m:r>
                        <m:r>
                          <a:rPr lang="en-US" i="1">
                            <a:latin typeface="Cambria Math" panose="02040503050406030204" pitchFamily="18" charset="0"/>
                          </a:rPr>
                          <m:t>𝐿</m:t>
                        </m:r>
                      </m:e>
                      <m:sub>
                        <m:r>
                          <a:rPr lang="en-US" i="1">
                            <a:latin typeface="Cambria Math" panose="02040503050406030204" pitchFamily="18" charset="0"/>
                          </a:rPr>
                          <m:t>1</m:t>
                        </m:r>
                      </m:sub>
                    </m:sSub>
                  </m:oMath>
                </a14:m>
                <a:endParaRPr lang="en-US"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rotWithShape="0">
                <a:blip r:embed="rId2"/>
                <a:stretch>
                  <a:fillRect l="-3635" b="-23109"/>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lstStyle/>
              <a:p>
                <a:r>
                  <a:rPr lang="en-US" dirty="0" smtClean="0"/>
                  <a:t>We define a new language that only uses a 2 letter alphabet </a:t>
                </a:r>
                <a14:m>
                  <m:oMath xmlns:m="http://schemas.openxmlformats.org/officeDocument/2006/math">
                    <m:r>
                      <m:rPr>
                        <m:sty m:val="p"/>
                      </m:rPr>
                      <a:rPr lang="el-GR" i="1" smtClean="0">
                        <a:latin typeface="Cambria Math"/>
                        <a:ea typeface="Cambria Math"/>
                      </a:rPr>
                      <m:t>Σ</m:t>
                    </m:r>
                    <m:r>
                      <a:rPr lang="en-US" b="0" i="1" smtClean="0">
                        <a:latin typeface="Cambria Math"/>
                        <a:ea typeface="Cambria Math"/>
                      </a:rPr>
                      <m:t>=</m:t>
                    </m:r>
                  </m:oMath>
                </a14:m>
                <a:r>
                  <a:rPr lang="en-US" dirty="0" smtClean="0"/>
                  <a:t>{</a:t>
                </a:r>
                <a:r>
                  <a:rPr lang="en-US" dirty="0" err="1" smtClean="0"/>
                  <a:t>a,b</a:t>
                </a:r>
                <a:r>
                  <a:rPr lang="en-US" dirty="0" smtClean="0"/>
                  <a:t>} to make up words (not the usual </a:t>
                </a:r>
                <a:r>
                  <a:rPr lang="en-US" dirty="0" smtClean="0"/>
                  <a:t>26 letters) </a:t>
                </a:r>
                <a:r>
                  <a:rPr lang="en-US" dirty="0" smtClean="0"/>
                  <a:t>and the only words in the language are </a:t>
                </a:r>
              </a:p>
              <a:p>
                <a:r>
                  <a:rPr lang="en-US" dirty="0" smtClean="0"/>
                  <a:t>      </a:t>
                </a:r>
                <a:r>
                  <a:rPr lang="en-US" dirty="0" err="1" smtClean="0">
                    <a:solidFill>
                      <a:srgbClr val="FF0000"/>
                    </a:solidFill>
                  </a:rPr>
                  <a:t>aab</a:t>
                </a:r>
                <a:r>
                  <a:rPr lang="en-US" dirty="0" smtClean="0"/>
                  <a:t> and </a:t>
                </a:r>
                <a:r>
                  <a:rPr lang="en-US" dirty="0" err="1" smtClean="0">
                    <a:solidFill>
                      <a:srgbClr val="FF0000"/>
                    </a:solidFill>
                  </a:rPr>
                  <a:t>abb</a:t>
                </a:r>
                <a:r>
                  <a:rPr lang="en-US" dirty="0" smtClean="0"/>
                  <a:t>…all other words are not in the language. </a:t>
                </a:r>
                <a:endParaRPr lang="en-US" dirty="0"/>
              </a:p>
              <a:p>
                <a:r>
                  <a:rPr lang="en-US" dirty="0" smtClean="0"/>
                  <a:t>Let’s </a:t>
                </a:r>
                <a:r>
                  <a:rPr lang="en-US" dirty="0" smtClean="0"/>
                  <a:t>call this language </a:t>
                </a:r>
                <a14:m>
                  <m:oMath xmlns:m="http://schemas.openxmlformats.org/officeDocument/2006/math">
                    <m:sSub>
                      <m:sSubPr>
                        <m:ctrlPr>
                          <a:rPr lang="en-US" i="1" smtClean="0">
                            <a:latin typeface="Cambria Math" panose="02040503050406030204" pitchFamily="18" charset="0"/>
                          </a:rPr>
                        </m:ctrlPr>
                      </m:sSubPr>
                      <m:e>
                        <m:r>
                          <a:rPr lang="en-US" b="0" i="1" smtClean="0">
                            <a:latin typeface="Cambria Math" panose="02040503050406030204" pitchFamily="18" charset="0"/>
                          </a:rPr>
                          <m:t>𝐿</m:t>
                        </m:r>
                      </m:e>
                      <m:sub>
                        <m:r>
                          <a:rPr lang="en-US" b="0" i="1" smtClean="0">
                            <a:latin typeface="Cambria Math" panose="02040503050406030204" pitchFamily="18" charset="0"/>
                          </a:rPr>
                          <m:t>1</m:t>
                        </m:r>
                      </m:sub>
                    </m:sSub>
                  </m:oMath>
                </a14:m>
                <a:r>
                  <a:rPr lang="en-US" dirty="0" smtClean="0"/>
                  <a:t> </a:t>
                </a:r>
              </a:p>
              <a:p>
                <a:endParaRPr lang="en-US" dirty="0"/>
              </a:p>
              <a:p>
                <a:r>
                  <a:rPr lang="en-US" dirty="0" smtClean="0"/>
                  <a:t>Then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𝐿</m:t>
                        </m:r>
                      </m:e>
                      <m:sub>
                        <m:r>
                          <a:rPr lang="en-US" i="1">
                            <a:latin typeface="Cambria Math" panose="02040503050406030204" pitchFamily="18" charset="0"/>
                          </a:rPr>
                          <m:t>1</m:t>
                        </m:r>
                      </m:sub>
                    </m:sSub>
                  </m:oMath>
                </a14:m>
                <a:r>
                  <a:rPr lang="en-US" dirty="0"/>
                  <a:t> </a:t>
                </a:r>
                <a:r>
                  <a:rPr lang="en-US" dirty="0" smtClean="0"/>
                  <a:t>(‘</a:t>
                </a:r>
                <a:r>
                  <a:rPr lang="en-US" dirty="0" err="1" smtClean="0"/>
                  <a:t>aab</a:t>
                </a:r>
                <a:r>
                  <a:rPr lang="en-US" dirty="0" smtClean="0"/>
                  <a:t>’) returns true</a:t>
                </a:r>
              </a:p>
              <a:p>
                <a:r>
                  <a:rPr lang="en-US" dirty="0"/>
                  <a:t> </a:t>
                </a:r>
                <a:r>
                  <a:rPr lang="en-US" dirty="0" smtClean="0"/>
                  <a:t>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𝐿</m:t>
                        </m:r>
                      </m:e>
                      <m:sub>
                        <m:r>
                          <a:rPr lang="en-US" i="1">
                            <a:latin typeface="Cambria Math" panose="02040503050406030204" pitchFamily="18" charset="0"/>
                          </a:rPr>
                          <m:t>1</m:t>
                        </m:r>
                      </m:sub>
                    </m:sSub>
                    <m:r>
                      <a:rPr lang="en-US" i="1">
                        <a:latin typeface="Cambria Math" panose="02040503050406030204" pitchFamily="18" charset="0"/>
                      </a:rPr>
                      <m:t> </m:t>
                    </m:r>
                  </m:oMath>
                </a14:m>
                <a:r>
                  <a:rPr lang="en-US" dirty="0"/>
                  <a:t>(‘</a:t>
                </a:r>
                <a:r>
                  <a:rPr lang="en-US" dirty="0" smtClean="0"/>
                  <a:t>aba’) </a:t>
                </a:r>
                <a:r>
                  <a:rPr lang="en-US" dirty="0"/>
                  <a:t>returns </a:t>
                </a:r>
                <a:r>
                  <a:rPr lang="en-US" dirty="0" smtClean="0"/>
                  <a:t>false</a:t>
                </a:r>
              </a:p>
              <a:p>
                <a:r>
                  <a:rPr lang="en-US" dirty="0"/>
                  <a:t> </a:t>
                </a:r>
                <a:r>
                  <a:rPr lang="en-US" dirty="0" smtClean="0"/>
                  <a:t>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𝐿</m:t>
                        </m:r>
                      </m:e>
                      <m:sub>
                        <m:r>
                          <a:rPr lang="en-US" i="1">
                            <a:latin typeface="Cambria Math" panose="02040503050406030204" pitchFamily="18" charset="0"/>
                          </a:rPr>
                          <m:t>1</m:t>
                        </m:r>
                      </m:sub>
                    </m:sSub>
                    <m:r>
                      <a:rPr lang="en-US" i="1">
                        <a:latin typeface="Cambria Math" panose="02040503050406030204" pitchFamily="18" charset="0"/>
                      </a:rPr>
                      <m:t> </m:t>
                    </m:r>
                  </m:oMath>
                </a14:m>
                <a:r>
                  <a:rPr lang="en-US" dirty="0" smtClean="0"/>
                  <a:t>(‘</a:t>
                </a:r>
                <a:r>
                  <a:rPr lang="en-US" dirty="0" err="1" smtClean="0"/>
                  <a:t>aabb</a:t>
                </a:r>
                <a:r>
                  <a:rPr lang="en-US" dirty="0" smtClean="0"/>
                  <a:t>’) </a:t>
                </a:r>
                <a:r>
                  <a:rPr lang="en-US" dirty="0"/>
                  <a:t>returns false</a:t>
                </a:r>
              </a:p>
              <a:p>
                <a:endParaRPr lang="en-US" dirty="0"/>
              </a:p>
              <a:p>
                <a:endParaRPr lang="en-US" dirty="0"/>
              </a:p>
              <a:p>
                <a:endParaRPr lang="en-US" dirty="0" smtClean="0"/>
              </a:p>
              <a:p>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3"/>
                <a:stretch>
                  <a:fillRect l="-808" t="-1667" r="-1858"/>
                </a:stretch>
              </a:blipFill>
            </p:spPr>
            <p:txBody>
              <a:bodyPr/>
              <a:lstStyle/>
              <a:p>
                <a:r>
                  <a:rPr lang="en-US">
                    <a:noFill/>
                  </a:rPr>
                  <a:t> </a:t>
                </a:r>
              </a:p>
            </p:txBody>
          </p:sp>
        </mc:Fallback>
      </mc:AlternateContent>
    </p:spTree>
    <p:extLst>
      <p:ext uri="{BB962C8B-B14F-4D97-AF65-F5344CB8AC3E}">
        <p14:creationId xmlns:p14="http://schemas.microsoft.com/office/powerpoint/2010/main" val="7255581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Formal Languages</a:t>
            </a:r>
            <a:endParaRPr lang="en-US" dirty="0"/>
          </a:p>
        </p:txBody>
      </p:sp>
      <p:sp>
        <p:nvSpPr>
          <p:cNvPr id="3" name="Content Placeholder 2"/>
          <p:cNvSpPr>
            <a:spLocks noGrp="1"/>
          </p:cNvSpPr>
          <p:nvPr>
            <p:ph idx="1"/>
          </p:nvPr>
        </p:nvSpPr>
        <p:spPr/>
        <p:txBody>
          <a:bodyPr/>
          <a:lstStyle/>
          <a:p>
            <a:r>
              <a:rPr lang="en-US" dirty="0" smtClean="0"/>
              <a:t>The words in the English language can be combined in various ways. The grammar of English tells us whether a combination of words is a valid sentence. </a:t>
            </a:r>
            <a:endParaRPr lang="en-US" dirty="0"/>
          </a:p>
          <a:p>
            <a:r>
              <a:rPr lang="en-US" dirty="0" smtClean="0"/>
              <a:t>                                       </a:t>
            </a:r>
            <a:r>
              <a:rPr lang="en-US" dirty="0" smtClean="0">
                <a:solidFill>
                  <a:srgbClr val="FF0000"/>
                </a:solidFill>
              </a:rPr>
              <a:t>The frog writes neatly. </a:t>
            </a:r>
          </a:p>
          <a:p>
            <a:r>
              <a:rPr lang="en-US" dirty="0" smtClean="0"/>
              <a:t>follows English syntax because it had a noun phrase followed by a verb phase but doesn’t follow English Semantics (meaning).</a:t>
            </a:r>
          </a:p>
          <a:p>
            <a:r>
              <a:rPr lang="en-US" dirty="0" smtClean="0"/>
              <a:t>The syntax of a natural language (English, Spanish, etc. ) is extremely complicated. Sometimes impossible to write all the rules of syntax for a natural language.  Research in the automatic translation of some language to another has bead to the concept of a </a:t>
            </a:r>
            <a:r>
              <a:rPr lang="en-US" b="1" dirty="0" smtClean="0"/>
              <a:t>formal language</a:t>
            </a:r>
            <a:r>
              <a:rPr lang="en-US" dirty="0" smtClean="0"/>
              <a:t>, which unlike a natural language, is specified by a well-defined set of rules of syntax. </a:t>
            </a:r>
            <a:endParaRPr lang="en-US" dirty="0"/>
          </a:p>
        </p:txBody>
      </p:sp>
    </p:spTree>
    <p:extLst>
      <p:ext uri="{BB962C8B-B14F-4D97-AF65-F5344CB8AC3E}">
        <p14:creationId xmlns:p14="http://schemas.microsoft.com/office/powerpoint/2010/main" val="41148435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Parsing a sentence</a:t>
            </a:r>
            <a:endParaRPr lang="en-US" dirty="0"/>
          </a:p>
        </p:txBody>
      </p:sp>
      <p:sp>
        <p:nvSpPr>
          <p:cNvPr id="3" name="Content Placeholder 2"/>
          <p:cNvSpPr>
            <a:spLocks noGrp="1"/>
          </p:cNvSpPr>
          <p:nvPr>
            <p:ph idx="1"/>
          </p:nvPr>
        </p:nvSpPr>
        <p:spPr/>
        <p:txBody>
          <a:bodyPr/>
          <a:lstStyle/>
          <a:p>
            <a:r>
              <a:rPr lang="en-US" dirty="0" smtClean="0"/>
              <a:t>The large rabbit hops quickly</a:t>
            </a:r>
          </a:p>
          <a:p>
            <a:r>
              <a:rPr lang="en-US" dirty="0"/>
              <a:t>The large rabbit hops </a:t>
            </a:r>
            <a:r>
              <a:rPr lang="en-US" b="1" dirty="0" smtClean="0"/>
              <a:t>&lt;ADVERB&gt;</a:t>
            </a:r>
          </a:p>
          <a:p>
            <a:r>
              <a:rPr lang="en-US" dirty="0"/>
              <a:t>The large rabbit </a:t>
            </a:r>
            <a:r>
              <a:rPr lang="en-US" dirty="0" smtClean="0"/>
              <a:t>&lt;</a:t>
            </a:r>
            <a:r>
              <a:rPr lang="en-US" b="1" dirty="0" smtClean="0"/>
              <a:t>VERB&gt;&lt;ADVERB</a:t>
            </a:r>
            <a:r>
              <a:rPr lang="en-US" b="1" dirty="0" smtClean="0"/>
              <a:t>&gt;</a:t>
            </a:r>
            <a:endParaRPr lang="en-US" b="1" dirty="0"/>
          </a:p>
          <a:p>
            <a:r>
              <a:rPr lang="en-US" dirty="0"/>
              <a:t>The large </a:t>
            </a:r>
            <a:r>
              <a:rPr lang="en-US" dirty="0" smtClean="0"/>
              <a:t>&lt;</a:t>
            </a:r>
            <a:r>
              <a:rPr lang="en-US" b="1" dirty="0" smtClean="0"/>
              <a:t>NOUN&gt; &lt;VERB&gt; &lt;ADVERB&gt;</a:t>
            </a:r>
            <a:endParaRPr lang="en-US" b="1" dirty="0"/>
          </a:p>
          <a:p>
            <a:r>
              <a:rPr lang="en-US" dirty="0"/>
              <a:t>The </a:t>
            </a:r>
            <a:r>
              <a:rPr lang="en-US" dirty="0" smtClean="0"/>
              <a:t>&lt;</a:t>
            </a:r>
            <a:r>
              <a:rPr lang="en-US" b="1" dirty="0" smtClean="0"/>
              <a:t>ADJECTIVE&gt; &lt;NOUN&gt; &lt;VERB&gt; &lt;ADVERB&gt;</a:t>
            </a:r>
            <a:endParaRPr lang="en-US" b="1" dirty="0"/>
          </a:p>
          <a:p>
            <a:r>
              <a:rPr lang="en-US" b="1" dirty="0" smtClean="0"/>
              <a:t>&lt;ARTICLE&gt;&lt;ADJECTIVE&gt;&lt;NOUN&gt;&lt;VERB&gt;&lt;ADVERB&gt;</a:t>
            </a:r>
            <a:endParaRPr lang="en-US" b="1" dirty="0"/>
          </a:p>
          <a:p>
            <a:r>
              <a:rPr lang="en-US" b="1" dirty="0"/>
              <a:t>&lt;ARTICLE&gt;&lt;ADJECTIVE&gt;&lt;NOUN&gt;&lt;</a:t>
            </a:r>
            <a:r>
              <a:rPr lang="en-US" b="1" dirty="0" smtClean="0"/>
              <a:t>VERB</a:t>
            </a:r>
            <a:r>
              <a:rPr lang="en-US" b="1" dirty="0"/>
              <a:t> </a:t>
            </a:r>
            <a:r>
              <a:rPr lang="en-US" b="1" dirty="0" smtClean="0"/>
              <a:t>PHRASE&gt;</a:t>
            </a:r>
            <a:endParaRPr lang="en-US" b="1" dirty="0"/>
          </a:p>
          <a:p>
            <a:r>
              <a:rPr lang="en-US" b="1" dirty="0" smtClean="0"/>
              <a:t>&lt;NOUN PHRASE&gt;&lt;</a:t>
            </a:r>
            <a:r>
              <a:rPr lang="en-US" b="1" dirty="0"/>
              <a:t>VERB PHRASE&gt;</a:t>
            </a:r>
          </a:p>
          <a:p>
            <a:r>
              <a:rPr lang="en-US" b="1" dirty="0" smtClean="0"/>
              <a:t>&lt;SENTENCE&gt;</a:t>
            </a:r>
            <a:endParaRPr lang="en-US" b="1" dirty="0"/>
          </a:p>
          <a:p>
            <a:endParaRPr lang="en-US" b="1" dirty="0"/>
          </a:p>
          <a:p>
            <a:endParaRPr lang="en-US" dirty="0" smtClean="0"/>
          </a:p>
          <a:p>
            <a:endParaRPr lang="en-US" dirty="0"/>
          </a:p>
        </p:txBody>
      </p:sp>
    </p:spTree>
    <p:extLst>
      <p:ext uri="{BB962C8B-B14F-4D97-AF65-F5344CB8AC3E}">
        <p14:creationId xmlns:p14="http://schemas.microsoft.com/office/powerpoint/2010/main" val="10991337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Parse Tree</a:t>
            </a:r>
            <a:endParaRPr lang="en-US" dirty="0"/>
          </a:p>
        </p:txBody>
      </p:sp>
      <p:sp>
        <p:nvSpPr>
          <p:cNvPr id="3" name="Content Placeholder 2"/>
          <p:cNvSpPr>
            <a:spLocks noGrp="1"/>
          </p:cNvSpPr>
          <p:nvPr>
            <p:ph idx="1"/>
          </p:nvPr>
        </p:nvSpPr>
        <p:spPr/>
        <p:txBody>
          <a:bodyPr/>
          <a:lstStyle/>
          <a:p>
            <a:r>
              <a:rPr lang="en-US" dirty="0" smtClean="0"/>
              <a:t>                                                  &lt;sentence&gt;</a:t>
            </a:r>
          </a:p>
          <a:p>
            <a:endParaRPr lang="en-US" dirty="0" smtClean="0"/>
          </a:p>
          <a:p>
            <a:r>
              <a:rPr lang="en-US" dirty="0" smtClean="0"/>
              <a:t>                 &lt;noun phrase&gt;                                     &lt;verb phrase&gt;</a:t>
            </a:r>
          </a:p>
          <a:p>
            <a:endParaRPr lang="en-US" dirty="0" smtClean="0"/>
          </a:p>
          <a:p>
            <a:r>
              <a:rPr lang="en-US" dirty="0" smtClean="0"/>
              <a:t>  &lt;article&gt;  &lt;adjective&gt;  &lt;noun&gt;                      &lt;verb&gt;     &lt;adverb&gt;                  </a:t>
            </a:r>
          </a:p>
          <a:p>
            <a:endParaRPr lang="en-US" dirty="0" smtClean="0"/>
          </a:p>
          <a:p>
            <a:endParaRPr lang="en-US" dirty="0"/>
          </a:p>
          <a:p>
            <a:r>
              <a:rPr lang="en-US" dirty="0" smtClean="0"/>
              <a:t>       The             large           rabbit                       hops         quickly</a:t>
            </a:r>
            <a:endParaRPr lang="en-US" dirty="0"/>
          </a:p>
          <a:p>
            <a:endParaRPr lang="en-US" dirty="0"/>
          </a:p>
        </p:txBody>
      </p:sp>
      <p:cxnSp>
        <p:nvCxnSpPr>
          <p:cNvPr id="7" name="Straight Arrow Connector 6"/>
          <p:cNvCxnSpPr/>
          <p:nvPr/>
        </p:nvCxnSpPr>
        <p:spPr>
          <a:xfrm flipH="1">
            <a:off x="2819400" y="2209800"/>
            <a:ext cx="1447800" cy="53340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8" name="Straight Arrow Connector 7"/>
          <p:cNvCxnSpPr/>
          <p:nvPr/>
        </p:nvCxnSpPr>
        <p:spPr>
          <a:xfrm>
            <a:off x="4343400" y="2209800"/>
            <a:ext cx="1905000" cy="53340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2" name="Straight Arrow Connector 11"/>
          <p:cNvCxnSpPr/>
          <p:nvPr/>
        </p:nvCxnSpPr>
        <p:spPr>
          <a:xfrm flipH="1">
            <a:off x="1334568" y="3124200"/>
            <a:ext cx="1180032" cy="53340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4" name="Straight Arrow Connector 13"/>
          <p:cNvCxnSpPr/>
          <p:nvPr/>
        </p:nvCxnSpPr>
        <p:spPr>
          <a:xfrm>
            <a:off x="2514600" y="3124200"/>
            <a:ext cx="1295400" cy="53340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7" name="Straight Arrow Connector 16"/>
          <p:cNvCxnSpPr/>
          <p:nvPr/>
        </p:nvCxnSpPr>
        <p:spPr>
          <a:xfrm>
            <a:off x="2514600" y="3124200"/>
            <a:ext cx="0" cy="53340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1" name="Straight Arrow Connector 20"/>
          <p:cNvCxnSpPr/>
          <p:nvPr/>
        </p:nvCxnSpPr>
        <p:spPr>
          <a:xfrm flipH="1">
            <a:off x="5715000" y="3124200"/>
            <a:ext cx="533400" cy="53340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4" name="Straight Arrow Connector 23"/>
          <p:cNvCxnSpPr/>
          <p:nvPr/>
        </p:nvCxnSpPr>
        <p:spPr>
          <a:xfrm>
            <a:off x="6248400" y="3124200"/>
            <a:ext cx="685800" cy="53340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7" name="Straight Arrow Connector 26"/>
          <p:cNvCxnSpPr/>
          <p:nvPr/>
        </p:nvCxnSpPr>
        <p:spPr>
          <a:xfrm>
            <a:off x="1486968" y="4038600"/>
            <a:ext cx="0" cy="91440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9" name="Straight Arrow Connector 28"/>
          <p:cNvCxnSpPr/>
          <p:nvPr/>
        </p:nvCxnSpPr>
        <p:spPr>
          <a:xfrm>
            <a:off x="2667000" y="4038600"/>
            <a:ext cx="0" cy="91440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2" name="Straight Arrow Connector 31"/>
          <p:cNvCxnSpPr/>
          <p:nvPr/>
        </p:nvCxnSpPr>
        <p:spPr>
          <a:xfrm>
            <a:off x="3810000" y="4038600"/>
            <a:ext cx="0" cy="91440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40" name="Straight Arrow Connector 39"/>
          <p:cNvCxnSpPr/>
          <p:nvPr/>
        </p:nvCxnSpPr>
        <p:spPr>
          <a:xfrm>
            <a:off x="5715000" y="4038600"/>
            <a:ext cx="0" cy="91440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41" name="Straight Arrow Connector 40"/>
          <p:cNvCxnSpPr/>
          <p:nvPr/>
        </p:nvCxnSpPr>
        <p:spPr>
          <a:xfrm>
            <a:off x="6899305" y="4038600"/>
            <a:ext cx="0" cy="91440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7419530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Grammar English (subset)</a:t>
            </a:r>
            <a:endParaRPr lang="en-US" dirty="0"/>
          </a:p>
        </p:txBody>
      </p:sp>
      <p:sp>
        <p:nvSpPr>
          <p:cNvPr id="3" name="Content Placeholder 2"/>
          <p:cNvSpPr>
            <a:spLocks noGrp="1"/>
          </p:cNvSpPr>
          <p:nvPr>
            <p:ph idx="1"/>
          </p:nvPr>
        </p:nvSpPr>
        <p:spPr/>
        <p:txBody>
          <a:bodyPr/>
          <a:lstStyle/>
          <a:p>
            <a:pPr>
              <a:spcBef>
                <a:spcPts val="0"/>
              </a:spcBef>
              <a:spcAft>
                <a:spcPts val="0"/>
              </a:spcAft>
            </a:pPr>
            <a:r>
              <a:rPr lang="en-US" dirty="0" smtClean="0">
                <a:solidFill>
                  <a:srgbClr val="7030A0"/>
                </a:solidFill>
              </a:rPr>
              <a:t>&lt;sentence&gt;       </a:t>
            </a:r>
            <a:r>
              <a:rPr lang="en-US" dirty="0" smtClean="0">
                <a:solidFill>
                  <a:srgbClr val="00B0F0"/>
                </a:solidFill>
                <a:sym typeface="Wingdings" panose="05000000000000000000" pitchFamily="2" charset="2"/>
              </a:rPr>
              <a:t> &lt;noun phrase&gt; &lt;verb phrase&gt;</a:t>
            </a:r>
          </a:p>
          <a:p>
            <a:pPr>
              <a:spcBef>
                <a:spcPts val="0"/>
              </a:spcBef>
              <a:spcAft>
                <a:spcPts val="0"/>
              </a:spcAft>
            </a:pPr>
            <a:r>
              <a:rPr lang="en-US" dirty="0">
                <a:solidFill>
                  <a:srgbClr val="00B0F0"/>
                </a:solidFill>
                <a:sym typeface="Wingdings" panose="05000000000000000000" pitchFamily="2" charset="2"/>
              </a:rPr>
              <a:t>&lt;noun phrase</a:t>
            </a:r>
            <a:r>
              <a:rPr lang="en-US" dirty="0" smtClean="0">
                <a:solidFill>
                  <a:srgbClr val="00B0F0"/>
                </a:solidFill>
                <a:sym typeface="Wingdings" panose="05000000000000000000" pitchFamily="2" charset="2"/>
              </a:rPr>
              <a:t>&gt;  </a:t>
            </a:r>
            <a:r>
              <a:rPr lang="en-US" dirty="0">
                <a:solidFill>
                  <a:srgbClr val="00B0F0"/>
                </a:solidFill>
                <a:sym typeface="Wingdings" panose="05000000000000000000" pitchFamily="2" charset="2"/>
              </a:rPr>
              <a:t>&lt;article</a:t>
            </a:r>
            <a:r>
              <a:rPr lang="en-US" dirty="0" smtClean="0">
                <a:solidFill>
                  <a:srgbClr val="00B0F0"/>
                </a:solidFill>
                <a:sym typeface="Wingdings" panose="05000000000000000000" pitchFamily="2" charset="2"/>
              </a:rPr>
              <a:t>&gt;&lt;adjective&gt;&lt;noun&gt; | &lt;article&gt;&lt;noun&gt;</a:t>
            </a:r>
          </a:p>
          <a:p>
            <a:pPr>
              <a:spcBef>
                <a:spcPts val="0"/>
              </a:spcBef>
              <a:spcAft>
                <a:spcPts val="0"/>
              </a:spcAft>
            </a:pPr>
            <a:r>
              <a:rPr lang="en-US" dirty="0" smtClean="0">
                <a:solidFill>
                  <a:srgbClr val="00B0F0"/>
                </a:solidFill>
                <a:sym typeface="Wingdings" panose="05000000000000000000" pitchFamily="2" charset="2"/>
              </a:rPr>
              <a:t>&lt;verb phrase&gt;   &lt;verb&gt;&lt;adverb&gt; | &lt;verb&gt;</a:t>
            </a:r>
          </a:p>
          <a:p>
            <a:pPr>
              <a:spcBef>
                <a:spcPts val="0"/>
              </a:spcBef>
              <a:spcAft>
                <a:spcPts val="0"/>
              </a:spcAft>
            </a:pPr>
            <a:r>
              <a:rPr lang="en-US" dirty="0" smtClean="0">
                <a:solidFill>
                  <a:srgbClr val="00B0F0"/>
                </a:solidFill>
                <a:sym typeface="Wingdings" panose="05000000000000000000" pitchFamily="2" charset="2"/>
              </a:rPr>
              <a:t>&lt;article&gt;            </a:t>
            </a:r>
            <a:r>
              <a:rPr lang="en-US" dirty="0" smtClean="0">
                <a:solidFill>
                  <a:srgbClr val="00B050"/>
                </a:solidFill>
                <a:sym typeface="Wingdings" panose="05000000000000000000" pitchFamily="2" charset="2"/>
              </a:rPr>
              <a:t> “a” | “the”</a:t>
            </a:r>
          </a:p>
          <a:p>
            <a:pPr>
              <a:spcBef>
                <a:spcPts val="0"/>
              </a:spcBef>
              <a:spcAft>
                <a:spcPts val="0"/>
              </a:spcAft>
            </a:pPr>
            <a:r>
              <a:rPr lang="en-US" dirty="0" smtClean="0">
                <a:solidFill>
                  <a:srgbClr val="00B0F0"/>
                </a:solidFill>
                <a:sym typeface="Wingdings" panose="05000000000000000000" pitchFamily="2" charset="2"/>
              </a:rPr>
              <a:t>&lt;adjective&gt;       </a:t>
            </a:r>
            <a:r>
              <a:rPr lang="en-US" dirty="0" smtClean="0">
                <a:solidFill>
                  <a:srgbClr val="00B050"/>
                </a:solidFill>
                <a:sym typeface="Wingdings" panose="05000000000000000000" pitchFamily="2" charset="2"/>
              </a:rPr>
              <a:t> “large” | “hungry”</a:t>
            </a:r>
          </a:p>
          <a:p>
            <a:pPr>
              <a:spcBef>
                <a:spcPts val="0"/>
              </a:spcBef>
              <a:spcAft>
                <a:spcPts val="0"/>
              </a:spcAft>
            </a:pPr>
            <a:r>
              <a:rPr lang="en-US" dirty="0" smtClean="0">
                <a:solidFill>
                  <a:srgbClr val="00B0F0"/>
                </a:solidFill>
                <a:sym typeface="Wingdings" panose="05000000000000000000" pitchFamily="2" charset="2"/>
              </a:rPr>
              <a:t>&lt;noun&gt;              </a:t>
            </a:r>
            <a:r>
              <a:rPr lang="en-US" dirty="0" smtClean="0">
                <a:solidFill>
                  <a:srgbClr val="00B050"/>
                </a:solidFill>
                <a:sym typeface="Wingdings" panose="05000000000000000000" pitchFamily="2" charset="2"/>
              </a:rPr>
              <a:t> “rabbit” | “mathematician”</a:t>
            </a:r>
          </a:p>
          <a:p>
            <a:pPr>
              <a:spcBef>
                <a:spcPts val="0"/>
              </a:spcBef>
              <a:spcAft>
                <a:spcPts val="0"/>
              </a:spcAft>
            </a:pPr>
            <a:r>
              <a:rPr lang="en-US" dirty="0" smtClean="0">
                <a:solidFill>
                  <a:srgbClr val="00B0F0"/>
                </a:solidFill>
                <a:sym typeface="Wingdings" panose="05000000000000000000" pitchFamily="2" charset="2"/>
              </a:rPr>
              <a:t>&lt;verb&gt;               </a:t>
            </a:r>
            <a:r>
              <a:rPr lang="en-US" dirty="0" smtClean="0">
                <a:solidFill>
                  <a:srgbClr val="00B050"/>
                </a:solidFill>
                <a:sym typeface="Wingdings" panose="05000000000000000000" pitchFamily="2" charset="2"/>
              </a:rPr>
              <a:t> “eats” | “hops”</a:t>
            </a:r>
          </a:p>
          <a:p>
            <a:pPr>
              <a:spcBef>
                <a:spcPts val="0"/>
              </a:spcBef>
              <a:spcAft>
                <a:spcPts val="0"/>
              </a:spcAft>
            </a:pPr>
            <a:r>
              <a:rPr lang="en-US" dirty="0" smtClean="0">
                <a:solidFill>
                  <a:srgbClr val="00B0F0"/>
                </a:solidFill>
                <a:sym typeface="Wingdings" panose="05000000000000000000" pitchFamily="2" charset="2"/>
              </a:rPr>
              <a:t>&lt;adverb</a:t>
            </a:r>
            <a:r>
              <a:rPr lang="en-US" dirty="0">
                <a:solidFill>
                  <a:srgbClr val="00B0F0"/>
                </a:solidFill>
                <a:sym typeface="Wingdings" panose="05000000000000000000" pitchFamily="2" charset="2"/>
              </a:rPr>
              <a:t>&gt; </a:t>
            </a:r>
            <a:r>
              <a:rPr lang="en-US" dirty="0" smtClean="0">
                <a:solidFill>
                  <a:srgbClr val="00B0F0"/>
                </a:solidFill>
                <a:sym typeface="Wingdings" panose="05000000000000000000" pitchFamily="2" charset="2"/>
              </a:rPr>
              <a:t>          </a:t>
            </a:r>
            <a:r>
              <a:rPr lang="en-US" dirty="0" smtClean="0">
                <a:solidFill>
                  <a:srgbClr val="00B050"/>
                </a:solidFill>
                <a:sym typeface="Wingdings" panose="05000000000000000000" pitchFamily="2" charset="2"/>
              </a:rPr>
              <a:t> “quickly” </a:t>
            </a:r>
            <a:r>
              <a:rPr lang="en-US" dirty="0">
                <a:solidFill>
                  <a:srgbClr val="00B050"/>
                </a:solidFill>
                <a:sym typeface="Wingdings" panose="05000000000000000000" pitchFamily="2" charset="2"/>
              </a:rPr>
              <a:t>| </a:t>
            </a:r>
            <a:r>
              <a:rPr lang="en-US" dirty="0" smtClean="0">
                <a:solidFill>
                  <a:srgbClr val="00B050"/>
                </a:solidFill>
                <a:sym typeface="Wingdings" panose="05000000000000000000" pitchFamily="2" charset="2"/>
              </a:rPr>
              <a:t>“wildly”</a:t>
            </a:r>
            <a:endParaRPr lang="en-US" dirty="0">
              <a:solidFill>
                <a:srgbClr val="00B050"/>
              </a:solidFill>
            </a:endParaRPr>
          </a:p>
          <a:p>
            <a:pPr>
              <a:spcBef>
                <a:spcPts val="0"/>
              </a:spcBef>
              <a:spcAft>
                <a:spcPts val="0"/>
              </a:spcAft>
            </a:pPr>
            <a:endParaRPr lang="en-US" dirty="0" smtClean="0"/>
          </a:p>
          <a:p>
            <a:pPr>
              <a:spcBef>
                <a:spcPts val="0"/>
              </a:spcBef>
              <a:spcAft>
                <a:spcPts val="0"/>
              </a:spcAft>
            </a:pPr>
            <a:r>
              <a:rPr lang="en-US" dirty="0" smtClean="0">
                <a:solidFill>
                  <a:schemeClr val="tx1"/>
                </a:solidFill>
              </a:rPr>
              <a:t>Key:   </a:t>
            </a:r>
            <a:r>
              <a:rPr lang="en-US" dirty="0" smtClean="0">
                <a:solidFill>
                  <a:srgbClr val="00B050"/>
                </a:solidFill>
              </a:rPr>
              <a:t>Terminals     </a:t>
            </a:r>
            <a:r>
              <a:rPr lang="en-US" dirty="0" smtClean="0">
                <a:solidFill>
                  <a:srgbClr val="00B0F0"/>
                </a:solidFill>
              </a:rPr>
              <a:t> non-terminals       </a:t>
            </a:r>
            <a:r>
              <a:rPr lang="en-US" dirty="0" smtClean="0">
                <a:solidFill>
                  <a:srgbClr val="7030A0"/>
                </a:solidFill>
              </a:rPr>
              <a:t>start symbol</a:t>
            </a:r>
          </a:p>
          <a:p>
            <a:pPr>
              <a:spcBef>
                <a:spcPts val="0"/>
              </a:spcBef>
              <a:spcAft>
                <a:spcPts val="0"/>
              </a:spcAft>
            </a:pPr>
            <a:endParaRPr lang="en-US" dirty="0" smtClean="0"/>
          </a:p>
          <a:p>
            <a:pPr>
              <a:spcBef>
                <a:spcPts val="0"/>
              </a:spcBef>
              <a:spcAft>
                <a:spcPts val="0"/>
              </a:spcAft>
            </a:pPr>
            <a:r>
              <a:rPr lang="en-US" dirty="0">
                <a:solidFill>
                  <a:srgbClr val="FF0000"/>
                </a:solidFill>
              </a:rPr>
              <a:t>t</a:t>
            </a:r>
            <a:r>
              <a:rPr lang="en-US" dirty="0" smtClean="0">
                <a:solidFill>
                  <a:srgbClr val="FF0000"/>
                </a:solidFill>
              </a:rPr>
              <a:t>he hungry rabbit eats wildly   </a:t>
            </a:r>
            <a:r>
              <a:rPr lang="en-US" dirty="0" smtClean="0"/>
              <a:t>// will parse </a:t>
            </a:r>
          </a:p>
          <a:p>
            <a:pPr>
              <a:spcBef>
                <a:spcPts val="0"/>
              </a:spcBef>
              <a:spcAft>
                <a:spcPts val="0"/>
              </a:spcAft>
            </a:pPr>
            <a:r>
              <a:rPr lang="en-US" dirty="0">
                <a:solidFill>
                  <a:srgbClr val="FF0000"/>
                </a:solidFill>
              </a:rPr>
              <a:t>a</a:t>
            </a:r>
            <a:r>
              <a:rPr lang="en-US" dirty="0" smtClean="0">
                <a:solidFill>
                  <a:srgbClr val="FF0000"/>
                </a:solidFill>
              </a:rPr>
              <a:t> mathematician quickly hops  </a:t>
            </a:r>
            <a:r>
              <a:rPr lang="en-US" dirty="0" smtClean="0"/>
              <a:t>// will not parse &lt;adverb&gt;&lt;verb&gt; </a:t>
            </a:r>
          </a:p>
          <a:p>
            <a:pPr>
              <a:spcBef>
                <a:spcPts val="0"/>
              </a:spcBef>
              <a:spcAft>
                <a:spcPts val="0"/>
              </a:spcAft>
            </a:pPr>
            <a:r>
              <a:rPr lang="en-US" dirty="0">
                <a:solidFill>
                  <a:srgbClr val="FF0000"/>
                </a:solidFill>
              </a:rPr>
              <a:t>t</a:t>
            </a:r>
            <a:r>
              <a:rPr lang="en-US" dirty="0" smtClean="0">
                <a:solidFill>
                  <a:srgbClr val="FF0000"/>
                </a:solidFill>
              </a:rPr>
              <a:t>he large hungry rabbit hops quickly </a:t>
            </a:r>
            <a:r>
              <a:rPr lang="en-US" dirty="0" smtClean="0"/>
              <a:t>// only 1 adjective is allowed</a:t>
            </a:r>
            <a:endParaRPr lang="en-US" dirty="0"/>
          </a:p>
        </p:txBody>
      </p:sp>
    </p:spTree>
    <p:extLst>
      <p:ext uri="{BB962C8B-B14F-4D97-AF65-F5344CB8AC3E}">
        <p14:creationId xmlns:p14="http://schemas.microsoft.com/office/powerpoint/2010/main" val="21293441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Phrase-Structure Grammar</a:t>
            </a:r>
            <a:endParaRPr lang="en-US" dirty="0"/>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lstStyle/>
              <a:p>
                <a:r>
                  <a:rPr lang="en-US" dirty="0" smtClean="0"/>
                  <a:t>V – a Vocabulary(or alphabet) is a finite, nonempty set of elements called symbols. A word(or sentence) over V is a string of finite length of elements of B. </a:t>
                </a:r>
              </a:p>
              <a:p>
                <a:r>
                  <a:rPr lang="en-US" dirty="0" smtClean="0"/>
                  <a:t>A </a:t>
                </a:r>
                <a:r>
                  <a:rPr lang="en-US" b="1" dirty="0" smtClean="0"/>
                  <a:t>phrase-structure grammar G=(V,T,S,P) </a:t>
                </a:r>
                <a:r>
                  <a:rPr lang="en-US" dirty="0" smtClean="0"/>
                  <a:t>consists of a vocabulary V, a subset T of V consisting of terminal elements, a start symbol S from V, and a finite set of productions P.  </a:t>
                </a:r>
              </a:p>
              <a:p>
                <a:r>
                  <a:rPr lang="en-US" dirty="0" smtClean="0"/>
                  <a:t>The set </a:t>
                </a:r>
                <a:r>
                  <a:rPr lang="en-US" dirty="0" smtClean="0"/>
                  <a:t>(V-T) </a:t>
                </a:r>
                <a:r>
                  <a:rPr lang="en-US" dirty="0" smtClean="0"/>
                  <a:t>are non-terminals</a:t>
                </a:r>
                <a:r>
                  <a:rPr lang="en-US" dirty="0" smtClean="0"/>
                  <a:t>.</a:t>
                </a:r>
              </a:p>
              <a:p>
                <a:pPr>
                  <a:spcBef>
                    <a:spcPts val="0"/>
                  </a:spcBef>
                  <a:spcAft>
                    <a:spcPts val="0"/>
                  </a:spcAft>
                </a:pPr>
                <a:r>
                  <a:rPr lang="en-US" dirty="0" smtClean="0">
                    <a:solidFill>
                      <a:srgbClr val="FF0000"/>
                    </a:solidFill>
                  </a:rPr>
                  <a:t>S </a:t>
                </a:r>
                <a:r>
                  <a:rPr lang="en-US" dirty="0" smtClean="0">
                    <a:solidFill>
                      <a:srgbClr val="FF0000"/>
                    </a:solidFill>
                    <a:sym typeface="Wingdings" panose="05000000000000000000" pitchFamily="2" charset="2"/>
                  </a:rPr>
                  <a:t> </a:t>
                </a:r>
                <a:r>
                  <a:rPr lang="en-US" dirty="0" err="1" smtClean="0">
                    <a:solidFill>
                      <a:srgbClr val="FF0000"/>
                    </a:solidFill>
                    <a:sym typeface="Wingdings" panose="05000000000000000000" pitchFamily="2" charset="2"/>
                  </a:rPr>
                  <a:t>aXY</a:t>
                </a:r>
                <a:endParaRPr lang="en-US" dirty="0" smtClean="0">
                  <a:solidFill>
                    <a:srgbClr val="FF0000"/>
                  </a:solidFill>
                  <a:sym typeface="Wingdings" panose="05000000000000000000" pitchFamily="2" charset="2"/>
                </a:endParaRPr>
              </a:p>
              <a:p>
                <a:pPr>
                  <a:spcBef>
                    <a:spcPts val="0"/>
                  </a:spcBef>
                  <a:spcAft>
                    <a:spcPts val="0"/>
                  </a:spcAft>
                </a:pPr>
                <a:r>
                  <a:rPr lang="en-US" dirty="0" smtClean="0">
                    <a:solidFill>
                      <a:srgbClr val="FF0000"/>
                    </a:solidFill>
                    <a:sym typeface="Wingdings" panose="05000000000000000000" pitchFamily="2" charset="2"/>
                  </a:rPr>
                  <a:t>X  a | </a:t>
                </a:r>
                <a:r>
                  <a:rPr lang="en-US" dirty="0" err="1" smtClean="0">
                    <a:solidFill>
                      <a:srgbClr val="FF0000"/>
                    </a:solidFill>
                    <a:sym typeface="Wingdings" panose="05000000000000000000" pitchFamily="2" charset="2"/>
                  </a:rPr>
                  <a:t>aX</a:t>
                </a:r>
                <a:r>
                  <a:rPr lang="en-US" dirty="0" smtClean="0">
                    <a:solidFill>
                      <a:srgbClr val="FF0000"/>
                    </a:solidFill>
                    <a:sym typeface="Wingdings" panose="05000000000000000000" pitchFamily="2" charset="2"/>
                  </a:rPr>
                  <a:t> | </a:t>
                </a:r>
                <a14:m>
                  <m:oMath xmlns:m="http://schemas.openxmlformats.org/officeDocument/2006/math">
                    <m:r>
                      <a:rPr lang="en-US" i="1" smtClean="0">
                        <a:solidFill>
                          <a:srgbClr val="FF0000"/>
                        </a:solidFill>
                        <a:latin typeface="Cambria Math" panose="02040503050406030204" pitchFamily="18" charset="0"/>
                        <a:ea typeface="Cambria Math" panose="02040503050406030204" pitchFamily="18" charset="0"/>
                        <a:sym typeface="Wingdings" panose="05000000000000000000" pitchFamily="2" charset="2"/>
                      </a:rPr>
                      <m:t>𝜖</m:t>
                    </m:r>
                  </m:oMath>
                </a14:m>
                <a:endParaRPr lang="en-US" dirty="0" smtClean="0">
                  <a:solidFill>
                    <a:srgbClr val="FF0000"/>
                  </a:solidFill>
                  <a:sym typeface="Wingdings" panose="05000000000000000000" pitchFamily="2" charset="2"/>
                </a:endParaRPr>
              </a:p>
              <a:p>
                <a:pPr>
                  <a:spcBef>
                    <a:spcPts val="0"/>
                  </a:spcBef>
                  <a:spcAft>
                    <a:spcPts val="0"/>
                  </a:spcAft>
                </a:pPr>
                <a:r>
                  <a:rPr lang="en-US" dirty="0" smtClean="0">
                    <a:solidFill>
                      <a:srgbClr val="FF0000"/>
                    </a:solidFill>
                    <a:sym typeface="Wingdings" panose="05000000000000000000" pitchFamily="2" charset="2"/>
                  </a:rPr>
                  <a:t>Y </a:t>
                </a:r>
                <a:r>
                  <a:rPr lang="en-US" dirty="0" err="1" smtClean="0">
                    <a:solidFill>
                      <a:srgbClr val="FF0000"/>
                    </a:solidFill>
                    <a:sym typeface="Wingdings" panose="05000000000000000000" pitchFamily="2" charset="2"/>
                  </a:rPr>
                  <a:t>bba</a:t>
                </a:r>
                <a:r>
                  <a:rPr lang="en-US" dirty="0" smtClean="0">
                    <a:solidFill>
                      <a:srgbClr val="FF0000"/>
                    </a:solidFill>
                    <a:sym typeface="Wingdings" panose="05000000000000000000" pitchFamily="2" charset="2"/>
                  </a:rPr>
                  <a:t> | </a:t>
                </a:r>
                <a:r>
                  <a:rPr lang="en-US" dirty="0" err="1" smtClean="0">
                    <a:solidFill>
                      <a:srgbClr val="FF0000"/>
                    </a:solidFill>
                    <a:sym typeface="Wingdings" panose="05000000000000000000" pitchFamily="2" charset="2"/>
                  </a:rPr>
                  <a:t>bbb</a:t>
                </a:r>
                <a:endParaRPr lang="en-US" dirty="0">
                  <a:solidFill>
                    <a:srgbClr val="FF0000"/>
                  </a:solidFill>
                </a:endParaRPr>
              </a:p>
              <a:p>
                <a:pPr>
                  <a:spcBef>
                    <a:spcPts val="0"/>
                  </a:spcBef>
                  <a:spcAft>
                    <a:spcPts val="0"/>
                  </a:spcAft>
                </a:pPr>
                <a:r>
                  <a:rPr lang="en-US" dirty="0" smtClean="0">
                    <a:solidFill>
                      <a:srgbClr val="FF0000"/>
                    </a:solidFill>
                  </a:rPr>
                  <a:t>  </a:t>
                </a:r>
                <a:endParaRPr lang="en-US" dirty="0" smtClean="0">
                  <a:solidFill>
                    <a:srgbClr val="FF0000"/>
                  </a:solidFill>
                </a:endParaRPr>
              </a:p>
              <a:p>
                <a:pPr>
                  <a:spcBef>
                    <a:spcPts val="0"/>
                  </a:spcBef>
                  <a:spcAft>
                    <a:spcPts val="0"/>
                  </a:spcAft>
                </a:pPr>
                <a:r>
                  <a:rPr lang="en-US" dirty="0" smtClean="0">
                    <a:solidFill>
                      <a:srgbClr val="FF0000"/>
                    </a:solidFill>
                  </a:rPr>
                  <a:t>S is the start Symbol, XY are non-terminals, a and b are terminals</a:t>
                </a:r>
                <a:endParaRPr lang="en-US" dirty="0">
                  <a:solidFill>
                    <a:srgbClr val="FF0000"/>
                  </a:solidFill>
                </a:endParaRPr>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
                <a:stretch>
                  <a:fillRect l="-808" t="-1667" r="-1050"/>
                </a:stretch>
              </a:blipFill>
            </p:spPr>
            <p:txBody>
              <a:bodyPr/>
              <a:lstStyle/>
              <a:p>
                <a:r>
                  <a:rPr lang="en-US">
                    <a:noFill/>
                  </a:rPr>
                  <a:t> </a:t>
                </a:r>
              </a:p>
            </p:txBody>
          </p:sp>
        </mc:Fallback>
      </mc:AlternateContent>
    </p:spTree>
    <p:extLst>
      <p:ext uri="{BB962C8B-B14F-4D97-AF65-F5344CB8AC3E}">
        <p14:creationId xmlns:p14="http://schemas.microsoft.com/office/powerpoint/2010/main" val="13508023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Phase Structure Grammars</a:t>
            </a:r>
            <a:endParaRPr lang="en-US" dirty="0"/>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normAutofit/>
              </a:bodyPr>
              <a:lstStyle/>
              <a:p>
                <a:r>
                  <a:rPr lang="en-US" dirty="0" smtClean="0">
                    <a:solidFill>
                      <a:srgbClr val="FF0000"/>
                    </a:solidFill>
                  </a:rPr>
                  <a:t>Type </a:t>
                </a:r>
                <a:r>
                  <a:rPr lang="en-US" dirty="0" smtClean="0">
                    <a:solidFill>
                      <a:srgbClr val="FF0000"/>
                    </a:solidFill>
                  </a:rPr>
                  <a:t>0 </a:t>
                </a:r>
                <a:r>
                  <a:rPr lang="en-US" dirty="0" smtClean="0">
                    <a:solidFill>
                      <a:srgbClr val="00B0F0"/>
                    </a:solidFill>
                  </a:rPr>
                  <a:t>(aka Recursively Enumerable) </a:t>
                </a:r>
                <a:r>
                  <a:rPr lang="en-US" dirty="0" smtClean="0"/>
                  <a:t>– </a:t>
                </a:r>
                <a:r>
                  <a:rPr lang="en-US" dirty="0" smtClean="0"/>
                  <a:t>Grammar has no restrictions on </a:t>
                </a:r>
                <a:r>
                  <a:rPr lang="en-US" dirty="0" smtClean="0"/>
                  <a:t>productions.</a:t>
                </a:r>
                <a:endParaRPr lang="en-US" dirty="0" smtClean="0"/>
              </a:p>
              <a:p>
                <a:r>
                  <a:rPr lang="en-US" dirty="0" smtClean="0">
                    <a:solidFill>
                      <a:srgbClr val="FF0000"/>
                    </a:solidFill>
                  </a:rPr>
                  <a:t>Type </a:t>
                </a:r>
                <a:r>
                  <a:rPr lang="en-US" dirty="0">
                    <a:solidFill>
                      <a:srgbClr val="FF0000"/>
                    </a:solidFill>
                  </a:rPr>
                  <a:t>1 </a:t>
                </a:r>
                <a:r>
                  <a:rPr lang="en-US" dirty="0">
                    <a:solidFill>
                      <a:srgbClr val="00B0F0"/>
                    </a:solidFill>
                  </a:rPr>
                  <a:t>(aka </a:t>
                </a:r>
                <a:r>
                  <a:rPr lang="en-US" dirty="0" smtClean="0">
                    <a:solidFill>
                      <a:srgbClr val="00B0F0"/>
                    </a:solidFill>
                  </a:rPr>
                  <a:t>Context Sensitive) </a:t>
                </a:r>
                <a:r>
                  <a:rPr lang="en-US" dirty="0" smtClean="0"/>
                  <a:t>– </a:t>
                </a:r>
                <a:r>
                  <a:rPr lang="en-US" dirty="0"/>
                  <a:t>productions of form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𝑤</m:t>
                        </m:r>
                      </m:e>
                      <m:sub>
                        <m:r>
                          <a:rPr lang="en-US" i="1">
                            <a:latin typeface="Cambria Math" panose="02040503050406030204" pitchFamily="18" charset="0"/>
                          </a:rPr>
                          <m:t>1</m:t>
                        </m:r>
                      </m:sub>
                    </m:sSub>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𝑤</m:t>
                        </m:r>
                      </m:e>
                      <m:sub>
                        <m:r>
                          <a:rPr lang="en-US" i="1">
                            <a:latin typeface="Cambria Math" panose="02040503050406030204" pitchFamily="18" charset="0"/>
                          </a:rPr>
                          <m:t>2</m:t>
                        </m:r>
                      </m:sub>
                    </m:sSub>
                  </m:oMath>
                </a14:m>
                <a:r>
                  <a:rPr lang="en-US" dirty="0"/>
                  <a:t> where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𝑤</m:t>
                        </m:r>
                      </m:e>
                      <m:sub>
                        <m:r>
                          <a:rPr lang="en-US" i="1">
                            <a:latin typeface="Cambria Math" panose="02040503050406030204" pitchFamily="18" charset="0"/>
                          </a:rPr>
                          <m:t>1</m:t>
                        </m:r>
                      </m:sub>
                    </m:sSub>
                    <m:r>
                      <a:rPr lang="en-US" b="0" i="1" smtClean="0">
                        <a:latin typeface="Cambria Math" panose="02040503050406030204" pitchFamily="18" charset="0"/>
                      </a:rPr>
                      <m:t>=</m:t>
                    </m:r>
                    <m:r>
                      <a:rPr lang="en-US" b="0" i="1" smtClean="0">
                        <a:latin typeface="Cambria Math" panose="02040503050406030204" pitchFamily="18" charset="0"/>
                      </a:rPr>
                      <m:t>𝑙𝐴𝑟</m:t>
                    </m:r>
                  </m:oMath>
                </a14:m>
                <a:r>
                  <a:rPr lang="en-US" dirty="0"/>
                  <a:t> </a:t>
                </a:r>
                <a:r>
                  <a:rPr lang="en-US" dirty="0" smtClean="0"/>
                  <a:t> and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𝑤</m:t>
                        </m:r>
                      </m:e>
                      <m:sub>
                        <m:r>
                          <a:rPr lang="en-US" i="1">
                            <a:latin typeface="Cambria Math" panose="02040503050406030204" pitchFamily="18" charset="0"/>
                          </a:rPr>
                          <m:t>2</m:t>
                        </m:r>
                      </m:sub>
                    </m:sSub>
                    <m:r>
                      <a:rPr lang="en-US" b="0" i="1" smtClean="0">
                        <a:latin typeface="Cambria Math" panose="02040503050406030204" pitchFamily="18" charset="0"/>
                      </a:rPr>
                      <m:t>=</m:t>
                    </m:r>
                    <m:r>
                      <a:rPr lang="en-US" b="0" i="1" smtClean="0">
                        <a:latin typeface="Cambria Math" panose="02040503050406030204" pitchFamily="18" charset="0"/>
                      </a:rPr>
                      <m:t>𝑙𝑤𝑟</m:t>
                    </m:r>
                  </m:oMath>
                </a14:m>
                <a:r>
                  <a:rPr lang="en-US" dirty="0" smtClean="0"/>
                  <a:t> where A is a nonterminal symbol, and l and r are strings of zero of more terminal or non terminals symbols and w is a non-empty string of terminals and non-terminals. Also, </a:t>
                </a:r>
                <a14:m>
                  <m:oMath xmlns:m="http://schemas.openxmlformats.org/officeDocument/2006/math">
                    <m:r>
                      <a:rPr lang="en-US" b="0" i="1" smtClean="0">
                        <a:latin typeface="Cambria Math" panose="02040503050406030204" pitchFamily="18" charset="0"/>
                      </a:rPr>
                      <m:t>𝑆</m:t>
                    </m:r>
                    <m:r>
                      <a:rPr lang="en-US" b="0" i="1" smtClean="0">
                        <a:latin typeface="Cambria Math" panose="02040503050406030204" pitchFamily="18" charset="0"/>
                      </a:rPr>
                      <m:t>→ </m:t>
                    </m:r>
                    <m:r>
                      <a:rPr lang="en-US" b="0" i="1" smtClean="0">
                        <a:latin typeface="Cambria Math" panose="02040503050406030204" pitchFamily="18" charset="0"/>
                        <a:ea typeface="Cambria Math" panose="02040503050406030204" pitchFamily="18" charset="0"/>
                      </a:rPr>
                      <m:t>𝜀</m:t>
                    </m:r>
                  </m:oMath>
                </a14:m>
                <a:r>
                  <a:rPr lang="en-US" dirty="0" smtClean="0"/>
                  <a:t>  is allowed as long as S doesn’t appear on the right side of any production. </a:t>
                </a:r>
              </a:p>
              <a:p>
                <a:r>
                  <a:rPr lang="en-US" dirty="0" smtClean="0">
                    <a:solidFill>
                      <a:srgbClr val="FF0000"/>
                    </a:solidFill>
                  </a:rPr>
                  <a:t>Type 2 </a:t>
                </a:r>
                <a:r>
                  <a:rPr lang="en-US" dirty="0">
                    <a:solidFill>
                      <a:srgbClr val="00B0F0"/>
                    </a:solidFill>
                  </a:rPr>
                  <a:t>(aka </a:t>
                </a:r>
                <a:r>
                  <a:rPr lang="en-US" dirty="0" smtClean="0">
                    <a:solidFill>
                      <a:srgbClr val="00B0F0"/>
                    </a:solidFill>
                  </a:rPr>
                  <a:t>Context Free) </a:t>
                </a:r>
                <a:r>
                  <a:rPr lang="en-US" dirty="0" smtClean="0"/>
                  <a:t>– </a:t>
                </a:r>
                <a:r>
                  <a:rPr lang="en-US" dirty="0" smtClean="0"/>
                  <a:t>productions of form </a:t>
                </a:r>
                <a14:m>
                  <m:oMath xmlns:m="http://schemas.openxmlformats.org/officeDocument/2006/math">
                    <m:sSub>
                      <m:sSubPr>
                        <m:ctrlPr>
                          <a:rPr lang="en-US" i="1" smtClean="0">
                            <a:latin typeface="Cambria Math" panose="02040503050406030204" pitchFamily="18" charset="0"/>
                          </a:rPr>
                        </m:ctrlPr>
                      </m:sSubPr>
                      <m:e>
                        <m:r>
                          <a:rPr lang="en-US" b="0" i="1" smtClean="0">
                            <a:latin typeface="Cambria Math" panose="02040503050406030204" pitchFamily="18" charset="0"/>
                          </a:rPr>
                          <m:t>𝑤</m:t>
                        </m:r>
                      </m:e>
                      <m:sub>
                        <m:r>
                          <a:rPr lang="en-US" b="0" i="1" smtClean="0">
                            <a:latin typeface="Cambria Math" panose="02040503050406030204" pitchFamily="18" charset="0"/>
                          </a:rPr>
                          <m:t>1</m:t>
                        </m:r>
                      </m:sub>
                    </m:sSub>
                    <m:r>
                      <a:rPr lang="en-US" b="0" i="1" smtClean="0">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𝑤</m:t>
                        </m:r>
                      </m:e>
                      <m:sub>
                        <m:r>
                          <a:rPr lang="en-US" b="0" i="1" smtClean="0">
                            <a:latin typeface="Cambria Math" panose="02040503050406030204" pitchFamily="18" charset="0"/>
                          </a:rPr>
                          <m:t>2</m:t>
                        </m:r>
                      </m:sub>
                    </m:sSub>
                  </m:oMath>
                </a14:m>
                <a:r>
                  <a:rPr lang="en-US" dirty="0" smtClean="0"/>
                  <a:t> where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𝑤</m:t>
                        </m:r>
                      </m:e>
                      <m:sub>
                        <m:r>
                          <a:rPr lang="en-US" i="1">
                            <a:latin typeface="Cambria Math" panose="02040503050406030204" pitchFamily="18" charset="0"/>
                          </a:rPr>
                          <m:t>1</m:t>
                        </m:r>
                      </m:sub>
                    </m:sSub>
                  </m:oMath>
                </a14:m>
                <a:r>
                  <a:rPr lang="en-US" dirty="0" smtClean="0"/>
                  <a:t> is a single symbol that is a </a:t>
                </a:r>
                <a:r>
                  <a:rPr lang="en-US" dirty="0" smtClean="0"/>
                  <a:t>non-terminal.</a:t>
                </a:r>
                <a:endParaRPr lang="en-US" dirty="0" smtClean="0"/>
              </a:p>
              <a:p>
                <a:r>
                  <a:rPr lang="en-US" dirty="0" smtClean="0">
                    <a:solidFill>
                      <a:srgbClr val="FF0000"/>
                    </a:solidFill>
                  </a:rPr>
                  <a:t>Type 3 </a:t>
                </a:r>
                <a:r>
                  <a:rPr lang="en-US" dirty="0">
                    <a:solidFill>
                      <a:srgbClr val="00B0F0"/>
                    </a:solidFill>
                  </a:rPr>
                  <a:t>(aka </a:t>
                </a:r>
                <a:r>
                  <a:rPr lang="en-US" dirty="0" smtClean="0">
                    <a:solidFill>
                      <a:srgbClr val="00B0F0"/>
                    </a:solidFill>
                  </a:rPr>
                  <a:t>Regular) </a:t>
                </a:r>
                <a:r>
                  <a:rPr lang="en-US" dirty="0" smtClean="0"/>
                  <a:t>– </a:t>
                </a:r>
                <a:r>
                  <a:rPr lang="en-US" dirty="0"/>
                  <a:t>productions of form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𝑤</m:t>
                        </m:r>
                      </m:e>
                      <m:sub>
                        <m:r>
                          <a:rPr lang="en-US" i="1">
                            <a:latin typeface="Cambria Math" panose="02040503050406030204" pitchFamily="18" charset="0"/>
                          </a:rPr>
                          <m:t>1</m:t>
                        </m:r>
                      </m:sub>
                    </m:sSub>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𝑤</m:t>
                        </m:r>
                      </m:e>
                      <m:sub>
                        <m:r>
                          <a:rPr lang="en-US" i="1">
                            <a:latin typeface="Cambria Math" panose="02040503050406030204" pitchFamily="18" charset="0"/>
                          </a:rPr>
                          <m:t>2</m:t>
                        </m:r>
                      </m:sub>
                    </m:sSub>
                  </m:oMath>
                </a14:m>
                <a:r>
                  <a:rPr lang="en-US" dirty="0"/>
                  <a:t> where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𝑤</m:t>
                        </m:r>
                      </m:e>
                      <m:sub>
                        <m:r>
                          <a:rPr lang="en-US" i="1">
                            <a:latin typeface="Cambria Math" panose="02040503050406030204" pitchFamily="18" charset="0"/>
                          </a:rPr>
                          <m:t>1</m:t>
                        </m:r>
                      </m:sub>
                    </m:sSub>
                    <m:r>
                      <a:rPr lang="en-US" b="0" i="1" smtClean="0">
                        <a:latin typeface="Cambria Math" panose="02040503050406030204" pitchFamily="18" charset="0"/>
                      </a:rPr>
                      <m:t>=</m:t>
                    </m:r>
                    <m:r>
                      <a:rPr lang="en-US" b="0" i="1" smtClean="0">
                        <a:latin typeface="Cambria Math" panose="02040503050406030204" pitchFamily="18" charset="0"/>
                      </a:rPr>
                      <m:t>𝐴</m:t>
                    </m:r>
                  </m:oMath>
                </a14:m>
                <a:r>
                  <a:rPr lang="en-US" dirty="0" smtClean="0"/>
                  <a:t> and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𝑤</m:t>
                        </m:r>
                      </m:e>
                      <m:sub>
                        <m:r>
                          <a:rPr lang="en-US" i="1">
                            <a:latin typeface="Cambria Math" panose="02040503050406030204" pitchFamily="18" charset="0"/>
                          </a:rPr>
                          <m:t>2</m:t>
                        </m:r>
                      </m:sub>
                    </m:sSub>
                  </m:oMath>
                </a14:m>
                <a:r>
                  <a:rPr lang="en-US" dirty="0" smtClean="0"/>
                  <a:t> </a:t>
                </a:r>
                <a:r>
                  <a:rPr lang="en-US" dirty="0">
                    <a:sym typeface="Wingdings" panose="05000000000000000000" pitchFamily="2" charset="2"/>
                  </a:rPr>
                  <a:t>=</a:t>
                </a:r>
                <a:r>
                  <a:rPr lang="en-US" dirty="0" smtClean="0">
                    <a:sym typeface="Wingdings" panose="05000000000000000000" pitchFamily="2" charset="2"/>
                  </a:rPr>
                  <a:t> </a:t>
                </a:r>
                <a:r>
                  <a:rPr lang="en-US" dirty="0" err="1" smtClean="0">
                    <a:sym typeface="Wingdings" panose="05000000000000000000" pitchFamily="2" charset="2"/>
                  </a:rPr>
                  <a:t>aB</a:t>
                </a:r>
                <a:r>
                  <a:rPr lang="en-US" dirty="0" err="1">
                    <a:sym typeface="Wingdings" panose="05000000000000000000" pitchFamily="2" charset="2"/>
                  </a:rPr>
                  <a:t>|</a:t>
                </a:r>
                <a:r>
                  <a:rPr lang="en-US" dirty="0" err="1" smtClean="0">
                    <a:sym typeface="Wingdings" panose="05000000000000000000" pitchFamily="2" charset="2"/>
                  </a:rPr>
                  <a:t>a</a:t>
                </a:r>
                <a:r>
                  <a:rPr lang="en-US" dirty="0" smtClean="0">
                    <a:sym typeface="Wingdings" panose="05000000000000000000" pitchFamily="2" charset="2"/>
                  </a:rPr>
                  <a:t> where A and B are non-terminals and a is a terminal, or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𝑤</m:t>
                        </m:r>
                      </m:e>
                      <m:sub>
                        <m:r>
                          <a:rPr lang="en-US" i="1">
                            <a:latin typeface="Cambria Math" panose="02040503050406030204" pitchFamily="18" charset="0"/>
                          </a:rPr>
                          <m:t>1</m:t>
                        </m:r>
                      </m:sub>
                    </m:sSub>
                    <m:r>
                      <a:rPr lang="en-US" b="0" i="1" smtClean="0">
                        <a:latin typeface="Cambria Math" panose="02040503050406030204" pitchFamily="18" charset="0"/>
                      </a:rPr>
                      <m:t>=</m:t>
                    </m:r>
                    <m:r>
                      <a:rPr lang="en-US" b="0" i="1" smtClean="0">
                        <a:latin typeface="Cambria Math" panose="02040503050406030204" pitchFamily="18" charset="0"/>
                      </a:rPr>
                      <m:t>𝑆</m:t>
                    </m:r>
                    <m:r>
                      <a:rPr lang="en-US" b="0" i="1" smtClean="0">
                        <a:latin typeface="Cambria Math" panose="02040503050406030204" pitchFamily="18" charset="0"/>
                      </a:rPr>
                      <m:t> </m:t>
                    </m:r>
                    <m:r>
                      <a:rPr lang="en-US" b="0" i="1" smtClean="0">
                        <a:latin typeface="Cambria Math" panose="02040503050406030204" pitchFamily="18" charset="0"/>
                      </a:rPr>
                      <m:t>𝑎𝑛𝑑</m:t>
                    </m:r>
                    <m:r>
                      <a:rPr lang="en-US" b="0" i="1" smtClean="0">
                        <a:latin typeface="Cambria Math" panose="02040503050406030204" pitchFamily="18" charset="0"/>
                      </a:rPr>
                      <m:t> </m:t>
                    </m:r>
                    <m:sSub>
                      <m:sSubPr>
                        <m:ctrlPr>
                          <a:rPr lang="en-US" i="1">
                            <a:latin typeface="Cambria Math" panose="02040503050406030204" pitchFamily="18" charset="0"/>
                          </a:rPr>
                        </m:ctrlPr>
                      </m:sSubPr>
                      <m:e>
                        <m:r>
                          <a:rPr lang="en-US" i="1">
                            <a:latin typeface="Cambria Math" panose="02040503050406030204" pitchFamily="18" charset="0"/>
                          </a:rPr>
                          <m:t>𝑤</m:t>
                        </m:r>
                      </m:e>
                      <m:sub>
                        <m:r>
                          <a:rPr lang="en-US" i="1">
                            <a:latin typeface="Cambria Math" panose="02040503050406030204" pitchFamily="18" charset="0"/>
                          </a:rPr>
                          <m:t>2</m:t>
                        </m:r>
                      </m:sub>
                    </m:sSub>
                    <m:r>
                      <a:rPr lang="en-US" b="0" i="1" smtClean="0">
                        <a:latin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𝜖</m:t>
                    </m:r>
                  </m:oMath>
                </a14:m>
                <a:r>
                  <a:rPr lang="en-US" dirty="0" smtClean="0"/>
                  <a:t>.</a:t>
                </a:r>
                <a:endParaRPr lang="en-US" dirty="0" smtClean="0"/>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
                <a:stretch>
                  <a:fillRect l="-808" t="-1667" r="-2666" b="-152"/>
                </a:stretch>
              </a:blipFill>
            </p:spPr>
            <p:txBody>
              <a:bodyPr/>
              <a:lstStyle/>
              <a:p>
                <a:r>
                  <a:rPr lang="en-US">
                    <a:noFill/>
                  </a:rPr>
                  <a:t> </a:t>
                </a:r>
              </a:p>
            </p:txBody>
          </p:sp>
        </mc:Fallback>
      </mc:AlternateContent>
    </p:spTree>
    <p:extLst>
      <p:ext uri="{BB962C8B-B14F-4D97-AF65-F5344CB8AC3E}">
        <p14:creationId xmlns:p14="http://schemas.microsoft.com/office/powerpoint/2010/main" val="375887815"/>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562</TotalTime>
  <Words>897</Words>
  <Application>Microsoft Office PowerPoint</Application>
  <PresentationFormat>On-screen Show (4:3)</PresentationFormat>
  <Paragraphs>151</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Calibri</vt:lpstr>
      <vt:lpstr>Calibri Light</vt:lpstr>
      <vt:lpstr>Cambria Math</vt:lpstr>
      <vt:lpstr>Wingdings</vt:lpstr>
      <vt:lpstr>Retrospect</vt:lpstr>
      <vt:lpstr>Formal Languages and Automata</vt:lpstr>
      <vt:lpstr>Ex) Vocabulary language</vt:lpstr>
      <vt:lpstr>New language〖 L〗_1</vt:lpstr>
      <vt:lpstr>Formal Languages</vt:lpstr>
      <vt:lpstr>Parsing a sentence</vt:lpstr>
      <vt:lpstr>Parse Tree</vt:lpstr>
      <vt:lpstr>Grammar English (subset)</vt:lpstr>
      <vt:lpstr>Phrase-Structure Grammar</vt:lpstr>
      <vt:lpstr>Phase Structure Grammars</vt:lpstr>
      <vt:lpstr>Finite Automata</vt:lpstr>
      <vt:lpstr>New language〖 L〗_2</vt:lpstr>
      <vt:lpstr>Pseudo Code for 〖 L〗_2</vt:lpstr>
      <vt:lpstr>Finite Automata for 〖 L〗_2 </vt:lpstr>
      <vt:lpstr>Computer Program vs.  Finite Automata for 〖 L〗_2 </vt:lpstr>
      <vt:lpstr>Language notation</vt:lpstr>
      <vt:lpstr>Regular Grammar</vt:lpstr>
      <vt:lpstr>Regular Language Enumerated</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Chomsky Hierarchy</dc:title>
  <dc:creator>bill HP</dc:creator>
  <cp:lastModifiedBy>Byrne, William</cp:lastModifiedBy>
  <cp:revision>68</cp:revision>
  <dcterms:created xsi:type="dcterms:W3CDTF">2014-06-16T12:39:35Z</dcterms:created>
  <dcterms:modified xsi:type="dcterms:W3CDTF">2016-06-23T13:37:14Z</dcterms:modified>
</cp:coreProperties>
</file>