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2514600"/>
          </a:xfrm>
        </p:spPr>
        <p:txBody>
          <a:bodyPr/>
          <a:lstStyle/>
          <a:p>
            <a:r>
              <a:rPr lang="en-US" dirty="0" err="1" smtClean="0"/>
              <a:t>Mergesort</a:t>
            </a:r>
            <a:endParaRPr lang="en-US" dirty="0" smtClean="0"/>
          </a:p>
          <a:p>
            <a:r>
              <a:rPr lang="en-US" dirty="0" smtClean="0"/>
              <a:t>Logarithms Review</a:t>
            </a:r>
          </a:p>
          <a:p>
            <a:r>
              <a:rPr lang="en-US" dirty="0" smtClean="0"/>
              <a:t>Recurrence Equations </a:t>
            </a:r>
          </a:p>
          <a:p>
            <a:r>
              <a:rPr lang="en-US" dirty="0" smtClean="0"/>
              <a:t>Masters theorem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Recurrence </a:t>
            </a:r>
            <a:r>
              <a:rPr lang="en-US" dirty="0" smtClean="0"/>
              <a:t>Equation</a:t>
            </a:r>
            <a:br>
              <a:rPr lang="en-US" dirty="0" smtClean="0"/>
            </a:br>
            <a:r>
              <a:rPr lang="en-US" dirty="0" smtClean="0"/>
              <a:t>Masters </a:t>
            </a:r>
            <a:r>
              <a:rPr lang="en-US" dirty="0" smtClean="0"/>
              <a:t>Theorem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13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Sort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600" y="1847850"/>
            <a:ext cx="6350000" cy="3771900"/>
          </a:xfrm>
        </p:spPr>
      </p:pic>
    </p:spTree>
    <p:extLst>
      <p:ext uri="{BB962C8B-B14F-4D97-AF65-F5344CB8AC3E}">
        <p14:creationId xmlns:p14="http://schemas.microsoft.com/office/powerpoint/2010/main" val="4951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Sort’s Recursive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905000"/>
            <a:ext cx="7772400" cy="4572000"/>
          </a:xfrm>
        </p:spPr>
        <p:txBody>
          <a:bodyPr/>
          <a:lstStyle/>
          <a:p>
            <a:pPr marL="0" lvl="0" indent="0">
              <a:buNone/>
            </a:pPr>
            <a:r>
              <a:rPr lang="en-US" dirty="0" err="1"/>
              <a:t>mergesort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A[ ], </a:t>
            </a:r>
            <a:r>
              <a:rPr lang="en-US" dirty="0" err="1"/>
              <a:t>int</a:t>
            </a:r>
            <a:r>
              <a:rPr lang="en-US" dirty="0"/>
              <a:t> p, </a:t>
            </a:r>
            <a:r>
              <a:rPr lang="en-US" dirty="0" err="1"/>
              <a:t>int</a:t>
            </a:r>
            <a:r>
              <a:rPr lang="en-US" dirty="0"/>
              <a:t> r)</a:t>
            </a:r>
          </a:p>
          <a:p>
            <a:pPr marL="0" lvl="0" indent="0">
              <a:buNone/>
            </a:pPr>
            <a:r>
              <a:rPr lang="en-US" dirty="0" smtClean="0"/>
              <a:t>	q </a:t>
            </a:r>
            <a:r>
              <a:rPr lang="en-US" dirty="0"/>
              <a:t>= </a:t>
            </a:r>
            <a:r>
              <a:rPr lang="en-US" dirty="0" err="1"/>
              <a:t>rounddown</a:t>
            </a:r>
            <a:r>
              <a:rPr lang="en-US" dirty="0"/>
              <a:t>((</a:t>
            </a:r>
            <a:r>
              <a:rPr lang="en-US" dirty="0" err="1"/>
              <a:t>p+r</a:t>
            </a:r>
            <a:r>
              <a:rPr lang="en-US" dirty="0"/>
              <a:t>)/</a:t>
            </a:r>
            <a:r>
              <a:rPr lang="en-US" dirty="0" smtClean="0"/>
              <a:t>2)</a:t>
            </a:r>
          </a:p>
          <a:p>
            <a:pPr marL="0" lv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mergesort</a:t>
            </a:r>
            <a:r>
              <a:rPr lang="en-US" dirty="0" smtClean="0"/>
              <a:t>(A</a:t>
            </a:r>
            <a:r>
              <a:rPr lang="en-US" dirty="0"/>
              <a:t>, p, q)</a:t>
            </a:r>
          </a:p>
          <a:p>
            <a:pPr marL="0" lv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mergesort</a:t>
            </a:r>
            <a:r>
              <a:rPr lang="en-US" dirty="0" smtClean="0"/>
              <a:t>(A,q+1</a:t>
            </a:r>
            <a:r>
              <a:rPr lang="en-US" dirty="0"/>
              <a:t>, r</a:t>
            </a:r>
            <a:r>
              <a:rPr lang="en-US" dirty="0" smtClean="0"/>
              <a:t>);</a:t>
            </a:r>
          </a:p>
          <a:p>
            <a:pPr marL="0" lvl="0" indent="0">
              <a:buNone/>
            </a:pPr>
            <a:r>
              <a:rPr lang="en-US" dirty="0"/>
              <a:t>	</a:t>
            </a:r>
            <a:r>
              <a:rPr lang="en-US" dirty="0" smtClean="0"/>
              <a:t>merge(</a:t>
            </a:r>
            <a:r>
              <a:rPr lang="en-US" dirty="0" err="1" smtClean="0"/>
              <a:t>A,p</a:t>
            </a:r>
            <a:r>
              <a:rPr lang="en-US" dirty="0"/>
              <a:t>, q, r);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8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Logarithms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is 956 * 2,985 = ?</a:t>
            </a:r>
          </a:p>
          <a:p>
            <a:r>
              <a:rPr lang="en-US" dirty="0" smtClean="0"/>
              <a:t>What is 1,000 * 10,000 = 10,000,000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Why is the second one much easier that the first even though the number are bigger?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Answer: you are using logarithms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03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Logarithms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</a:p>
          <a:p>
            <a:r>
              <a:rPr lang="en-US" dirty="0" smtClean="0"/>
              <a:t>Log </a:t>
            </a:r>
            <a:r>
              <a:rPr lang="en-US" sz="1600" dirty="0" smtClean="0"/>
              <a:t>10</a:t>
            </a:r>
            <a:r>
              <a:rPr lang="en-US" dirty="0" smtClean="0"/>
              <a:t>(1,000) </a:t>
            </a:r>
            <a:r>
              <a:rPr lang="en-US" dirty="0"/>
              <a:t>= </a:t>
            </a:r>
            <a:r>
              <a:rPr lang="en-US" dirty="0" smtClean="0"/>
              <a:t>3</a:t>
            </a:r>
          </a:p>
          <a:p>
            <a:r>
              <a:rPr lang="en-US" dirty="0"/>
              <a:t>Log </a:t>
            </a:r>
            <a:r>
              <a:rPr lang="en-US" sz="1600" dirty="0" smtClean="0"/>
              <a:t>10</a:t>
            </a:r>
            <a:r>
              <a:rPr lang="en-US" dirty="0" smtClean="0"/>
              <a:t>(10,000) </a:t>
            </a:r>
            <a:r>
              <a:rPr lang="en-US" dirty="0"/>
              <a:t>= </a:t>
            </a:r>
            <a:r>
              <a:rPr lang="en-US" dirty="0" smtClean="0"/>
              <a:t>4</a:t>
            </a:r>
            <a:endParaRPr lang="en-US" dirty="0"/>
          </a:p>
          <a:p>
            <a:r>
              <a:rPr lang="en-US" dirty="0" smtClean="0"/>
              <a:t>3 + 4 = 7</a:t>
            </a:r>
          </a:p>
          <a:p>
            <a:r>
              <a:rPr lang="en-US" dirty="0" smtClean="0"/>
              <a:t>Reverse Log</a:t>
            </a:r>
            <a:r>
              <a:rPr lang="en-US" sz="1600" dirty="0" smtClean="0"/>
              <a:t>10</a:t>
            </a:r>
            <a:r>
              <a:rPr lang="en-US" sz="2800" dirty="0" smtClean="0"/>
              <a:t>(7) = 10,000,000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Others</a:t>
            </a:r>
            <a:endParaRPr lang="en-US" sz="2800" dirty="0"/>
          </a:p>
          <a:p>
            <a:r>
              <a:rPr lang="en-US" dirty="0"/>
              <a:t>Log </a:t>
            </a:r>
            <a:r>
              <a:rPr lang="en-US" sz="1600" dirty="0"/>
              <a:t>2</a:t>
            </a:r>
            <a:r>
              <a:rPr lang="en-US" dirty="0"/>
              <a:t>(8) = 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37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Recurrence Equation for </a:t>
            </a:r>
            <a:r>
              <a:rPr lang="en-US" dirty="0" err="1" smtClean="0"/>
              <a:t>Mergesort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T(n) =   </a:t>
            </a:r>
            <a:r>
              <a:rPr lang="en-US" dirty="0">
                <a:sym typeface="Symbol"/>
              </a:rPr>
              <a:t></a:t>
            </a:r>
            <a:r>
              <a:rPr lang="en-US" dirty="0"/>
              <a:t>(1)   if n=1</a:t>
            </a:r>
          </a:p>
          <a:p>
            <a:pPr marL="0" indent="0">
              <a:buNone/>
            </a:pPr>
            <a:r>
              <a:rPr lang="en-US" dirty="0"/>
              <a:t>             2T(n/2) + </a:t>
            </a:r>
            <a:r>
              <a:rPr lang="en-US" dirty="0">
                <a:sym typeface="Symbol"/>
              </a:rPr>
              <a:t></a:t>
            </a:r>
            <a:r>
              <a:rPr lang="en-US" dirty="0"/>
              <a:t>(n)    if n &gt; 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T(n) = 2( T(n/2) )+ </a:t>
            </a:r>
            <a:r>
              <a:rPr lang="en-US" dirty="0">
                <a:sym typeface="Symbol"/>
              </a:rPr>
              <a:t></a:t>
            </a:r>
            <a:r>
              <a:rPr lang="en-US" dirty="0"/>
              <a:t>(n)</a:t>
            </a:r>
          </a:p>
          <a:p>
            <a:pPr marL="0" indent="0">
              <a:buNone/>
            </a:pPr>
            <a:r>
              <a:rPr lang="en-US" dirty="0"/>
              <a:t>        = 2(2( T(n/4) )+ </a:t>
            </a:r>
            <a:r>
              <a:rPr lang="en-US" dirty="0">
                <a:sym typeface="Symbol"/>
              </a:rPr>
              <a:t></a:t>
            </a:r>
            <a:r>
              <a:rPr lang="en-US" dirty="0"/>
              <a:t>(n/2) ) + </a:t>
            </a:r>
            <a:r>
              <a:rPr lang="en-US" dirty="0">
                <a:sym typeface="Symbol"/>
              </a:rPr>
              <a:t></a:t>
            </a:r>
            <a:r>
              <a:rPr lang="en-US" dirty="0"/>
              <a:t>(n)</a:t>
            </a:r>
          </a:p>
          <a:p>
            <a:pPr marL="0" indent="0">
              <a:buNone/>
            </a:pPr>
            <a:r>
              <a:rPr lang="en-US" dirty="0"/>
              <a:t>       = 4 (T(n/4) + 2(</a:t>
            </a:r>
            <a:r>
              <a:rPr lang="en-US" dirty="0">
                <a:sym typeface="Symbol"/>
              </a:rPr>
              <a:t></a:t>
            </a:r>
            <a:r>
              <a:rPr lang="en-US" dirty="0"/>
              <a:t>(n/2)) + </a:t>
            </a:r>
            <a:r>
              <a:rPr lang="en-US" dirty="0">
                <a:sym typeface="Symbol"/>
              </a:rPr>
              <a:t></a:t>
            </a:r>
            <a:r>
              <a:rPr lang="en-US" dirty="0"/>
              <a:t>(n)</a:t>
            </a:r>
          </a:p>
          <a:p>
            <a:pPr marL="0" indent="0">
              <a:buNone/>
            </a:pPr>
            <a:r>
              <a:rPr lang="en-US" dirty="0"/>
              <a:t>       = 4(T(n/4) + 2(</a:t>
            </a:r>
            <a:r>
              <a:rPr lang="en-US" dirty="0">
                <a:sym typeface="Symbol"/>
              </a:rPr>
              <a:t></a:t>
            </a:r>
            <a:r>
              <a:rPr lang="en-US" dirty="0"/>
              <a:t>(n))</a:t>
            </a:r>
          </a:p>
          <a:p>
            <a:pPr marL="0" indent="0">
              <a:buNone/>
            </a:pPr>
            <a:r>
              <a:rPr lang="en-US" dirty="0"/>
              <a:t>       = 4 (2( T(n/8) )+ </a:t>
            </a:r>
            <a:r>
              <a:rPr lang="en-US" dirty="0">
                <a:sym typeface="Symbol"/>
              </a:rPr>
              <a:t></a:t>
            </a:r>
            <a:r>
              <a:rPr lang="en-US" dirty="0"/>
              <a:t>(n/4)) +  2(</a:t>
            </a:r>
            <a:r>
              <a:rPr lang="en-US" dirty="0">
                <a:sym typeface="Symbol"/>
              </a:rPr>
              <a:t></a:t>
            </a:r>
            <a:r>
              <a:rPr lang="en-US" dirty="0"/>
              <a:t>(n))</a:t>
            </a:r>
          </a:p>
          <a:p>
            <a:pPr marL="0" indent="0">
              <a:buNone/>
            </a:pPr>
            <a:r>
              <a:rPr lang="en-US" dirty="0"/>
              <a:t>       = 8 T((n/8) + 3(</a:t>
            </a:r>
            <a:r>
              <a:rPr lang="en-US" dirty="0">
                <a:sym typeface="Symbol"/>
              </a:rPr>
              <a:t></a:t>
            </a:r>
            <a:r>
              <a:rPr lang="en-US" dirty="0"/>
              <a:t>(n))</a:t>
            </a:r>
          </a:p>
          <a:p>
            <a:pPr marL="0" indent="0">
              <a:buNone/>
            </a:pPr>
            <a:r>
              <a:rPr lang="en-US" dirty="0"/>
              <a:t>       = 16 T((n/16) + 4(</a:t>
            </a:r>
            <a:r>
              <a:rPr lang="en-US" dirty="0">
                <a:sym typeface="Symbol"/>
              </a:rPr>
              <a:t></a:t>
            </a:r>
            <a:r>
              <a:rPr lang="en-US" dirty="0"/>
              <a:t>(n))</a:t>
            </a:r>
          </a:p>
          <a:p>
            <a:pPr marL="0" indent="0">
              <a:buNone/>
            </a:pPr>
            <a:r>
              <a:rPr lang="en-US" dirty="0"/>
              <a:t>       = n T((n/n) + (log n)(</a:t>
            </a:r>
            <a:r>
              <a:rPr lang="en-US" dirty="0">
                <a:sym typeface="Symbol"/>
              </a:rPr>
              <a:t></a:t>
            </a:r>
            <a:r>
              <a:rPr lang="en-US" dirty="0"/>
              <a:t>(n))</a:t>
            </a:r>
          </a:p>
          <a:p>
            <a:pPr marL="0" indent="0">
              <a:buNone/>
            </a:pPr>
            <a:r>
              <a:rPr lang="en-US" dirty="0"/>
              <a:t>       = n(T(1)) + (log n) (</a:t>
            </a:r>
            <a:r>
              <a:rPr lang="en-US" dirty="0">
                <a:sym typeface="Symbol"/>
              </a:rPr>
              <a:t></a:t>
            </a:r>
            <a:r>
              <a:rPr lang="en-US" dirty="0"/>
              <a:t>(n))</a:t>
            </a:r>
          </a:p>
          <a:p>
            <a:pPr marL="0" indent="0">
              <a:buNone/>
            </a:pPr>
            <a:r>
              <a:rPr lang="en-US" dirty="0"/>
              <a:t>       = </a:t>
            </a:r>
            <a:r>
              <a:rPr lang="en-US" dirty="0">
                <a:sym typeface="Symbol"/>
              </a:rPr>
              <a:t></a:t>
            </a:r>
            <a:r>
              <a:rPr lang="en-US" dirty="0"/>
              <a:t>(n + n log n) = </a:t>
            </a:r>
            <a:r>
              <a:rPr lang="en-US" dirty="0">
                <a:sym typeface="Symbol"/>
              </a:rPr>
              <a:t></a:t>
            </a:r>
            <a:r>
              <a:rPr lang="en-US" dirty="0"/>
              <a:t>(n log n)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96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Masters Theorem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449" y="2085399"/>
            <a:ext cx="8472751" cy="2912051"/>
          </a:xfrm>
        </p:spPr>
      </p:pic>
    </p:spTree>
    <p:extLst>
      <p:ext uri="{BB962C8B-B14F-4D97-AF65-F5344CB8AC3E}">
        <p14:creationId xmlns:p14="http://schemas.microsoft.com/office/powerpoint/2010/main" val="288104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Masters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80" y="1447800"/>
            <a:ext cx="8287020" cy="4908252"/>
          </a:xfrm>
        </p:spPr>
      </p:pic>
    </p:spTree>
    <p:extLst>
      <p:ext uri="{BB962C8B-B14F-4D97-AF65-F5344CB8AC3E}">
        <p14:creationId xmlns:p14="http://schemas.microsoft.com/office/powerpoint/2010/main" val="139126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93</TotalTime>
  <Words>277</Words>
  <Application>Microsoft Office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Equity</vt:lpstr>
      <vt:lpstr>Recurrence Equation Masters Theorem</vt:lpstr>
      <vt:lpstr>Merge Sort</vt:lpstr>
      <vt:lpstr>Merge Sort’s Recursive Algorithm</vt:lpstr>
      <vt:lpstr>Logarithms Review</vt:lpstr>
      <vt:lpstr>Logarithms Review</vt:lpstr>
      <vt:lpstr>Recurrence Equation for Mergesort</vt:lpstr>
      <vt:lpstr>Masters Theorem</vt:lpstr>
      <vt:lpstr>Examples of Masters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Recurrence Equation/Masters Thm</dc:title>
  <dc:creator/>
  <cp:lastModifiedBy>bbyrne</cp:lastModifiedBy>
  <cp:revision>8</cp:revision>
  <dcterms:created xsi:type="dcterms:W3CDTF">2006-08-16T00:00:00Z</dcterms:created>
  <dcterms:modified xsi:type="dcterms:W3CDTF">2011-07-11T23:09:12Z</dcterms:modified>
</cp:coreProperties>
</file>