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Efficiency of an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Running Times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each element 1 to n in the array, insert it into the already sorted elements to the it’s left.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788111"/>
              </p:ext>
            </p:extLst>
          </p:nvPr>
        </p:nvGraphicFramePr>
        <p:xfrm>
          <a:off x="1524000" y="2438399"/>
          <a:ext cx="6248398" cy="3417570"/>
        </p:xfrm>
        <a:graphic>
          <a:graphicData uri="http://schemas.openxmlformats.org/drawingml/2006/table">
            <a:tbl>
              <a:tblPr/>
              <a:tblGrid>
                <a:gridCol w="490872"/>
                <a:gridCol w="511325"/>
                <a:gridCol w="511325"/>
                <a:gridCol w="531780"/>
                <a:gridCol w="511325"/>
                <a:gridCol w="1059250"/>
                <a:gridCol w="167932"/>
                <a:gridCol w="536891"/>
                <a:gridCol w="536891"/>
                <a:gridCol w="756762"/>
                <a:gridCol w="634045"/>
              </a:tblGrid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shift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insert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insert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shift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shift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shift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insert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J=5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shift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insert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102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 smtClean="0"/>
              <a:t>void  INSERTION-SORT(</a:t>
            </a:r>
            <a:r>
              <a:rPr lang="en-US" sz="1600" b="1" dirty="0" err="1" smtClean="0"/>
              <a:t>int</a:t>
            </a:r>
            <a:r>
              <a:rPr lang="en-US" sz="1600" b="1" dirty="0" smtClean="0"/>
              <a:t> A[ ])</a:t>
            </a:r>
          </a:p>
          <a:p>
            <a:pPr>
              <a:buNone/>
            </a:pPr>
            <a:r>
              <a:rPr lang="en-US" sz="1600" b="1" dirty="0" smtClean="0"/>
              <a:t>{</a:t>
            </a:r>
          </a:p>
          <a:p>
            <a:pPr>
              <a:buNone/>
            </a:pPr>
            <a:r>
              <a:rPr lang="en-US" sz="1600" b="1" dirty="0" smtClean="0"/>
              <a:t>     for (</a:t>
            </a:r>
            <a:r>
              <a:rPr lang="en-US" sz="1600" b="1" dirty="0" err="1" smtClean="0"/>
              <a:t>int</a:t>
            </a:r>
            <a:r>
              <a:rPr lang="en-US" sz="1600" b="1" dirty="0" smtClean="0"/>
              <a:t> j = 1, j &lt; length(A), j++)         // cost = c1      number of times = n </a:t>
            </a:r>
          </a:p>
          <a:p>
            <a:pPr>
              <a:buNone/>
            </a:pPr>
            <a:r>
              <a:rPr lang="en-US" sz="1600" b="1" dirty="0" smtClean="0"/>
              <a:t>     {</a:t>
            </a:r>
          </a:p>
          <a:p>
            <a:pPr>
              <a:buNone/>
            </a:pPr>
            <a:r>
              <a:rPr lang="en-US" sz="1600" b="1" dirty="0" smtClean="0"/>
              <a:t>           key = A[j];                                            // cost = c2      number of times = n-1     </a:t>
            </a:r>
          </a:p>
          <a:p>
            <a:pPr>
              <a:buNone/>
            </a:pPr>
            <a:r>
              <a:rPr lang="en-US" sz="1600" b="1" dirty="0" smtClean="0"/>
              <a:t>           /* insert A[j] into a[1..j-1]     */    // cost = c3      number of times = n-1</a:t>
            </a:r>
          </a:p>
          <a:p>
            <a:pPr>
              <a:buNone/>
            </a:pPr>
            <a:r>
              <a:rPr lang="en-US" sz="1600" b="1" dirty="0" smtClean="0"/>
              <a:t>          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= j-1;                                                   // cost = c4      number of times = n-1</a:t>
            </a:r>
          </a:p>
          <a:p>
            <a:pPr>
              <a:buNone/>
            </a:pPr>
            <a:r>
              <a:rPr lang="en-US" sz="1600" b="1" dirty="0" smtClean="0"/>
              <a:t>           while (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&gt; 0 &amp;&amp; A[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] &gt; key)           // cost = c5      number of times = (n-1)t</a:t>
            </a:r>
          </a:p>
          <a:p>
            <a:pPr>
              <a:buNone/>
            </a:pPr>
            <a:r>
              <a:rPr lang="en-US" sz="1600" b="1" dirty="0" smtClean="0"/>
              <a:t>            {</a:t>
            </a:r>
          </a:p>
          <a:p>
            <a:pPr>
              <a:buNone/>
            </a:pPr>
            <a:r>
              <a:rPr lang="en-US" sz="1600" b="1" dirty="0" smtClean="0"/>
              <a:t>                A[i+1] = A[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];                                // cost = c6      number of times = (n-1)t</a:t>
            </a:r>
          </a:p>
          <a:p>
            <a:pPr>
              <a:buNone/>
            </a:pPr>
            <a:r>
              <a:rPr lang="en-US" sz="1600" b="1" dirty="0" smtClean="0"/>
              <a:t>               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=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–1;                                           // cost = c7   number of times = (n-1) t</a:t>
            </a:r>
          </a:p>
          <a:p>
            <a:pPr>
              <a:buNone/>
            </a:pPr>
            <a:r>
              <a:rPr lang="en-US" sz="1600" b="1" dirty="0" smtClean="0"/>
              <a:t>           }</a:t>
            </a:r>
          </a:p>
          <a:p>
            <a:pPr>
              <a:buNone/>
            </a:pPr>
            <a:r>
              <a:rPr lang="en-US" sz="1600" b="1" dirty="0" smtClean="0"/>
              <a:t>           A[i+1] = key;                                   // cost = c8      number of times = n-1</a:t>
            </a:r>
          </a:p>
          <a:p>
            <a:pPr>
              <a:buNone/>
            </a:pPr>
            <a:r>
              <a:rPr lang="en-US" sz="1600" b="1" dirty="0" smtClean="0"/>
              <a:t>       }</a:t>
            </a:r>
          </a:p>
          <a:p>
            <a:pPr>
              <a:buNone/>
            </a:pPr>
            <a:r>
              <a:rPr lang="en-US" sz="1600" b="1" dirty="0" smtClean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Case (already sorted)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T(n) = c1(n) + c2(n-1) + c4(n-1) + c5(n-1)  + c5(n-1) + c8(n-1)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= (c1 + c2 + c4 + c5 + c8)n + (c2 + c4 + c5 + c8)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= linear function = </a:t>
            </a:r>
            <a:r>
              <a:rPr lang="en-US" dirty="0" smtClean="0">
                <a:sym typeface="Symbol"/>
              </a:rPr>
              <a:t></a:t>
            </a:r>
            <a:r>
              <a:rPr lang="en-US" dirty="0" smtClean="0"/>
              <a:t>(n)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Case: reverse order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buNone/>
                </a:pPr>
                <a:r>
                  <a:rPr lang="en-US" dirty="0" smtClean="0"/>
                  <a:t>T(n) = c1(n) + c2(n-1) + c4(n-1) +c5(n(n-1)/2 - 1) +  c6(n(n-1)/2) +  c7(n(n-1)/2) + c8(n-1)</a:t>
                </a:r>
              </a:p>
              <a:p>
                <a:pPr>
                  <a:buNone/>
                </a:pPr>
                <a:r>
                  <a:rPr lang="en-US" dirty="0" smtClean="0"/>
                  <a:t> </a:t>
                </a:r>
              </a:p>
              <a:p>
                <a:pPr>
                  <a:buNone/>
                </a:pPr>
                <a:r>
                  <a:rPr lang="en-US" dirty="0" smtClean="0"/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7)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+ </a:t>
                </a:r>
              </a:p>
              <a:p>
                <a:pPr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(c1 + c2 + c4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5+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6+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7+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) )n – </a:t>
                </a:r>
              </a:p>
              <a:p>
                <a:pPr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(c2 + c4 + c5 + c8)</a:t>
                </a:r>
              </a:p>
              <a:p>
                <a:pPr>
                  <a:buNone/>
                </a:pPr>
                <a:r>
                  <a:rPr lang="en-US" dirty="0" smtClean="0"/>
                  <a:t> </a:t>
                </a:r>
              </a:p>
              <a:p>
                <a:pPr>
                  <a:buNone/>
                </a:pPr>
                <a:r>
                  <a:rPr lang="en-US" dirty="0" smtClean="0"/>
                  <a:t>which has the form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1412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157846"/>
              </p:ext>
            </p:extLst>
          </p:nvPr>
        </p:nvGraphicFramePr>
        <p:xfrm>
          <a:off x="4495800" y="2895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95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as n gets large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i="1" dirty="0">
                    <a:latin typeface="Cambria Math" panose="02040503050406030204" pitchFamily="18" charset="0"/>
                  </a:rPr>
                  <a:t> </a:t>
                </a:r>
                <a:r>
                  <a:rPr lang="en-US" i="1" dirty="0" smtClean="0">
                    <a:latin typeface="Cambria Math" panose="02040503050406030204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i="1" dirty="0" smtClean="0">
                    <a:latin typeface="Cambria Math" panose="02040503050406030204" pitchFamily="18" charset="0"/>
                  </a:rPr>
                  <a:t>      </a:t>
                </a:r>
              </a:p>
              <a:p>
                <a:pPr marL="0" indent="0">
                  <a:buNone/>
                </a:pPr>
                <a:r>
                  <a:rPr lang="en-US" i="1" dirty="0" smtClean="0"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 smtClean="0"/>
                  <a:t>          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476446"/>
              </p:ext>
            </p:extLst>
          </p:nvPr>
        </p:nvGraphicFramePr>
        <p:xfrm>
          <a:off x="1066800" y="3886200"/>
          <a:ext cx="6690050" cy="1463941"/>
        </p:xfrm>
        <a:graphic>
          <a:graphicData uri="http://schemas.openxmlformats.org/drawingml/2006/table">
            <a:tbl>
              <a:tblPr/>
              <a:tblGrid>
                <a:gridCol w="670052"/>
                <a:gridCol w="753808"/>
                <a:gridCol w="795686"/>
                <a:gridCol w="868974"/>
                <a:gridCol w="935281"/>
                <a:gridCol w="865484"/>
                <a:gridCol w="907362"/>
                <a:gridCol w="893403"/>
              </a:tblGrid>
              <a:tr h="301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0.153525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15.035025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403878"/>
              </p:ext>
            </p:extLst>
          </p:nvPr>
        </p:nvGraphicFramePr>
        <p:xfrm>
          <a:off x="2133600" y="1600200"/>
          <a:ext cx="3886201" cy="990600"/>
        </p:xfrm>
        <a:graphic>
          <a:graphicData uri="http://schemas.openxmlformats.org/drawingml/2006/table">
            <a:tbl>
              <a:tblPr/>
              <a:tblGrid>
                <a:gridCol w="843108"/>
                <a:gridCol w="1949687"/>
                <a:gridCol w="1093406"/>
              </a:tblGrid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=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=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23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Oh, Theta, Omega Notation</a:t>
            </a:r>
            <a:endParaRPr lang="en-US" dirty="0"/>
          </a:p>
        </p:txBody>
      </p:sp>
      <p:pic>
        <p:nvPicPr>
          <p:cNvPr id="4" name="Content Placeholder 3" descr="big Oh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144141" y="1447800"/>
            <a:ext cx="5312917" cy="457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ym typeface="Symbol"/>
              </a:rPr>
              <a:t></a:t>
            </a:r>
            <a:r>
              <a:rPr lang="en-US" dirty="0" smtClean="0"/>
              <a:t> (g(n)) = {f(n) : there exists a positive constant c and n</a:t>
            </a:r>
            <a:r>
              <a:rPr lang="en-US" sz="800" dirty="0" smtClean="0"/>
              <a:t>0</a:t>
            </a:r>
            <a:r>
              <a:rPr lang="en-US" dirty="0" smtClean="0"/>
              <a:t>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f(n)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 g(n)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</a:t>
            </a:r>
            <a:r>
              <a:rPr lang="en-US" dirty="0" smtClean="0"/>
              <a:t>(g(n)) = {f(n) : there exists a positive constant c and n</a:t>
            </a:r>
            <a:r>
              <a:rPr lang="en-US" sz="800" dirty="0" smtClean="0"/>
              <a:t>0</a:t>
            </a:r>
            <a:r>
              <a:rPr lang="en-US" dirty="0" smtClean="0"/>
              <a:t> 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c g(n)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f(n)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</a:t>
            </a:r>
            <a:r>
              <a:rPr lang="en-US" dirty="0" smtClean="0"/>
              <a:t> (g(n)) = {f(n) : there exists positive constants c</a:t>
            </a:r>
            <a:r>
              <a:rPr lang="en-US" sz="1000" dirty="0" smtClean="0"/>
              <a:t>1</a:t>
            </a:r>
            <a:r>
              <a:rPr lang="en-US" dirty="0" smtClean="0"/>
              <a:t>  and c</a:t>
            </a:r>
            <a:r>
              <a:rPr lang="en-US" sz="1000" dirty="0" smtClean="0"/>
              <a:t>2</a:t>
            </a:r>
            <a:r>
              <a:rPr lang="en-US" dirty="0" smtClean="0"/>
              <a:t>  and n</a:t>
            </a:r>
            <a:r>
              <a:rPr lang="en-US" sz="1000" dirty="0" smtClean="0"/>
              <a:t>0</a:t>
            </a:r>
            <a:r>
              <a:rPr lang="en-US" dirty="0" smtClean="0"/>
              <a:t>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</a:t>
            </a:r>
            <a:r>
              <a:rPr lang="en-US" sz="1000" dirty="0" smtClean="0"/>
              <a:t>1</a:t>
            </a:r>
            <a:r>
              <a:rPr lang="en-US" dirty="0" smtClean="0"/>
              <a:t>  g(n)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f(n)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</a:t>
            </a:r>
            <a:r>
              <a:rPr lang="en-US" sz="1000" dirty="0" smtClean="0"/>
              <a:t>2</a:t>
            </a:r>
            <a:r>
              <a:rPr lang="en-US" dirty="0" smtClean="0"/>
              <a:t> g(n)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</TotalTime>
  <Words>506</Words>
  <Application>Microsoft Office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Cambria Math</vt:lpstr>
      <vt:lpstr>Franklin Gothic Book</vt:lpstr>
      <vt:lpstr>Perpetua</vt:lpstr>
      <vt:lpstr>Symbol</vt:lpstr>
      <vt:lpstr>Wingdings 2</vt:lpstr>
      <vt:lpstr>Equity</vt:lpstr>
      <vt:lpstr>Equation</vt:lpstr>
      <vt:lpstr>Running Times</vt:lpstr>
      <vt:lpstr>Insertion Sort</vt:lpstr>
      <vt:lpstr>Insertion Sort Algorithm</vt:lpstr>
      <vt:lpstr>Best Case (already sorted)</vt:lpstr>
      <vt:lpstr>Worst Case: reverse order</vt:lpstr>
      <vt:lpstr>Analysis as n gets large</vt:lpstr>
      <vt:lpstr>Big Oh, Theta, Omega Notation</vt:lpstr>
      <vt:lpstr>Definitions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Times</dc:title>
  <dc:creator/>
  <cp:lastModifiedBy>Byrne, William</cp:lastModifiedBy>
  <cp:revision>15</cp:revision>
  <dcterms:created xsi:type="dcterms:W3CDTF">2006-08-16T00:00:00Z</dcterms:created>
  <dcterms:modified xsi:type="dcterms:W3CDTF">2015-02-02T15:03:56Z</dcterms:modified>
</cp:coreProperties>
</file>