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Counting (Pigeon Hole)</a:t>
            </a:r>
          </a:p>
          <a:p>
            <a:r>
              <a:rPr lang="en-US" dirty="0" smtClean="0"/>
              <a:t>Bucket Sort</a:t>
            </a:r>
          </a:p>
          <a:p>
            <a:r>
              <a:rPr lang="en-US" dirty="0" smtClean="0"/>
              <a:t>Radix Sort</a:t>
            </a:r>
          </a:p>
          <a:p>
            <a:r>
              <a:rPr lang="en-US" dirty="0" smtClean="0"/>
              <a:t>Amortized cost</a:t>
            </a:r>
          </a:p>
          <a:p>
            <a:r>
              <a:rPr lang="en-US" dirty="0" smtClean="0"/>
              <a:t>Heap Sort</a:t>
            </a:r>
          </a:p>
          <a:p>
            <a:r>
              <a:rPr lang="en-US" dirty="0" smtClean="0"/>
              <a:t>Hash Sort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Sort code - Heapify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/>
              <a:t>heapify ( A, i)</a:t>
            </a:r>
          </a:p>
          <a:p>
            <a:pPr marL="0" lvl="0" indent="0">
              <a:buNone/>
            </a:pPr>
            <a:r>
              <a:rPr lang="en-US" dirty="0"/>
              <a:t>    L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left(i)</a:t>
            </a:r>
          </a:p>
          <a:p>
            <a:pPr marL="0" lvl="0" indent="0">
              <a:buNone/>
            </a:pPr>
            <a:r>
              <a:rPr lang="en-US" dirty="0"/>
              <a:t>    R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right(i)</a:t>
            </a:r>
          </a:p>
          <a:p>
            <a:pPr marL="0" lvl="0" indent="0">
              <a:buNone/>
            </a:pPr>
            <a:r>
              <a:rPr lang="en-US" dirty="0"/>
              <a:t>    if (  (L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heapsize [A])  and  (A[L] &gt; A[i])  )</a:t>
            </a:r>
          </a:p>
          <a:p>
            <a:pPr marL="0" lvl="0" indent="0">
              <a:buNone/>
            </a:pPr>
            <a:r>
              <a:rPr lang="en-US" dirty="0"/>
              <a:t>        then largest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L</a:t>
            </a:r>
          </a:p>
          <a:p>
            <a:pPr marL="0" lvl="0" indent="0">
              <a:buNone/>
            </a:pPr>
            <a:r>
              <a:rPr lang="en-US" dirty="0"/>
              <a:t>        else largest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i</a:t>
            </a:r>
          </a:p>
          <a:p>
            <a:pPr marL="0" lvl="0" indent="0">
              <a:buNone/>
            </a:pPr>
            <a:r>
              <a:rPr lang="en-US" dirty="0"/>
              <a:t>    if (  (R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heapsize [A])  and  (A[R] &gt; A[largest])  )</a:t>
            </a:r>
          </a:p>
          <a:p>
            <a:pPr marL="0" lvl="0" indent="0">
              <a:buNone/>
            </a:pPr>
            <a:r>
              <a:rPr lang="en-US" dirty="0"/>
              <a:t>        then largest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R</a:t>
            </a:r>
          </a:p>
          <a:p>
            <a:pPr marL="0" lvl="0" indent="0">
              <a:buNone/>
            </a:pPr>
            <a:r>
              <a:rPr lang="en-US" dirty="0"/>
              <a:t>    if (largest </a:t>
            </a:r>
            <a:r>
              <a:rPr lang="en-US" dirty="0">
                <a:sym typeface="Symbol"/>
              </a:rPr>
              <a:t></a:t>
            </a:r>
            <a:r>
              <a:rPr lang="en-US" dirty="0"/>
              <a:t> i)</a:t>
            </a:r>
          </a:p>
          <a:p>
            <a:pPr marL="0" lvl="0" indent="0">
              <a:buNone/>
            </a:pPr>
            <a:r>
              <a:rPr lang="en-US" dirty="0"/>
              <a:t>        swap( A[i],  A[largest] )</a:t>
            </a:r>
          </a:p>
          <a:p>
            <a:pPr marL="0" lvl="0" indent="0">
              <a:buNone/>
            </a:pPr>
            <a:r>
              <a:rPr lang="en-US" dirty="0"/>
              <a:t>        heapify(</a:t>
            </a:r>
            <a:r>
              <a:rPr lang="en-US" dirty="0" err="1"/>
              <a:t>A,largest</a:t>
            </a:r>
            <a:r>
              <a:rPr lang="en-US" dirty="0"/>
              <a:t>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89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Heap Sort – </a:t>
            </a:r>
            <a:r>
              <a:rPr lang="en-US" dirty="0" err="1"/>
              <a:t>b</a:t>
            </a:r>
            <a:r>
              <a:rPr lang="en-US" dirty="0" err="1" smtClean="0"/>
              <a:t>uildheap</a:t>
            </a:r>
            <a:r>
              <a:rPr lang="en-US" dirty="0" smtClean="0"/>
              <a:t>/</a:t>
            </a:r>
            <a:r>
              <a:rPr lang="en-US" dirty="0" err="1" smtClean="0"/>
              <a:t>heapsort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err="1"/>
              <a:t>buildheap</a:t>
            </a:r>
            <a:r>
              <a:rPr lang="en-US" dirty="0"/>
              <a:t>(A)</a:t>
            </a:r>
          </a:p>
          <a:p>
            <a:pPr marL="0" lvl="0" indent="0">
              <a:buNone/>
            </a:pPr>
            <a:r>
              <a:rPr lang="en-US" dirty="0"/>
              <a:t>     heapsize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length(A);</a:t>
            </a:r>
          </a:p>
          <a:p>
            <a:pPr marL="0" lvl="0" indent="0">
              <a:buNone/>
            </a:pPr>
            <a:r>
              <a:rPr lang="en-US" dirty="0"/>
              <a:t>     for i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</a:t>
            </a:r>
            <a:r>
              <a:rPr lang="en-US" dirty="0"/>
              <a:t> length[A] / 2 </a:t>
            </a:r>
            <a:r>
              <a:rPr lang="en-US" dirty="0">
                <a:sym typeface="Symbol"/>
              </a:rPr>
              <a:t></a:t>
            </a:r>
            <a:r>
              <a:rPr lang="en-US" dirty="0"/>
              <a:t>  </a:t>
            </a:r>
            <a:r>
              <a:rPr lang="en-US" dirty="0" err="1"/>
              <a:t>downto</a:t>
            </a:r>
            <a:r>
              <a:rPr lang="en-US" dirty="0"/>
              <a:t>  1</a:t>
            </a:r>
          </a:p>
          <a:p>
            <a:pPr marL="0" lvl="0" indent="0">
              <a:buNone/>
            </a:pPr>
            <a:r>
              <a:rPr lang="en-US" dirty="0"/>
              <a:t>     heapify(A, i);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err="1"/>
              <a:t>heapsort</a:t>
            </a:r>
            <a:r>
              <a:rPr lang="en-US" dirty="0"/>
              <a:t>(A)</a:t>
            </a:r>
          </a:p>
          <a:p>
            <a:pPr marL="0" lvl="0" indent="0">
              <a:buNone/>
            </a:pPr>
            <a:r>
              <a:rPr lang="en-US" dirty="0"/>
              <a:t>      </a:t>
            </a:r>
            <a:r>
              <a:rPr lang="en-US" dirty="0" err="1"/>
              <a:t>buildheap</a:t>
            </a:r>
            <a:r>
              <a:rPr lang="en-US" dirty="0"/>
              <a:t>(A)</a:t>
            </a:r>
          </a:p>
          <a:p>
            <a:pPr marL="0" lvl="0" indent="0">
              <a:buNone/>
            </a:pPr>
            <a:r>
              <a:rPr lang="en-US" dirty="0"/>
              <a:t>      for i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length[A] </a:t>
            </a:r>
            <a:r>
              <a:rPr lang="en-US" dirty="0" err="1"/>
              <a:t>downto</a:t>
            </a:r>
            <a:r>
              <a:rPr lang="en-US" dirty="0"/>
              <a:t> 2</a:t>
            </a:r>
          </a:p>
          <a:p>
            <a:pPr marL="0" lvl="0" indent="0">
              <a:buNone/>
            </a:pPr>
            <a:r>
              <a:rPr lang="en-US" dirty="0"/>
              <a:t>          swap(A[1], A[i] )</a:t>
            </a:r>
          </a:p>
          <a:p>
            <a:pPr marL="0" lvl="0" indent="0">
              <a:buNone/>
            </a:pPr>
            <a:r>
              <a:rPr lang="en-US" dirty="0"/>
              <a:t>          heapsize = heapsize – 1</a:t>
            </a:r>
          </a:p>
          <a:p>
            <a:pPr marL="0" lvl="0" indent="0">
              <a:buNone/>
            </a:pPr>
            <a:r>
              <a:rPr lang="en-US" dirty="0"/>
              <a:t>          heapify( A, 1)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72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Sort – Analysis   </a:t>
            </a:r>
            <a:r>
              <a:rPr lang="en-US" sz="1000" dirty="0" smtClean="0"/>
              <a:t>30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Heapify runs O(</a:t>
            </a:r>
            <a:r>
              <a:rPr lang="en-US" dirty="0" err="1"/>
              <a:t>lg</a:t>
            </a:r>
            <a:r>
              <a:rPr lang="en-US" dirty="0"/>
              <a:t> n).</a:t>
            </a:r>
          </a:p>
          <a:p>
            <a:pPr marL="0" indent="0">
              <a:buNone/>
            </a:pPr>
            <a:r>
              <a:rPr lang="en-US" dirty="0" err="1"/>
              <a:t>Buildheap</a:t>
            </a:r>
            <a:r>
              <a:rPr lang="en-US" dirty="0"/>
              <a:t> calls heapify n/2 times so it runs O(n </a:t>
            </a:r>
            <a:r>
              <a:rPr lang="en-US" dirty="0" err="1"/>
              <a:t>lg</a:t>
            </a:r>
            <a:r>
              <a:rPr lang="en-US" dirty="0"/>
              <a:t> n)</a:t>
            </a:r>
          </a:p>
          <a:p>
            <a:pPr marL="0" indent="0">
              <a:buNone/>
            </a:pPr>
            <a:r>
              <a:rPr lang="en-US" dirty="0" err="1"/>
              <a:t>Heapsort</a:t>
            </a:r>
            <a:r>
              <a:rPr lang="en-US" dirty="0"/>
              <a:t> calls </a:t>
            </a:r>
            <a:r>
              <a:rPr lang="en-US" dirty="0" err="1"/>
              <a:t>buildheap</a:t>
            </a:r>
            <a:r>
              <a:rPr lang="en-US" dirty="0"/>
              <a:t> once which run O(n </a:t>
            </a:r>
            <a:r>
              <a:rPr lang="en-US" dirty="0" err="1"/>
              <a:t>lg</a:t>
            </a:r>
            <a:r>
              <a:rPr lang="en-US" dirty="0"/>
              <a:t> n) and then calls (swap, a subtraction operating and heapify) n/2 times which </a:t>
            </a:r>
            <a:r>
              <a:rPr lang="en-US" dirty="0" smtClean="0"/>
              <a:t>runs: </a:t>
            </a:r>
          </a:p>
          <a:p>
            <a:pPr marL="0" indent="0">
              <a:buNone/>
            </a:pPr>
            <a:r>
              <a:rPr lang="en-US" dirty="0" smtClean="0"/>
              <a:t>O(n/2 </a:t>
            </a:r>
            <a:r>
              <a:rPr lang="en-US" dirty="0"/>
              <a:t>* (O(1) + O(1) + O(</a:t>
            </a:r>
            <a:r>
              <a:rPr lang="en-US" dirty="0" err="1"/>
              <a:t>lg</a:t>
            </a:r>
            <a:r>
              <a:rPr lang="en-US" dirty="0"/>
              <a:t> n) ) which is O(n </a:t>
            </a:r>
            <a:r>
              <a:rPr lang="en-US" dirty="0" err="1"/>
              <a:t>lg</a:t>
            </a:r>
            <a:r>
              <a:rPr lang="en-US" dirty="0"/>
              <a:t> n).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Since </a:t>
            </a:r>
            <a:r>
              <a:rPr lang="en-US" dirty="0" err="1"/>
              <a:t>heapsort</a:t>
            </a:r>
            <a:r>
              <a:rPr lang="en-US" dirty="0"/>
              <a:t> runs 2 steps, each running O(n </a:t>
            </a:r>
            <a:r>
              <a:rPr lang="en-US" dirty="0" err="1"/>
              <a:t>lg</a:t>
            </a:r>
            <a:r>
              <a:rPr lang="en-US" dirty="0"/>
              <a:t> n</a:t>
            </a:r>
            <a:r>
              <a:rPr lang="en-US" dirty="0" smtClean="0"/>
              <a:t>), </a:t>
            </a:r>
            <a:r>
              <a:rPr lang="en-US" dirty="0"/>
              <a:t>the overall algorithm runs O(n </a:t>
            </a:r>
            <a:r>
              <a:rPr lang="en-US" dirty="0" err="1"/>
              <a:t>lg</a:t>
            </a:r>
            <a:r>
              <a:rPr lang="en-US" dirty="0"/>
              <a:t> n).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30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Sort 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2044700"/>
            <a:ext cx="7670800" cy="3378200"/>
          </a:xfrm>
        </p:spPr>
      </p:pic>
    </p:spTree>
    <p:extLst>
      <p:ext uri="{BB962C8B-B14F-4D97-AF65-F5344CB8AC3E}">
        <p14:creationId xmlns:p14="http://schemas.microsoft.com/office/powerpoint/2010/main" val="184010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Sort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for i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i to n</a:t>
            </a:r>
          </a:p>
          <a:p>
            <a:pPr marL="0" indent="0">
              <a:buNone/>
            </a:pPr>
            <a:r>
              <a:rPr lang="en-US" dirty="0"/>
              <a:t>    j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</a:t>
            </a:r>
            <a:r>
              <a:rPr lang="en-US" dirty="0" err="1"/>
              <a:t>hashfunction</a:t>
            </a:r>
            <a:r>
              <a:rPr lang="en-US" dirty="0"/>
              <a:t> ( A[i] )   // get a </a:t>
            </a:r>
            <a:r>
              <a:rPr lang="en-US" dirty="0" err="1"/>
              <a:t>linklist</a:t>
            </a:r>
            <a:r>
              <a:rPr lang="en-US" dirty="0"/>
              <a:t> to add this into</a:t>
            </a:r>
          </a:p>
          <a:p>
            <a:pPr marL="0" indent="0">
              <a:buNone/>
            </a:pPr>
            <a:r>
              <a:rPr lang="en-US" dirty="0"/>
              <a:t>    add (A[i], </a:t>
            </a:r>
            <a:r>
              <a:rPr lang="en-US" dirty="0" err="1"/>
              <a:t>linklist</a:t>
            </a:r>
            <a:r>
              <a:rPr lang="en-US" dirty="0"/>
              <a:t>(j) )         // insert this value into the sorted linked-list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for i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1 to k</a:t>
            </a:r>
          </a:p>
          <a:p>
            <a:pPr marL="0" indent="0">
              <a:buNone/>
            </a:pPr>
            <a:r>
              <a:rPr lang="en-US" dirty="0"/>
              <a:t>    copy (</a:t>
            </a:r>
            <a:r>
              <a:rPr lang="en-US" dirty="0" err="1"/>
              <a:t>linklist</a:t>
            </a:r>
            <a:r>
              <a:rPr lang="en-US" dirty="0"/>
              <a:t>(i) , A);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Running time  O(n * O(</a:t>
            </a:r>
            <a:r>
              <a:rPr lang="en-US" dirty="0" err="1"/>
              <a:t>hashfunction</a:t>
            </a:r>
            <a:r>
              <a:rPr lang="en-US" dirty="0"/>
              <a:t> + add) + k * O(copy)</a:t>
            </a:r>
          </a:p>
          <a:p>
            <a:pPr marL="0" indent="0">
              <a:buNone/>
            </a:pPr>
            <a:r>
              <a:rPr lang="en-US" dirty="0"/>
              <a:t>If you choose a hash function that runs O(1), then the amortized cost of step 2 is O(k + n)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Note</a:t>
            </a:r>
            <a:r>
              <a:rPr lang="en-US" dirty="0">
                <a:solidFill>
                  <a:srgbClr val="FF0000"/>
                </a:solidFill>
              </a:rPr>
              <a:t>: if K &lt;&lt; n then step 2 runs O(n)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09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Hash Sort </a:t>
            </a:r>
            <a:r>
              <a:rPr lang="en-US" sz="1000" dirty="0" smtClean="0"/>
              <a:t>35</a:t>
            </a:r>
            <a:endParaRPr lang="en-US" sz="1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00200"/>
            <a:ext cx="7302500" cy="4191000"/>
          </a:xfrm>
        </p:spPr>
      </p:pic>
    </p:spTree>
    <p:extLst>
      <p:ext uri="{BB962C8B-B14F-4D97-AF65-F5344CB8AC3E}">
        <p14:creationId xmlns:p14="http://schemas.microsoft.com/office/powerpoint/2010/main" val="261211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Sorting is O(n </a:t>
            </a:r>
            <a:r>
              <a:rPr lang="en-US" dirty="0" err="1" smtClean="0"/>
              <a:t>lg</a:t>
            </a:r>
            <a:r>
              <a:rPr lang="en-US" dirty="0" smtClean="0"/>
              <a:t> 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 sorting algorithms run O(n </a:t>
            </a:r>
            <a:r>
              <a:rPr lang="en-US" dirty="0" err="1" smtClean="0"/>
              <a:t>lg</a:t>
            </a:r>
            <a:r>
              <a:rPr lang="en-US" dirty="0" smtClean="0"/>
              <a:t> n) – </a:t>
            </a:r>
          </a:p>
          <a:p>
            <a:pPr>
              <a:buFontTx/>
              <a:buChar char="-"/>
            </a:pPr>
            <a:r>
              <a:rPr lang="en-US" dirty="0" smtClean="0"/>
              <a:t>Quicksort</a:t>
            </a:r>
          </a:p>
          <a:p>
            <a:pPr>
              <a:buFontTx/>
              <a:buChar char="-"/>
            </a:pPr>
            <a:r>
              <a:rPr lang="en-US" dirty="0" err="1" smtClean="0"/>
              <a:t>Heapsort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Mergesort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Some algorithms run linear time</a:t>
            </a:r>
          </a:p>
          <a:p>
            <a:pPr>
              <a:buFontTx/>
              <a:buChar char="-"/>
            </a:pPr>
            <a:r>
              <a:rPr lang="en-US" dirty="0" smtClean="0"/>
              <a:t>Counting sort</a:t>
            </a:r>
          </a:p>
          <a:p>
            <a:pPr>
              <a:buFontTx/>
              <a:buChar char="-"/>
            </a:pPr>
            <a:r>
              <a:rPr lang="en-US" dirty="0" smtClean="0"/>
              <a:t>Radix sort</a:t>
            </a:r>
          </a:p>
          <a:p>
            <a:pPr>
              <a:buFontTx/>
              <a:buChar char="-"/>
            </a:pPr>
            <a:r>
              <a:rPr lang="en-US" dirty="0" err="1" smtClean="0"/>
              <a:t>Hashsort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2649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Sorting is O(n </a:t>
            </a:r>
            <a:r>
              <a:rPr lang="en-US" dirty="0" err="1" smtClean="0"/>
              <a:t>lg</a:t>
            </a:r>
            <a:r>
              <a:rPr lang="en-US" dirty="0" smtClean="0"/>
              <a:t> n)</a:t>
            </a:r>
            <a:r>
              <a:rPr lang="en-US" sz="1000" dirty="0" smtClean="0"/>
              <a:t>40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Linear time sorting algorithms use some side fact such as all number range from 1 to 10,000.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Comparison sorting algorithms require each element must be compared against at least log n other elements before it can be declared in it’s final location.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</a:t>
            </a:r>
            <a:r>
              <a:rPr lang="en-US" dirty="0" smtClean="0"/>
              <a:t>o comparison sorting algorithm can be better than O(n </a:t>
            </a:r>
            <a:r>
              <a:rPr lang="en-US" dirty="0" err="1" smtClean="0"/>
              <a:t>lg</a:t>
            </a:r>
            <a:r>
              <a:rPr lang="en-US" dirty="0" smtClean="0"/>
              <a:t> 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Therefore the problem “sorting” is (n </a:t>
            </a:r>
            <a:r>
              <a:rPr lang="en-US" dirty="0" err="1" smtClean="0"/>
              <a:t>lg</a:t>
            </a:r>
            <a:r>
              <a:rPr lang="en-US" dirty="0" smtClean="0"/>
              <a:t> n)-complete</a:t>
            </a:r>
          </a:p>
        </p:txBody>
      </p:sp>
    </p:spTree>
    <p:extLst>
      <p:ext uri="{BB962C8B-B14F-4D97-AF65-F5344CB8AC3E}">
        <p14:creationId xmlns:p14="http://schemas.microsoft.com/office/powerpoint/2010/main" val="323659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Sort    </a:t>
            </a:r>
            <a:r>
              <a:rPr lang="en-US" sz="1000" dirty="0" smtClean="0"/>
              <a:t>5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en-US" dirty="0"/>
              <a:t>pigeonhole(A)    (a.k.a.  counting sort</a:t>
            </a:r>
            <a:r>
              <a:rPr lang="en-US" dirty="0" smtClean="0"/>
              <a:t>)    // </a:t>
            </a:r>
            <a:r>
              <a:rPr lang="en-US" dirty="0"/>
              <a:t>it is known that all values in A are integers between 1 and 10,000        </a:t>
            </a:r>
          </a:p>
          <a:p>
            <a:pPr marL="0" lvl="0" indent="0">
              <a:buNone/>
            </a:pPr>
            <a:r>
              <a:rPr lang="en-US" dirty="0"/>
              <a:t>for k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1 to 10,000      </a:t>
            </a:r>
            <a:r>
              <a:rPr lang="en-US" dirty="0" smtClean="0"/>
              <a:t>                           // </a:t>
            </a:r>
            <a:r>
              <a:rPr lang="en-US" dirty="0"/>
              <a:t>u is an array that contains the counts of each integer in A</a:t>
            </a:r>
          </a:p>
          <a:p>
            <a:pPr marL="0" lvl="0" indent="0">
              <a:buNone/>
            </a:pPr>
            <a:r>
              <a:rPr lang="en-US" dirty="0"/>
              <a:t>    u[k]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0                   </a:t>
            </a:r>
            <a:r>
              <a:rPr lang="en-US" dirty="0" smtClean="0"/>
              <a:t>                            // </a:t>
            </a:r>
            <a:r>
              <a:rPr lang="en-US" dirty="0"/>
              <a:t>set the counts to zero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lvl="0" indent="0">
              <a:buNone/>
            </a:pPr>
            <a:r>
              <a:rPr lang="en-US" dirty="0"/>
              <a:t>for i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1 to n do         </a:t>
            </a:r>
            <a:r>
              <a:rPr lang="en-US" dirty="0" smtClean="0"/>
              <a:t>                            </a:t>
            </a:r>
            <a:r>
              <a:rPr lang="en-US" dirty="0"/>
              <a:t>// go through A </a:t>
            </a:r>
          </a:p>
          <a:p>
            <a:pPr marL="0" lvl="0" indent="0">
              <a:buNone/>
            </a:pPr>
            <a:r>
              <a:rPr lang="en-US" dirty="0"/>
              <a:t>    k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A[i]                  </a:t>
            </a:r>
            <a:r>
              <a:rPr lang="en-US" dirty="0" smtClean="0"/>
              <a:t>                            // </a:t>
            </a:r>
            <a:r>
              <a:rPr lang="en-US" dirty="0"/>
              <a:t>read each integer in A</a:t>
            </a:r>
          </a:p>
          <a:p>
            <a:pPr marL="0" lvl="0" indent="0">
              <a:buNone/>
            </a:pPr>
            <a:r>
              <a:rPr lang="en-US" dirty="0"/>
              <a:t>    u[k]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u[k] + 1      </a:t>
            </a:r>
            <a:r>
              <a:rPr lang="en-US" dirty="0" smtClean="0"/>
              <a:t>                           </a:t>
            </a:r>
            <a:r>
              <a:rPr lang="en-US" dirty="0"/>
              <a:t>// add 1 to the count of that integer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lvl="0" indent="0">
              <a:buNone/>
            </a:pPr>
            <a:r>
              <a:rPr lang="en-US" dirty="0"/>
              <a:t>i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0                           </a:t>
            </a:r>
            <a:r>
              <a:rPr lang="en-US" dirty="0" smtClean="0"/>
              <a:t>                          </a:t>
            </a:r>
            <a:r>
              <a:rPr lang="en-US" dirty="0"/>
              <a:t>// prepare to walk through the A array</a:t>
            </a:r>
          </a:p>
          <a:p>
            <a:pPr marL="0" lvl="0" indent="0">
              <a:buNone/>
            </a:pPr>
            <a:r>
              <a:rPr lang="en-US" dirty="0"/>
              <a:t>for k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1 to 10,000       </a:t>
            </a:r>
            <a:r>
              <a:rPr lang="en-US" dirty="0" smtClean="0"/>
              <a:t>                        //  </a:t>
            </a:r>
            <a:r>
              <a:rPr lang="en-US" dirty="0"/>
              <a:t>go through the counts array</a:t>
            </a:r>
          </a:p>
          <a:p>
            <a:pPr marL="0" lvl="0" indent="0">
              <a:buNone/>
            </a:pPr>
            <a:r>
              <a:rPr lang="en-US" dirty="0"/>
              <a:t>    while u[k] </a:t>
            </a:r>
            <a:r>
              <a:rPr lang="en-US" dirty="0">
                <a:sym typeface="Symbol"/>
              </a:rPr>
              <a:t></a:t>
            </a:r>
            <a:r>
              <a:rPr lang="en-US" dirty="0"/>
              <a:t> 0         </a:t>
            </a:r>
            <a:r>
              <a:rPr lang="en-US" dirty="0" smtClean="0"/>
              <a:t>                          </a:t>
            </a:r>
            <a:r>
              <a:rPr lang="en-US" dirty="0"/>
              <a:t>// for each time a particular integer was in the array</a:t>
            </a:r>
          </a:p>
          <a:p>
            <a:pPr marL="0" lvl="0" indent="0">
              <a:buNone/>
            </a:pPr>
            <a:r>
              <a:rPr lang="en-US" dirty="0"/>
              <a:t>        i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i + 1</a:t>
            </a:r>
          </a:p>
          <a:p>
            <a:pPr marL="0" lvl="0" indent="0">
              <a:buNone/>
            </a:pPr>
            <a:r>
              <a:rPr lang="en-US" dirty="0"/>
              <a:t>       A[I]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k </a:t>
            </a:r>
            <a:r>
              <a:rPr lang="en-US" dirty="0" smtClean="0"/>
              <a:t>                                        </a:t>
            </a:r>
            <a:r>
              <a:rPr lang="en-US" dirty="0"/>
              <a:t>// write that integer in the A array</a:t>
            </a:r>
          </a:p>
          <a:p>
            <a:pPr marL="0" lvl="0" indent="0">
              <a:buNone/>
            </a:pPr>
            <a:r>
              <a:rPr lang="en-US" dirty="0"/>
              <a:t>       u[k]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u[k] – 1  </a:t>
            </a:r>
            <a:r>
              <a:rPr lang="en-US" dirty="0" smtClean="0"/>
              <a:t>                           </a:t>
            </a:r>
            <a:r>
              <a:rPr lang="en-US" dirty="0"/>
              <a:t>// decrement the counts array entry for that array. 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The running time is O(10,000 + n)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0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err="1"/>
              <a:t>Bucketsort</a:t>
            </a:r>
            <a:r>
              <a:rPr lang="en-US" dirty="0"/>
              <a:t>(A)</a:t>
            </a:r>
          </a:p>
          <a:p>
            <a:pPr marL="0" lvl="0" indent="0">
              <a:buNone/>
            </a:pPr>
            <a:r>
              <a:rPr lang="en-US" dirty="0"/>
              <a:t>    </a:t>
            </a:r>
            <a:r>
              <a:rPr lang="en-US" dirty="0" smtClean="0"/>
              <a:t>n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length[A]</a:t>
            </a:r>
          </a:p>
          <a:p>
            <a:pPr marL="0" lvl="0" indent="0">
              <a:buNone/>
            </a:pPr>
            <a:r>
              <a:rPr lang="en-US" dirty="0"/>
              <a:t>    for i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1 to n</a:t>
            </a:r>
          </a:p>
          <a:p>
            <a:pPr marL="0" lvl="0" indent="0">
              <a:buNone/>
            </a:pPr>
            <a:r>
              <a:rPr lang="en-US" dirty="0"/>
              <a:t>        insert A[i] into list B[ </a:t>
            </a:r>
            <a:r>
              <a:rPr lang="en-US" dirty="0">
                <a:sym typeface="Symbol"/>
              </a:rPr>
              <a:t></a:t>
            </a:r>
            <a:r>
              <a:rPr lang="en-US" dirty="0"/>
              <a:t>n * A[i]</a:t>
            </a:r>
            <a:r>
              <a:rPr lang="en-US" dirty="0">
                <a:sym typeface="Symbol"/>
              </a:rPr>
              <a:t></a:t>
            </a:r>
            <a:r>
              <a:rPr lang="en-US" dirty="0"/>
              <a:t> / range ]</a:t>
            </a:r>
          </a:p>
          <a:p>
            <a:pPr marL="0" lvl="0" indent="0">
              <a:buNone/>
            </a:pPr>
            <a:r>
              <a:rPr lang="en-US" dirty="0"/>
              <a:t>    for i </a:t>
            </a:r>
            <a:r>
              <a:rPr lang="en-US" dirty="0">
                <a:sym typeface="Wingdings"/>
              </a:rPr>
              <a:t></a:t>
            </a:r>
            <a:r>
              <a:rPr lang="en-US" dirty="0"/>
              <a:t> 0 to (n-1)</a:t>
            </a:r>
          </a:p>
          <a:p>
            <a:pPr marL="0" lvl="0" indent="0">
              <a:buNone/>
            </a:pPr>
            <a:r>
              <a:rPr lang="en-US" dirty="0"/>
              <a:t>        sort list B[i] using </a:t>
            </a:r>
            <a:r>
              <a:rPr lang="en-US" dirty="0" err="1" smtClean="0"/>
              <a:t>InsertionSort</a:t>
            </a:r>
            <a:endParaRPr lang="en-US" dirty="0"/>
          </a:p>
          <a:p>
            <a:pPr marL="0" lvl="0" indent="0">
              <a:buNone/>
            </a:pPr>
            <a:r>
              <a:rPr lang="en-US" dirty="0"/>
              <a:t>    concatenate list B[0], B[1], … B[n-1] together in order</a:t>
            </a:r>
          </a:p>
          <a:p>
            <a:pPr marL="0" lvl="0" indent="0">
              <a:buNone/>
            </a:pPr>
            <a:r>
              <a:rPr lang="en-US" dirty="0"/>
              <a:t>    copy the contents of list B  into 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Bucket Sort   </a:t>
            </a:r>
            <a:r>
              <a:rPr lang="en-US" sz="1000" dirty="0" smtClean="0"/>
              <a:t>10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steps of going through A and adding links to the appropriate link list will take order O(n).</a:t>
            </a:r>
          </a:p>
          <a:p>
            <a:pPr marL="0" indent="0">
              <a:buNone/>
            </a:pPr>
            <a:r>
              <a:rPr lang="en-US" dirty="0"/>
              <a:t>The total running time of sorting all linked list will vary.</a:t>
            </a:r>
          </a:p>
          <a:p>
            <a:pPr marL="0" lv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best case </a:t>
            </a:r>
            <a:r>
              <a:rPr lang="en-US" dirty="0"/>
              <a:t>– all linked-list are of length 0 or 1.  The running time of all sorts is then O(1)</a:t>
            </a:r>
          </a:p>
          <a:p>
            <a:pPr marL="0" lv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worst case </a:t>
            </a:r>
            <a:r>
              <a:rPr lang="en-US" dirty="0"/>
              <a:t>– there is 1 linked list containing all elements. </a:t>
            </a:r>
            <a:r>
              <a:rPr lang="en-US" dirty="0" err="1"/>
              <a:t>InsertionSort</a:t>
            </a:r>
            <a:r>
              <a:rPr lang="en-US" dirty="0"/>
              <a:t> on that 1 linked list would take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 (n ).</a:t>
            </a:r>
          </a:p>
          <a:p>
            <a:pPr marL="0" lv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Average case </a:t>
            </a:r>
            <a:r>
              <a:rPr lang="en-US" dirty="0"/>
              <a:t>– this requires intermediate probably theory on the size of the average linked list.  However, we can say that in the average case linked list will run O(1).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The running time of </a:t>
            </a:r>
            <a:r>
              <a:rPr lang="en-US" dirty="0" err="1"/>
              <a:t>bucketsort</a:t>
            </a:r>
            <a:r>
              <a:rPr lang="en-US" dirty="0"/>
              <a:t> is n * O(1) = O(n).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68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 sorting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23084"/>
            <a:ext cx="7772400" cy="4221431"/>
          </a:xfrm>
        </p:spPr>
      </p:pic>
    </p:spTree>
    <p:extLst>
      <p:ext uri="{BB962C8B-B14F-4D97-AF65-F5344CB8AC3E}">
        <p14:creationId xmlns:p14="http://schemas.microsoft.com/office/powerpoint/2010/main" val="134742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 Sort code and analysis  </a:t>
            </a:r>
            <a:r>
              <a:rPr lang="en-US" sz="1000" dirty="0" smtClean="0"/>
              <a:t>15</a:t>
            </a:r>
            <a:endParaRPr lang="en-US" sz="1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00" y="1498600"/>
            <a:ext cx="5689600" cy="4470400"/>
          </a:xfrm>
        </p:spPr>
      </p:pic>
    </p:spTree>
    <p:extLst>
      <p:ext uri="{BB962C8B-B14F-4D97-AF65-F5344CB8AC3E}">
        <p14:creationId xmlns:p14="http://schemas.microsoft.com/office/powerpoint/2010/main" val="149625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Amortized Cost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92" y="1905000"/>
            <a:ext cx="7817708" cy="3733800"/>
          </a:xfrm>
        </p:spPr>
      </p:pic>
    </p:spTree>
    <p:extLst>
      <p:ext uri="{BB962C8B-B14F-4D97-AF65-F5344CB8AC3E}">
        <p14:creationId xmlns:p14="http://schemas.microsoft.com/office/powerpoint/2010/main" val="70961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Amortized cost Example </a:t>
            </a:r>
            <a:r>
              <a:rPr lang="en-US" sz="1000" dirty="0" smtClean="0"/>
              <a:t>20</a:t>
            </a:r>
            <a:endParaRPr lang="en-US" sz="1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83" y="1905000"/>
            <a:ext cx="8088405" cy="3429000"/>
          </a:xfrm>
        </p:spPr>
      </p:pic>
    </p:spTree>
    <p:extLst>
      <p:ext uri="{BB962C8B-B14F-4D97-AF65-F5344CB8AC3E}">
        <p14:creationId xmlns:p14="http://schemas.microsoft.com/office/powerpoint/2010/main" val="281243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There are 3 procedures.  </a:t>
            </a:r>
          </a:p>
          <a:p>
            <a:pPr marL="0" indent="0">
              <a:buNone/>
            </a:pPr>
            <a:r>
              <a:rPr lang="en-US" b="1" dirty="0" smtClean="0"/>
              <a:t>heapify</a:t>
            </a:r>
            <a:r>
              <a:rPr lang="en-US" dirty="0" smtClean="0"/>
              <a:t> </a:t>
            </a:r>
            <a:r>
              <a:rPr lang="en-US" dirty="0"/>
              <a:t>takes an array A and an index i.  It traverses down the tree binary heap and insert the passed in index value in the array into it’s correct location in the heap.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b="1" dirty="0" err="1"/>
              <a:t>buildheap</a:t>
            </a:r>
            <a:r>
              <a:rPr lang="en-US" dirty="0"/>
              <a:t> which will call heapify to insert all elements into the heap.  Calling build heap on a arbitrary array will turn it into a binary heap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b="1" dirty="0" err="1"/>
              <a:t>heapsort</a:t>
            </a:r>
            <a:r>
              <a:rPr lang="en-US" dirty="0"/>
              <a:t> will take an arbitrary array, call </a:t>
            </a:r>
            <a:r>
              <a:rPr lang="en-US" dirty="0" err="1"/>
              <a:t>buildheap</a:t>
            </a:r>
            <a:r>
              <a:rPr lang="en-US" dirty="0"/>
              <a:t> to turn the array into a binary heap.  Then will pop the top element out of the heap into the answer array and between each pop, will re-</a:t>
            </a:r>
            <a:r>
              <a:rPr lang="en-US" dirty="0" err="1"/>
              <a:t>heapify</a:t>
            </a:r>
            <a:r>
              <a:rPr lang="en-US" dirty="0"/>
              <a:t> the array so to maintain the heap property.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62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78</TotalTime>
  <Words>729</Words>
  <Application>Microsoft Office PowerPoint</Application>
  <PresentationFormat>On-screen Show (4:3)</PresentationFormat>
  <Paragraphs>121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Franklin Gothic Book</vt:lpstr>
      <vt:lpstr>Perpetua</vt:lpstr>
      <vt:lpstr>Symbol</vt:lpstr>
      <vt:lpstr>Wingdings</vt:lpstr>
      <vt:lpstr>Wingdings 2</vt:lpstr>
      <vt:lpstr>Equity</vt:lpstr>
      <vt:lpstr>Sorting</vt:lpstr>
      <vt:lpstr>Counting Sort    5</vt:lpstr>
      <vt:lpstr>Bucket Sort</vt:lpstr>
      <vt:lpstr>Analysis of Bucket Sort   10</vt:lpstr>
      <vt:lpstr>Radix sorting</vt:lpstr>
      <vt:lpstr>Radix Sort code and analysis  15</vt:lpstr>
      <vt:lpstr>Amortized Cost</vt:lpstr>
      <vt:lpstr>Amortized cost Example 20</vt:lpstr>
      <vt:lpstr>Heap Sort</vt:lpstr>
      <vt:lpstr>Heap Sort code - Heapify</vt:lpstr>
      <vt:lpstr>Heap Sort – buildheap/heapsort</vt:lpstr>
      <vt:lpstr>Heap Sort – Analysis   30</vt:lpstr>
      <vt:lpstr>Hash Sort  </vt:lpstr>
      <vt:lpstr>Hash Sort  </vt:lpstr>
      <vt:lpstr>Analysis of Hash Sort 35</vt:lpstr>
      <vt:lpstr>Comparison Sorting is O(n lg n)</vt:lpstr>
      <vt:lpstr>Comparison Sorting is O(n lg n)40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Sorting</dc:title>
  <dc:creator/>
  <cp:lastModifiedBy>Byrne, William</cp:lastModifiedBy>
  <cp:revision>11</cp:revision>
  <dcterms:created xsi:type="dcterms:W3CDTF">2006-08-16T00:00:00Z</dcterms:created>
  <dcterms:modified xsi:type="dcterms:W3CDTF">2015-02-16T14:19:23Z</dcterms:modified>
</cp:coreProperties>
</file>