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Reference and pointer implicit type casting</a:t>
            </a:r>
          </a:p>
          <a:p>
            <a:r>
              <a:rPr lang="en-US" dirty="0" smtClean="0"/>
              <a:t>Virtual Functions</a:t>
            </a:r>
          </a:p>
          <a:p>
            <a:r>
              <a:rPr lang="en-US" dirty="0" smtClean="0"/>
              <a:t>Abstract Base Classes </a:t>
            </a:r>
          </a:p>
          <a:p>
            <a:r>
              <a:rPr lang="en-US" dirty="0" smtClean="0"/>
              <a:t>Pure virtual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 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names of </a:t>
            </a:r>
            <a:r>
              <a:rPr lang="en-US" dirty="0" err="1"/>
              <a:t>nonvirtual</a:t>
            </a:r>
            <a:r>
              <a:rPr lang="en-US" dirty="0"/>
              <a:t> functions are bound at compile time (</a:t>
            </a:r>
            <a:r>
              <a:rPr lang="en-US" b="1" dirty="0"/>
              <a:t>early binding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names of virtual functions are bound at run time, specifically, at the time each function is called (</a:t>
            </a:r>
            <a:r>
              <a:rPr lang="en-US" b="1" dirty="0"/>
              <a:t>late binding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It is illegal for a derived-class function to have the same name and argument list as an inherited virtual function but a different return type.  If it were allowed, you could not tell which function should get called.</a:t>
            </a:r>
          </a:p>
          <a:p>
            <a:endParaRPr lang="en-US" dirty="0"/>
          </a:p>
          <a:p>
            <a:r>
              <a:rPr lang="en-US" dirty="0"/>
              <a:t>Constructors cannot be virtual. A virtual constructor would be useless because a constructor is always called to create an object of a specified class.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Virtual destructors are allowed.  When the destructor of a base class is declared virtual, then destructors in derived classes override the base-class destructor, even though destructor functions for different classes have different names. When an object referred to by a pointer or reference is destroyed, the class of the object determines which definition of the virtual destructor will be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Base Classes (ABC’s)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that is used only for deriving other classes, and not for creating class objects, is called an </a:t>
            </a:r>
            <a:r>
              <a:rPr lang="en-US" b="1" dirty="0"/>
              <a:t>abstract base class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example might be the electronics class.  We would never create an electronics object. We would only create electronic something’s.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 all electronic products might have features in common like a serial number, and the company logo,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class </a:t>
            </a:r>
            <a:r>
              <a:rPr lang="en-US" dirty="0" smtClean="0">
                <a:solidFill>
                  <a:srgbClr val="0070C0"/>
                </a:solidFill>
              </a:rPr>
              <a:t>electronics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public: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</a:t>
            </a:r>
            <a:r>
              <a:rPr lang="en-US" dirty="0">
                <a:solidFill>
                  <a:srgbClr val="FF0000"/>
                </a:solidFill>
              </a:rPr>
              <a:t>virtual</a:t>
            </a:r>
            <a:r>
              <a:rPr lang="en-US" dirty="0">
                <a:solidFill>
                  <a:srgbClr val="0070C0"/>
                </a:solidFill>
              </a:rPr>
              <a:t> void power-up( ) </a:t>
            </a:r>
            <a:r>
              <a:rPr lang="en-US" dirty="0" smtClean="0">
                <a:solidFill>
                  <a:srgbClr val="FF0000"/>
                </a:solidFill>
              </a:rPr>
              <a:t>= 0</a:t>
            </a:r>
            <a:r>
              <a:rPr lang="en-US" dirty="0">
                <a:solidFill>
                  <a:srgbClr val="0070C0"/>
                </a:solidFill>
              </a:rPr>
              <a:t>; </a:t>
            </a:r>
            <a:r>
              <a:rPr lang="en-US" dirty="0" smtClean="0">
                <a:solidFill>
                  <a:srgbClr val="0070C0"/>
                </a:solidFill>
              </a:rPr>
              <a:t>// pure virtual function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       // more </a:t>
            </a:r>
            <a:r>
              <a:rPr lang="en-US" i="1" dirty="0">
                <a:solidFill>
                  <a:srgbClr val="0070C0"/>
                </a:solidFill>
              </a:rPr>
              <a:t>stuff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virtual function that is set to zero is referred to as a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pure virtual function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Virtual Functions 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class has one or more pure virtual functions, the class is a abstract base class.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Objects can not be instantiated for an ABC.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a class inherits from an ABC, and doesn’t override the all pure virtual functions inherited, it too is an ABC.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abstract base class that never get inherited from is pointless, hence the “base” in the ABC.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Virtual functions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20387"/>
            <a:ext cx="5334000" cy="5236426"/>
          </a:xfrm>
        </p:spPr>
      </p:pic>
    </p:spTree>
    <p:extLst>
      <p:ext uri="{BB962C8B-B14F-4D97-AF65-F5344CB8AC3E}">
        <p14:creationId xmlns:p14="http://schemas.microsoft.com/office/powerpoint/2010/main" val="3115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(1995) changes to C++ (1985)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added a keyword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to the declare of ABC’s and removed the “at least one, =0 function”  concept.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Java removed the “virtual and non virtual functions” concept by making all methods virtual and therefore the keyword virtual is unnecessary.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special ABC with NO data and ALL functions being pure virtual functions, is referred to by C++ programmer as an “interface”. Java removed multiple inheritance, created interfaces that you “implement” instead of inherit.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Polymorphism </a:t>
            </a:r>
            <a:r>
              <a:rPr lang="en-US" dirty="0"/>
              <a:t>means taking on many forms.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Poly=many  </a:t>
            </a:r>
            <a:r>
              <a:rPr lang="en-US" dirty="0"/>
              <a:t>morph = 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Implicit type casting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loat pi = 3.14;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 err="1" smtClean="0">
                <a:solidFill>
                  <a:srgbClr val="0070C0"/>
                </a:solidFill>
              </a:rPr>
              <a:t>nt</a:t>
            </a:r>
            <a:r>
              <a:rPr lang="en-US" dirty="0" smtClean="0">
                <a:solidFill>
                  <a:srgbClr val="0070C0"/>
                </a:solidFill>
              </a:rPr>
              <a:t>&amp; </a:t>
            </a:r>
            <a:r>
              <a:rPr lang="en-US" dirty="0" err="1" smtClean="0">
                <a:solidFill>
                  <a:srgbClr val="0070C0"/>
                </a:solidFill>
              </a:rPr>
              <a:t>ir</a:t>
            </a:r>
            <a:r>
              <a:rPr lang="en-US" dirty="0" smtClean="0">
                <a:solidFill>
                  <a:srgbClr val="0070C0"/>
                </a:solidFill>
              </a:rPr>
              <a:t> = pi;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dirty="0" err="1" smtClean="0">
                <a:solidFill>
                  <a:srgbClr val="0070C0"/>
                </a:solidFill>
              </a:rPr>
              <a:t>out</a:t>
            </a:r>
            <a:r>
              <a:rPr lang="en-US" dirty="0" smtClean="0">
                <a:solidFill>
                  <a:srgbClr val="0070C0"/>
                </a:solidFill>
              </a:rPr>
              <a:t> &lt;&lt; </a:t>
            </a:r>
            <a:r>
              <a:rPr lang="en-US" dirty="0" err="1" smtClean="0">
                <a:solidFill>
                  <a:srgbClr val="0070C0"/>
                </a:solidFill>
              </a:rPr>
              <a:t>ir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if the value of </a:t>
            </a:r>
            <a:r>
              <a:rPr lang="en-US" dirty="0" err="1" smtClean="0"/>
              <a:t>ir</a:t>
            </a:r>
            <a:r>
              <a:rPr lang="en-US" dirty="0" smtClean="0"/>
              <a:t>?</a:t>
            </a:r>
          </a:p>
          <a:p>
            <a:pPr marL="457200" indent="-457200">
              <a:buAutoNum type="alphaLcParenR"/>
            </a:pPr>
            <a:r>
              <a:rPr lang="en-US" dirty="0" smtClean="0"/>
              <a:t>3.14</a:t>
            </a:r>
          </a:p>
          <a:p>
            <a:pPr marL="457200" indent="-457200">
              <a:buAutoNum type="alphaLcParenR"/>
            </a:pPr>
            <a:r>
              <a:rPr lang="en-US" dirty="0" smtClean="0"/>
              <a:t>3</a:t>
            </a:r>
          </a:p>
          <a:p>
            <a:pPr marL="457200" indent="-457200">
              <a:buAutoNum type="alphaLcParenR"/>
            </a:pPr>
            <a:r>
              <a:rPr lang="en-US" dirty="0" smtClean="0"/>
              <a:t>Compiler will not allow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type casting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radio                       r;    // derived from electronics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clock                      </a:t>
            </a:r>
            <a:r>
              <a:rPr lang="en-US" dirty="0" smtClean="0">
                <a:solidFill>
                  <a:srgbClr val="0070C0"/>
                </a:solidFill>
              </a:rPr>
              <a:t>c;    // derived from electronics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clock-radio            </a:t>
            </a:r>
            <a:r>
              <a:rPr lang="en-US" dirty="0" err="1" smtClean="0">
                <a:solidFill>
                  <a:srgbClr val="0070C0"/>
                </a:solidFill>
              </a:rPr>
              <a:t>cr</a:t>
            </a:r>
            <a:r>
              <a:rPr lang="en-US" dirty="0" smtClean="0">
                <a:solidFill>
                  <a:srgbClr val="0070C0"/>
                </a:solidFill>
              </a:rPr>
              <a:t>;   // derived from clock and radio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lectronics*	        </a:t>
            </a:r>
            <a:r>
              <a:rPr lang="en-US" dirty="0" err="1" smtClean="0">
                <a:solidFill>
                  <a:srgbClr val="0070C0"/>
                </a:solidFill>
              </a:rPr>
              <a:t>ep</a:t>
            </a:r>
            <a:r>
              <a:rPr lang="en-US" dirty="0" smtClean="0">
                <a:solidFill>
                  <a:srgbClr val="0070C0"/>
                </a:solidFill>
              </a:rPr>
              <a:t>;  // pointer to an electronics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radio*	                   </a:t>
            </a:r>
            <a:r>
              <a:rPr lang="en-US" dirty="0" err="1" smtClean="0">
                <a:solidFill>
                  <a:srgbClr val="0070C0"/>
                </a:solidFill>
              </a:rPr>
              <a:t>rp</a:t>
            </a:r>
            <a:r>
              <a:rPr lang="en-US" dirty="0" smtClean="0">
                <a:solidFill>
                  <a:srgbClr val="0070C0"/>
                </a:solidFill>
              </a:rPr>
              <a:t>;   //  pointer to a radio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70C0"/>
                </a:solidFill>
              </a:rPr>
              <a:t>lock*                    </a:t>
            </a:r>
            <a:r>
              <a:rPr lang="en-US" dirty="0" err="1" smtClean="0">
                <a:solidFill>
                  <a:srgbClr val="0070C0"/>
                </a:solidFill>
              </a:rPr>
              <a:t>cp</a:t>
            </a:r>
            <a:r>
              <a:rPr lang="en-US" dirty="0" smtClean="0">
                <a:solidFill>
                  <a:srgbClr val="0070C0"/>
                </a:solidFill>
              </a:rPr>
              <a:t>;   // pointer to a clock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clock-radio*           </a:t>
            </a:r>
            <a:r>
              <a:rPr lang="en-US" dirty="0" err="1" smtClean="0">
                <a:solidFill>
                  <a:srgbClr val="0070C0"/>
                </a:solidFill>
              </a:rPr>
              <a:t>crp</a:t>
            </a:r>
            <a:r>
              <a:rPr lang="en-US" dirty="0" smtClean="0">
                <a:solidFill>
                  <a:srgbClr val="0070C0"/>
                </a:solidFill>
              </a:rPr>
              <a:t>;  // pointer to a clock-radio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–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you compile/run the following: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ep</a:t>
            </a:r>
            <a:r>
              <a:rPr lang="en-US" dirty="0" smtClean="0">
                <a:solidFill>
                  <a:srgbClr val="0070C0"/>
                </a:solidFill>
              </a:rPr>
              <a:t> = &amp;</a:t>
            </a:r>
            <a:r>
              <a:rPr lang="en-US" dirty="0" err="1" smtClean="0">
                <a:solidFill>
                  <a:srgbClr val="0070C0"/>
                </a:solidFill>
              </a:rPr>
              <a:t>cr</a:t>
            </a:r>
            <a:r>
              <a:rPr lang="en-US" dirty="0" smtClean="0">
                <a:solidFill>
                  <a:srgbClr val="0070C0"/>
                </a:solidFill>
              </a:rPr>
              <a:t>;           // electronic pointer pointing at a clock-radio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err="1" smtClean="0">
                <a:solidFill>
                  <a:srgbClr val="0070C0"/>
                </a:solidFill>
              </a:rPr>
              <a:t>powerUp</a:t>
            </a:r>
            <a:r>
              <a:rPr lang="en-US" dirty="0" smtClean="0">
                <a:solidFill>
                  <a:srgbClr val="0070C0"/>
                </a:solidFill>
              </a:rPr>
              <a:t>();   // all 4 classes have a </a:t>
            </a:r>
            <a:r>
              <a:rPr lang="en-US" dirty="0" err="1" smtClean="0">
                <a:solidFill>
                  <a:srgbClr val="0070C0"/>
                </a:solidFill>
              </a:rPr>
              <a:t>powerUp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This will not compile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of electronics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of clock-radio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depends on what the programmer wanted.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–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you compile/run the following: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crp</a:t>
            </a:r>
            <a:r>
              <a:rPr lang="en-US" dirty="0" smtClean="0">
                <a:solidFill>
                  <a:srgbClr val="0070C0"/>
                </a:solidFill>
              </a:rPr>
              <a:t> = &amp;r;               // a clock-radio pointer pointing at a radio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dirty="0" err="1" smtClean="0">
                <a:solidFill>
                  <a:srgbClr val="0070C0"/>
                </a:solidFill>
              </a:rPr>
              <a:t>rp</a:t>
            </a: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err="1" smtClean="0">
                <a:solidFill>
                  <a:srgbClr val="0070C0"/>
                </a:solidFill>
              </a:rPr>
              <a:t>powerUp</a:t>
            </a:r>
            <a:r>
              <a:rPr lang="en-US" dirty="0" smtClean="0">
                <a:solidFill>
                  <a:srgbClr val="0070C0"/>
                </a:solidFill>
              </a:rPr>
              <a:t>();     // all 4 classes have a </a:t>
            </a:r>
            <a:r>
              <a:rPr lang="en-US" dirty="0" err="1" smtClean="0">
                <a:solidFill>
                  <a:srgbClr val="0070C0"/>
                </a:solidFill>
              </a:rPr>
              <a:t>powerUp</a:t>
            </a:r>
            <a:r>
              <a:rPr lang="en-US" dirty="0" smtClean="0">
                <a:solidFill>
                  <a:srgbClr val="0070C0"/>
                </a:solidFill>
              </a:rPr>
              <a:t> function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This will not compile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of radio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of clock-radio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powerUp</a:t>
            </a:r>
            <a:r>
              <a:rPr lang="en-US" dirty="0" smtClean="0"/>
              <a:t>() function depends on what the programmers wanted.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–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you compile/run the following: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rp</a:t>
            </a:r>
            <a:r>
              <a:rPr lang="en-US" dirty="0" smtClean="0">
                <a:solidFill>
                  <a:srgbClr val="0070C0"/>
                </a:solidFill>
              </a:rPr>
              <a:t> = &amp;</a:t>
            </a:r>
            <a:r>
              <a:rPr lang="en-US" dirty="0" err="1" smtClean="0">
                <a:solidFill>
                  <a:srgbClr val="0070C0"/>
                </a:solidFill>
              </a:rPr>
              <a:t>cr</a:t>
            </a:r>
            <a:r>
              <a:rPr lang="en-US" dirty="0" smtClean="0">
                <a:solidFill>
                  <a:srgbClr val="0070C0"/>
                </a:solidFill>
              </a:rPr>
              <a:t>;                // radio pointer pointing to a clock-radio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err="1" smtClean="0">
                <a:solidFill>
                  <a:srgbClr val="0070C0"/>
                </a:solidFill>
              </a:rPr>
              <a:t>setVolume</a:t>
            </a:r>
            <a:r>
              <a:rPr lang="en-US" dirty="0" smtClean="0">
                <a:solidFill>
                  <a:srgbClr val="0070C0"/>
                </a:solidFill>
              </a:rPr>
              <a:t>(3</a:t>
            </a:r>
            <a:r>
              <a:rPr lang="en-US" dirty="0" smtClean="0">
                <a:solidFill>
                  <a:srgbClr val="0070C0"/>
                </a:solidFill>
              </a:rPr>
              <a:t>);   // </a:t>
            </a:r>
            <a:r>
              <a:rPr lang="en-US" dirty="0" err="1" smtClean="0">
                <a:solidFill>
                  <a:srgbClr val="0070C0"/>
                </a:solidFill>
              </a:rPr>
              <a:t>setVolume</a:t>
            </a:r>
            <a:r>
              <a:rPr lang="en-US" dirty="0" smtClean="0">
                <a:solidFill>
                  <a:srgbClr val="0070C0"/>
                </a:solidFill>
              </a:rPr>
              <a:t> inherited from radio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This will not compile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setVolume</a:t>
            </a:r>
            <a:r>
              <a:rPr lang="en-US" dirty="0" smtClean="0"/>
              <a:t>() from radio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setVolume</a:t>
            </a:r>
            <a:r>
              <a:rPr lang="en-US" dirty="0" smtClean="0"/>
              <a:t>() from clock-radio (if it exists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setVolume</a:t>
            </a:r>
            <a:r>
              <a:rPr lang="en-US" dirty="0" smtClean="0"/>
              <a:t>() from clock (if it exists) will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–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you compile/run the following: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rp</a:t>
            </a:r>
            <a:r>
              <a:rPr lang="en-US" dirty="0" smtClean="0">
                <a:solidFill>
                  <a:srgbClr val="0070C0"/>
                </a:solidFill>
              </a:rPr>
              <a:t> = &amp;</a:t>
            </a:r>
            <a:r>
              <a:rPr lang="en-US" dirty="0" err="1" smtClean="0">
                <a:solidFill>
                  <a:srgbClr val="0070C0"/>
                </a:solidFill>
              </a:rPr>
              <a:t>cr</a:t>
            </a:r>
            <a:r>
              <a:rPr lang="en-US" dirty="0" smtClean="0">
                <a:solidFill>
                  <a:srgbClr val="0070C0"/>
                </a:solidFill>
              </a:rPr>
              <a:t>;                // radio pointer pointing to a clock-radio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err="1" smtClean="0">
                <a:solidFill>
                  <a:srgbClr val="0070C0"/>
                </a:solidFill>
              </a:rPr>
              <a:t>setTime</a:t>
            </a:r>
            <a:r>
              <a:rPr lang="en-US" dirty="0" smtClean="0">
                <a:solidFill>
                  <a:srgbClr val="0070C0"/>
                </a:solidFill>
              </a:rPr>
              <a:t>(3,20</a:t>
            </a:r>
            <a:r>
              <a:rPr lang="en-US" dirty="0" smtClean="0">
                <a:solidFill>
                  <a:srgbClr val="0070C0"/>
                </a:solidFill>
              </a:rPr>
              <a:t>);   // </a:t>
            </a:r>
            <a:r>
              <a:rPr lang="en-US" dirty="0" err="1" smtClean="0">
                <a:solidFill>
                  <a:srgbClr val="0070C0"/>
                </a:solidFill>
              </a:rPr>
              <a:t>setTime</a:t>
            </a:r>
            <a:r>
              <a:rPr lang="en-US" dirty="0" smtClean="0">
                <a:solidFill>
                  <a:srgbClr val="0070C0"/>
                </a:solidFill>
              </a:rPr>
              <a:t> inherited from clock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This will not compile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setTime</a:t>
            </a:r>
            <a:r>
              <a:rPr lang="en-US" dirty="0" smtClean="0"/>
              <a:t>() function of radio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setTime</a:t>
            </a:r>
            <a:r>
              <a:rPr lang="en-US" dirty="0" smtClean="0"/>
              <a:t>() function inherited from clock will run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</a:t>
            </a:r>
            <a:r>
              <a:rPr lang="en-US" dirty="0" err="1" smtClean="0"/>
              <a:t>setTime</a:t>
            </a:r>
            <a:r>
              <a:rPr lang="en-US" dirty="0" smtClean="0"/>
              <a:t>() in clock-radio (if it exists) will run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class </a:t>
            </a:r>
            <a:r>
              <a:rPr lang="en-US" dirty="0" smtClean="0">
                <a:solidFill>
                  <a:srgbClr val="0070C0"/>
                </a:solidFill>
              </a:rPr>
              <a:t>electronics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public: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</a:t>
            </a:r>
            <a:r>
              <a:rPr lang="en-US" dirty="0">
                <a:solidFill>
                  <a:srgbClr val="FF0000"/>
                </a:solidFill>
              </a:rPr>
              <a:t>virtual</a:t>
            </a:r>
            <a:r>
              <a:rPr lang="en-US" dirty="0">
                <a:solidFill>
                  <a:srgbClr val="0070C0"/>
                </a:solidFill>
              </a:rPr>
              <a:t> void power-up {stuff to power-up devices }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// more electronics stuff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err="1"/>
              <a:t>nonvirtual</a:t>
            </a:r>
            <a:r>
              <a:rPr lang="en-US" dirty="0"/>
              <a:t> </a:t>
            </a:r>
            <a:r>
              <a:rPr lang="en-US" dirty="0" smtClean="0"/>
              <a:t>(by default) function</a:t>
            </a:r>
            <a:r>
              <a:rPr lang="en-US" dirty="0"/>
              <a:t>, the type of the </a:t>
            </a:r>
            <a:r>
              <a:rPr lang="en-US" dirty="0" smtClean="0"/>
              <a:t>pointer/reference </a:t>
            </a:r>
            <a:r>
              <a:rPr lang="en-US" dirty="0"/>
              <a:t>determines which function definition will be used.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virtual function</a:t>
            </a:r>
            <a:r>
              <a:rPr lang="en-US" dirty="0" smtClean="0"/>
              <a:t>, (using the new keyword) </a:t>
            </a:r>
            <a:r>
              <a:rPr lang="en-US" dirty="0"/>
              <a:t>however, the class of the object pointed </a:t>
            </a:r>
            <a:r>
              <a:rPr lang="en-US" dirty="0" smtClean="0"/>
              <a:t>to/referred to  </a:t>
            </a:r>
            <a:r>
              <a:rPr lang="en-US" dirty="0"/>
              <a:t>will determine which function definition will be used.</a:t>
            </a:r>
          </a:p>
        </p:txBody>
      </p:sp>
    </p:spTree>
    <p:extLst>
      <p:ext uri="{BB962C8B-B14F-4D97-AF65-F5344CB8AC3E}">
        <p14:creationId xmlns:p14="http://schemas.microsoft.com/office/powerpoint/2010/main" val="1132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</TotalTime>
  <Words>854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C++ Polymorphism</vt:lpstr>
      <vt:lpstr>Polymorphism</vt:lpstr>
      <vt:lpstr>Ex) Implicit type casting example</vt:lpstr>
      <vt:lpstr>Implicit type casting example 2</vt:lpstr>
      <vt:lpstr>Example 2 – question 1</vt:lpstr>
      <vt:lpstr>Example 2 – question 2</vt:lpstr>
      <vt:lpstr>Example 2 – question 3</vt:lpstr>
      <vt:lpstr>Example 2 – question 4</vt:lpstr>
      <vt:lpstr>Virtual Functions</vt:lpstr>
      <vt:lpstr>Virtual function fun facts</vt:lpstr>
      <vt:lpstr>Abstract Base Classes (ABC’s)</vt:lpstr>
      <vt:lpstr>Pure Virtual functions</vt:lpstr>
      <vt:lpstr>Pure Virtual Functions fun facts</vt:lpstr>
      <vt:lpstr>Implementation of Virtual functions</vt:lpstr>
      <vt:lpstr>Java (1995) changes to C++ (1985)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Polymorphism</dc:title>
  <dc:creator>Byrne, William</dc:creator>
  <cp:lastModifiedBy>Information Management</cp:lastModifiedBy>
  <cp:revision>15</cp:revision>
  <dcterms:created xsi:type="dcterms:W3CDTF">2006-08-16T00:00:00Z</dcterms:created>
  <dcterms:modified xsi:type="dcterms:W3CDTF">2011-09-22T22:59:55Z</dcterms:modified>
</cp:coreProperties>
</file>