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91" autoAdjust="0"/>
    <p:restoredTop sz="94660"/>
  </p:normalViewPr>
  <p:slideViewPr>
    <p:cSldViewPr>
      <p:cViewPr varScale="1">
        <p:scale>
          <a:sx n="65" d="100"/>
          <a:sy n="65" d="100"/>
        </p:scale>
        <p:origin x="179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9658" y="4267200"/>
            <a:ext cx="6858000" cy="1752600"/>
          </a:xfrm>
        </p:spPr>
        <p:txBody>
          <a:bodyPr/>
          <a:lstStyle/>
          <a:p>
            <a:r>
              <a:rPr lang="en-US" dirty="0" smtClean="0"/>
              <a:t>Adjective: Able </a:t>
            </a:r>
            <a:r>
              <a:rPr lang="en-US" dirty="0"/>
              <a:t>to move quickly and easily.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Principles and Values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945" y="652132"/>
            <a:ext cx="5067300" cy="27089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time for tasks (stories)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1,2,4,8 hours  (a 3 hour item will go in 4 hours)</a:t>
            </a:r>
          </a:p>
          <a:p>
            <a:r>
              <a:rPr lang="en-US" dirty="0" smtClean="0"/>
              <a:t>2,3,5,10 days </a:t>
            </a:r>
          </a:p>
          <a:p>
            <a:r>
              <a:rPr lang="en-US" dirty="0" smtClean="0"/>
              <a:t>1,2,3,6 months</a:t>
            </a:r>
          </a:p>
          <a:p>
            <a:endParaRPr lang="en-US" dirty="0"/>
          </a:p>
          <a:p>
            <a:r>
              <a:rPr lang="en-US" dirty="0" smtClean="0"/>
              <a:t>Sprints – short duration milestones (2-30 days)</a:t>
            </a:r>
          </a:p>
          <a:p>
            <a:r>
              <a:rPr lang="en-US" dirty="0" smtClean="0"/>
              <a:t>Burndown chart - (work remaining vs. Time)</a:t>
            </a:r>
          </a:p>
          <a:p>
            <a:r>
              <a:rPr lang="en-US" dirty="0" smtClean="0"/>
              <a:t>Daily Scrum (standing, changes since yesterday)</a:t>
            </a:r>
          </a:p>
          <a:p>
            <a:r>
              <a:rPr lang="en-US" dirty="0" smtClean="0"/>
              <a:t>Sprint retrospective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21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Agile (Principles and Values)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Agile causes teams to have beliefs </a:t>
            </a:r>
          </a:p>
          <a:p>
            <a:r>
              <a:rPr lang="en-US" dirty="0" smtClean="0"/>
              <a:t>Teams use Beliefs to Makes Decisions</a:t>
            </a:r>
          </a:p>
          <a:p>
            <a:r>
              <a:rPr lang="en-US" dirty="0" smtClean="0"/>
              <a:t>Decisions help to develop software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80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Agile Manifesto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We are uncovering better ways of developing</a:t>
            </a:r>
            <a:br>
              <a:rPr lang="en-US" dirty="0"/>
            </a:br>
            <a:r>
              <a:rPr lang="en-US" dirty="0"/>
              <a:t>software by doing it and helping others do it.</a:t>
            </a:r>
            <a:br>
              <a:rPr lang="en-US" dirty="0"/>
            </a:br>
            <a:r>
              <a:rPr lang="en-US" dirty="0"/>
              <a:t>Through this work we have come to value:</a:t>
            </a:r>
            <a:br>
              <a:rPr lang="en-US" dirty="0"/>
            </a:br>
            <a:endParaRPr lang="en-US" dirty="0"/>
          </a:p>
          <a:p>
            <a:r>
              <a:rPr lang="en-US" dirty="0"/>
              <a:t>Individuals and interactions over processes and </a:t>
            </a:r>
            <a:r>
              <a:rPr lang="en-US" dirty="0" smtClean="0"/>
              <a:t>tools. Working </a:t>
            </a:r>
            <a:r>
              <a:rPr lang="en-US" dirty="0"/>
              <a:t>software over comprehensive </a:t>
            </a:r>
            <a:r>
              <a:rPr lang="en-US" dirty="0" smtClean="0"/>
              <a:t>documentation. Customer </a:t>
            </a:r>
            <a:r>
              <a:rPr lang="en-US" dirty="0"/>
              <a:t>collaboration over contract </a:t>
            </a:r>
            <a:r>
              <a:rPr lang="en-US" dirty="0" smtClean="0"/>
              <a:t>negotiation. Responding </a:t>
            </a:r>
            <a:r>
              <a:rPr lang="en-US" dirty="0"/>
              <a:t>to change over following a plan</a:t>
            </a:r>
            <a:br>
              <a:rPr lang="en-US" dirty="0"/>
            </a:br>
            <a:endParaRPr lang="en-US" dirty="0"/>
          </a:p>
          <a:p>
            <a:r>
              <a:rPr lang="en-US" dirty="0"/>
              <a:t>That is, while there is value in the items on</a:t>
            </a:r>
            <a:br>
              <a:rPr lang="en-US" dirty="0"/>
            </a:br>
            <a:r>
              <a:rPr lang="en-US" dirty="0"/>
              <a:t>the right, we value the items on the left more.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72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 principles of Agile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4343400" cy="4325112"/>
          </a:xfrm>
        </p:spPr>
        <p:txBody>
          <a:bodyPr>
            <a:normAutofit fontScale="32500" lnSpcReduction="20000"/>
          </a:bodyPr>
          <a:lstStyle/>
          <a:p>
            <a:pPr marL="624078" indent="-514350">
              <a:buFont typeface="+mj-lt"/>
              <a:buAutoNum type="arabicParenR"/>
            </a:pPr>
            <a:r>
              <a:rPr lang="en-US" sz="4300" dirty="0" smtClean="0"/>
              <a:t>Our highest priority is to satisfy the </a:t>
            </a:r>
            <a:r>
              <a:rPr lang="en-US" sz="4300" dirty="0" smtClean="0"/>
              <a:t>customer through </a:t>
            </a:r>
            <a:r>
              <a:rPr lang="en-US" sz="4300" dirty="0" smtClean="0"/>
              <a:t>early and continuous </a:t>
            </a:r>
            <a:r>
              <a:rPr lang="en-US" sz="4300" dirty="0" smtClean="0"/>
              <a:t>delivery of </a:t>
            </a:r>
            <a:r>
              <a:rPr lang="en-US" sz="4300" dirty="0" smtClean="0"/>
              <a:t>valuable software. </a:t>
            </a:r>
          </a:p>
          <a:p>
            <a:pPr marL="624078" indent="-514350">
              <a:buFont typeface="+mj-lt"/>
              <a:buAutoNum type="arabicParenR"/>
            </a:pPr>
            <a:r>
              <a:rPr lang="en-US" sz="4300" dirty="0" smtClean="0"/>
              <a:t>Welcome changing requirements, even late in </a:t>
            </a:r>
            <a:r>
              <a:rPr lang="en-US" sz="4300" dirty="0" smtClean="0"/>
              <a:t>development</a:t>
            </a:r>
            <a:r>
              <a:rPr lang="en-US" sz="4300" dirty="0" smtClean="0"/>
              <a:t>. Agile processes harness change for </a:t>
            </a:r>
            <a:r>
              <a:rPr lang="en-US" sz="4300" dirty="0" smtClean="0"/>
              <a:t>the </a:t>
            </a:r>
            <a:r>
              <a:rPr lang="en-US" sz="4300" dirty="0" smtClean="0"/>
              <a:t>customer's competitive advantage. </a:t>
            </a:r>
          </a:p>
          <a:p>
            <a:pPr marL="624078" indent="-514350">
              <a:buFont typeface="+mj-lt"/>
              <a:buAutoNum type="arabicParenR"/>
            </a:pPr>
            <a:r>
              <a:rPr lang="en-US" sz="4300" dirty="0" smtClean="0"/>
              <a:t>Deliver working software frequently, from a </a:t>
            </a:r>
            <a:br>
              <a:rPr lang="en-US" sz="4300" dirty="0" smtClean="0"/>
            </a:br>
            <a:r>
              <a:rPr lang="en-US" sz="4300" dirty="0" smtClean="0"/>
              <a:t>couple of weeks to a couple of months, with a </a:t>
            </a:r>
            <a:br>
              <a:rPr lang="en-US" sz="4300" dirty="0" smtClean="0"/>
            </a:br>
            <a:r>
              <a:rPr lang="en-US" sz="4300" dirty="0" smtClean="0"/>
              <a:t>preference to the shorter timescale. </a:t>
            </a:r>
          </a:p>
          <a:p>
            <a:pPr marL="624078" indent="-514350">
              <a:buFont typeface="+mj-lt"/>
              <a:buAutoNum type="arabicParenR"/>
            </a:pPr>
            <a:r>
              <a:rPr lang="en-US" sz="4300" dirty="0" smtClean="0"/>
              <a:t>Business people and developers must work </a:t>
            </a:r>
            <a:br>
              <a:rPr lang="en-US" sz="4300" dirty="0" smtClean="0"/>
            </a:br>
            <a:r>
              <a:rPr lang="en-US" sz="4300" dirty="0" smtClean="0"/>
              <a:t>together daily throughout the project. </a:t>
            </a:r>
          </a:p>
          <a:p>
            <a:pPr marL="624078" indent="-514350">
              <a:buFont typeface="+mj-lt"/>
              <a:buAutoNum type="arabicParenR"/>
            </a:pPr>
            <a:r>
              <a:rPr lang="en-US" sz="4300" dirty="0" smtClean="0"/>
              <a:t>Build projects around motivated individuals. </a:t>
            </a:r>
            <a:br>
              <a:rPr lang="en-US" sz="4300" dirty="0" smtClean="0"/>
            </a:br>
            <a:r>
              <a:rPr lang="en-US" sz="4300" dirty="0" smtClean="0"/>
              <a:t>Give them the environment and support they need, </a:t>
            </a:r>
            <a:r>
              <a:rPr lang="en-US" sz="4300" dirty="0" smtClean="0"/>
              <a:t>and </a:t>
            </a:r>
            <a:r>
              <a:rPr lang="en-US" sz="4300" dirty="0" smtClean="0"/>
              <a:t>trust them to get the job done. </a:t>
            </a:r>
          </a:p>
          <a:p>
            <a:pPr marL="624078" indent="-514350">
              <a:buFont typeface="+mj-lt"/>
              <a:buAutoNum type="arabicParenR"/>
            </a:pPr>
            <a:r>
              <a:rPr lang="en-US" sz="4300" dirty="0" smtClean="0"/>
              <a:t>The most efficient and effective method of </a:t>
            </a:r>
            <a:br>
              <a:rPr lang="en-US" sz="4300" dirty="0" smtClean="0"/>
            </a:br>
            <a:r>
              <a:rPr lang="en-US" sz="4300" dirty="0" smtClean="0"/>
              <a:t>conveying information to and within a development </a:t>
            </a:r>
            <a:r>
              <a:rPr lang="en-US" sz="4300" dirty="0" smtClean="0"/>
              <a:t>team </a:t>
            </a:r>
            <a:r>
              <a:rPr lang="en-US" sz="4300" dirty="0" smtClean="0"/>
              <a:t>is face-to-face conversation. 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69542" y="2249424"/>
            <a:ext cx="4345858" cy="43251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4078" indent="-514350">
              <a:buFont typeface="+mj-lt"/>
              <a:buAutoNum type="arabicParenR" startAt="7"/>
            </a:pPr>
            <a:r>
              <a:rPr lang="en-US" sz="1400" dirty="0" smtClean="0"/>
              <a:t>Working software is the primary measure of progress. </a:t>
            </a:r>
          </a:p>
          <a:p>
            <a:pPr marL="624078" indent="-514350">
              <a:buFont typeface="+mj-lt"/>
              <a:buAutoNum type="arabicParenR" startAt="7"/>
            </a:pPr>
            <a:r>
              <a:rPr lang="en-US" sz="1400" dirty="0" smtClean="0"/>
              <a:t>Agile processes promote sustainable development. </a:t>
            </a:r>
            <a:r>
              <a:rPr lang="en-US" sz="1400" dirty="0" smtClean="0"/>
              <a:t>The </a:t>
            </a:r>
            <a:r>
              <a:rPr lang="en-US" sz="1400" dirty="0" smtClean="0"/>
              <a:t>sponsors, developers, and users should be able </a:t>
            </a:r>
            <a:r>
              <a:rPr lang="en-US" sz="1400" dirty="0" smtClean="0"/>
              <a:t>to </a:t>
            </a:r>
            <a:r>
              <a:rPr lang="en-US" sz="1400" dirty="0" smtClean="0"/>
              <a:t>maintain a constant pace indefinitely. </a:t>
            </a:r>
          </a:p>
          <a:p>
            <a:pPr marL="624078" indent="-514350">
              <a:buFont typeface="+mj-lt"/>
              <a:buAutoNum type="arabicParenR" startAt="7"/>
            </a:pPr>
            <a:r>
              <a:rPr lang="en-US" sz="1400" dirty="0" smtClean="0"/>
              <a:t>Continuous attention to technical excellence </a:t>
            </a:r>
            <a:br>
              <a:rPr lang="en-US" sz="1400" dirty="0" smtClean="0"/>
            </a:br>
            <a:r>
              <a:rPr lang="en-US" sz="1400" dirty="0" smtClean="0"/>
              <a:t>and good design enhances agility. </a:t>
            </a:r>
          </a:p>
          <a:p>
            <a:pPr marL="624078" indent="-514350">
              <a:buFont typeface="+mj-lt"/>
              <a:buAutoNum type="arabicParenR" startAt="7"/>
            </a:pPr>
            <a:r>
              <a:rPr lang="en-US" sz="1400" dirty="0" smtClean="0"/>
              <a:t>Simplicity--the art of maximizing the amount </a:t>
            </a:r>
            <a:r>
              <a:rPr lang="en-US" sz="1400" dirty="0" smtClean="0"/>
              <a:t>of </a:t>
            </a:r>
            <a:r>
              <a:rPr lang="en-US" sz="1400" dirty="0" smtClean="0"/>
              <a:t>work not done--is essential. </a:t>
            </a:r>
          </a:p>
          <a:p>
            <a:pPr marL="624078" indent="-514350">
              <a:buFont typeface="+mj-lt"/>
              <a:buAutoNum type="arabicParenR" startAt="7"/>
            </a:pPr>
            <a:r>
              <a:rPr lang="en-US" sz="1400" dirty="0" smtClean="0"/>
              <a:t>The best architectures, requirements, and designs </a:t>
            </a:r>
            <a:r>
              <a:rPr lang="en-US" sz="1400" dirty="0" smtClean="0"/>
              <a:t>emerge </a:t>
            </a:r>
            <a:r>
              <a:rPr lang="en-US" sz="1400" dirty="0" smtClean="0"/>
              <a:t>from self-organizing teams. </a:t>
            </a:r>
          </a:p>
          <a:p>
            <a:pPr marL="624078" indent="-514350">
              <a:buFont typeface="+mj-lt"/>
              <a:buAutoNum type="arabicParenR" startAt="7"/>
            </a:pPr>
            <a:r>
              <a:rPr lang="en-US" sz="1400" dirty="0" smtClean="0"/>
              <a:t>At regular intervals, the team reflects on how </a:t>
            </a:r>
            <a:br>
              <a:rPr lang="en-US" sz="1400" dirty="0" smtClean="0"/>
            </a:br>
            <a:r>
              <a:rPr lang="en-US" sz="1400" dirty="0" smtClean="0"/>
              <a:t>to become more effective, then tunes and adjusts </a:t>
            </a:r>
            <a:r>
              <a:rPr lang="en-US" sz="1400" dirty="0" smtClean="0"/>
              <a:t>its </a:t>
            </a:r>
            <a:r>
              <a:rPr lang="en-US" sz="1400" dirty="0" smtClean="0"/>
              <a:t>behavior accordingly.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99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Agile’s</a:t>
            </a:r>
            <a:r>
              <a:rPr lang="en-US" dirty="0" smtClean="0"/>
              <a:t> Utility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Giving people a common foundation for making decisions about the best way to develop software. 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3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: </a:t>
            </a:r>
            <a:r>
              <a:rPr lang="en-US" dirty="0"/>
              <a:t>P</a:t>
            </a:r>
            <a:r>
              <a:rPr lang="en-US" dirty="0" smtClean="0"/>
              <a:t>roposed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Release 1.0 Website that users can login to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Release 1.1 Users can upload pictures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Release 1.2 Security on logins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Release 2.0 Users can form friendships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Release 2.1 Users can create form groups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Release 3.0 Mobile device applications.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Release 3.1 Security on mobile devices. </a:t>
            </a:r>
          </a:p>
          <a:p>
            <a:r>
              <a:rPr lang="en-US" dirty="0" smtClean="0"/>
              <a:t>Release 4.X series of releases unique to app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226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Produce backlog (</a:t>
            </a:r>
            <a:r>
              <a:rPr lang="en-US" dirty="0" err="1" smtClean="0"/>
              <a:t>wishlist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Map </a:t>
            </a:r>
            <a:r>
              <a:rPr lang="en-US" dirty="0"/>
              <a:t>W</a:t>
            </a:r>
            <a:r>
              <a:rPr lang="en-US" dirty="0" smtClean="0"/>
              <a:t>ish </a:t>
            </a:r>
            <a:r>
              <a:rPr lang="en-US" dirty="0"/>
              <a:t>L</a:t>
            </a:r>
            <a:r>
              <a:rPr lang="en-US" dirty="0" smtClean="0"/>
              <a:t>ist </a:t>
            </a:r>
            <a:r>
              <a:rPr lang="en-US" dirty="0" smtClean="0"/>
              <a:t>to Release calendar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352800"/>
            <a:ext cx="6220691" cy="285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6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Product Owner – right features get into </a:t>
            </a:r>
            <a:r>
              <a:rPr lang="en-US" dirty="0" err="1" smtClean="0"/>
              <a:t>wishlist</a:t>
            </a:r>
            <a:endParaRPr lang="en-US" dirty="0" smtClean="0"/>
          </a:p>
          <a:p>
            <a:r>
              <a:rPr lang="en-US" dirty="0" smtClean="0"/>
              <a:t>Scrum </a:t>
            </a:r>
            <a:r>
              <a:rPr lang="en-US" dirty="0" smtClean="0"/>
              <a:t>Master   – </a:t>
            </a:r>
            <a:r>
              <a:rPr lang="en-US" dirty="0" smtClean="0"/>
              <a:t>meeting, project plan</a:t>
            </a:r>
          </a:p>
          <a:p>
            <a:r>
              <a:rPr lang="en-US" dirty="0" smtClean="0"/>
              <a:t>Developers </a:t>
            </a:r>
            <a:r>
              <a:rPr lang="en-US" dirty="0" smtClean="0"/>
              <a:t>        – </a:t>
            </a:r>
            <a:r>
              <a:rPr lang="en-US" dirty="0" smtClean="0"/>
              <a:t>build product</a:t>
            </a:r>
          </a:p>
          <a:p>
            <a:r>
              <a:rPr lang="en-US" dirty="0" smtClean="0"/>
              <a:t>Testers </a:t>
            </a:r>
            <a:r>
              <a:rPr lang="en-US" dirty="0" smtClean="0"/>
              <a:t>               – </a:t>
            </a:r>
            <a:r>
              <a:rPr lang="en-US" dirty="0" smtClean="0"/>
              <a:t>test product</a:t>
            </a:r>
          </a:p>
          <a:p>
            <a:r>
              <a:rPr lang="en-US" dirty="0" smtClean="0"/>
              <a:t>Customers </a:t>
            </a:r>
            <a:r>
              <a:rPr lang="en-US" dirty="0" smtClean="0"/>
              <a:t>         – </a:t>
            </a:r>
            <a:r>
              <a:rPr lang="en-US" dirty="0" smtClean="0"/>
              <a:t>use product and pay for 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Release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which items on the product backlog go into each </a:t>
            </a:r>
            <a:r>
              <a:rPr lang="en-US" dirty="0" smtClean="0"/>
              <a:t>release </a:t>
            </a:r>
            <a:r>
              <a:rPr lang="en-US" dirty="0" smtClean="0">
                <a:sym typeface="Wingdings" panose="05000000000000000000" pitchFamily="2" charset="2"/>
              </a:rPr>
              <a:t> release backlog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352800"/>
            <a:ext cx="5257800" cy="2972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63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549</TotalTime>
  <Words>319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Georgia</vt:lpstr>
      <vt:lpstr>Trebuchet MS</vt:lpstr>
      <vt:lpstr>Wingdings</vt:lpstr>
      <vt:lpstr>Wingdings 2</vt:lpstr>
      <vt:lpstr>Urban</vt:lpstr>
      <vt:lpstr>Agile</vt:lpstr>
      <vt:lpstr>Agile (Principles and Values)</vt:lpstr>
      <vt:lpstr>Agile Manifesto</vt:lpstr>
      <vt:lpstr>12 principles of Agile</vt:lpstr>
      <vt:lpstr>Agile’s Utility</vt:lpstr>
      <vt:lpstr>Example : Proposed schedule</vt:lpstr>
      <vt:lpstr>SCRUM</vt:lpstr>
      <vt:lpstr>People</vt:lpstr>
      <vt:lpstr>Release Planning</vt:lpstr>
      <vt:lpstr>Estimating time for tasks (stories)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Markets – Stock Market</dc:title>
  <dc:creator>Bill Byrne</dc:creator>
  <cp:lastModifiedBy>Bill Byrne</cp:lastModifiedBy>
  <cp:revision>63</cp:revision>
  <dcterms:created xsi:type="dcterms:W3CDTF">2006-08-16T00:00:00Z</dcterms:created>
  <dcterms:modified xsi:type="dcterms:W3CDTF">2018-11-28T21:08:45Z</dcterms:modified>
</cp:coreProperties>
</file>