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Financial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867400" cy="1752600"/>
          </a:xfrm>
        </p:spPr>
        <p:txBody>
          <a:bodyPr/>
          <a:lstStyle/>
          <a:p>
            <a:r>
              <a:rPr lang="en-US" dirty="0" smtClean="0"/>
              <a:t> Financial vs. managerial Accounting</a:t>
            </a:r>
          </a:p>
          <a:p>
            <a:r>
              <a:rPr lang="en-US" dirty="0" smtClean="0"/>
              <a:t>Balance Sheets</a:t>
            </a:r>
            <a:r>
              <a:rPr lang="en-US" dirty="0"/>
              <a:t> </a:t>
            </a:r>
            <a:r>
              <a:rPr lang="en-US" dirty="0" smtClean="0"/>
              <a:t>and Income Statements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 Sheet – Microsoft 2004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1" y="2249488"/>
            <a:ext cx="7391400" cy="4324350"/>
          </a:xfrm>
        </p:spPr>
      </p:pic>
    </p:spTree>
    <p:extLst>
      <p:ext uri="{BB962C8B-B14F-4D97-AF65-F5344CB8AC3E}">
        <p14:creationId xmlns:p14="http://schemas.microsoft.com/office/powerpoint/2010/main" val="2502984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 Sales</a:t>
            </a:r>
          </a:p>
          <a:p>
            <a:r>
              <a:rPr lang="en-US" dirty="0"/>
              <a:t>Gross Profit</a:t>
            </a:r>
          </a:p>
          <a:p>
            <a:r>
              <a:rPr lang="en-US" dirty="0"/>
              <a:t>Operating Profit</a:t>
            </a:r>
          </a:p>
          <a:p>
            <a:r>
              <a:rPr lang="en-US" dirty="0"/>
              <a:t>Earnings Before Interest &amp; Taxes (EBIT)</a:t>
            </a:r>
          </a:p>
          <a:p>
            <a:r>
              <a:rPr lang="en-US" dirty="0"/>
              <a:t>Earnings Before Taxes (EBT)</a:t>
            </a:r>
          </a:p>
          <a:p>
            <a:r>
              <a:rPr lang="en-US" dirty="0"/>
              <a:t>Earnings After Taxes (EAT) or Net Income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317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</a:t>
            </a:r>
            <a:r>
              <a:rPr lang="en-US" dirty="0"/>
              <a:t>I</a:t>
            </a:r>
            <a:r>
              <a:rPr lang="en-US" dirty="0" smtClean="0"/>
              <a:t>ncome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>
              <a:buNone/>
            </a:pPr>
            <a:r>
              <a:rPr lang="en-US" dirty="0"/>
              <a:t>Net Sales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Cost </a:t>
            </a:r>
            <a:r>
              <a:rPr lang="en-US" dirty="0"/>
              <a:t>of Good Sold (COGS)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Gross </a:t>
            </a:r>
            <a:r>
              <a:rPr lang="en-US" dirty="0"/>
              <a:t>Profit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Administrative </a:t>
            </a:r>
            <a:r>
              <a:rPr lang="en-US" dirty="0"/>
              <a:t>&amp; Selling Expenses (SG&amp;A) - </a:t>
            </a:r>
            <a:r>
              <a:rPr lang="en-US" dirty="0" smtClean="0"/>
              <a:t>	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Depreciation </a:t>
            </a:r>
          </a:p>
          <a:p>
            <a:pPr marL="109728" indent="0">
              <a:buNone/>
            </a:pPr>
            <a:r>
              <a:rPr lang="en-US" dirty="0" smtClean="0"/>
              <a:t>Operating </a:t>
            </a:r>
            <a:r>
              <a:rPr lang="en-US" dirty="0"/>
              <a:t>Profit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Profit from main </a:t>
            </a:r>
            <a:r>
              <a:rPr lang="en-US" dirty="0" smtClean="0">
                <a:solidFill>
                  <a:srgbClr val="FF0000"/>
                </a:solidFill>
              </a:rPr>
              <a:t>business)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+/- </a:t>
            </a:r>
            <a:r>
              <a:rPr lang="en-US" dirty="0"/>
              <a:t>Extraordinary Gain/Loss </a:t>
            </a:r>
            <a:endParaRPr lang="en-US" dirty="0" smtClean="0"/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+ </a:t>
            </a:r>
            <a:r>
              <a:rPr lang="en-US" dirty="0"/>
              <a:t>Other </a:t>
            </a:r>
            <a:r>
              <a:rPr lang="en-US" dirty="0" smtClean="0"/>
              <a:t>Income </a:t>
            </a:r>
            <a:r>
              <a:rPr lang="en-US" dirty="0" smtClean="0">
                <a:solidFill>
                  <a:srgbClr val="FF0000"/>
                </a:solidFill>
              </a:rPr>
              <a:t>(Profit </a:t>
            </a:r>
            <a:r>
              <a:rPr lang="en-US" dirty="0">
                <a:solidFill>
                  <a:srgbClr val="FF0000"/>
                </a:solidFill>
              </a:rPr>
              <a:t>from financial investments (e.g. interest on assets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Earnings </a:t>
            </a:r>
            <a:r>
              <a:rPr lang="en-US" dirty="0"/>
              <a:t>Before Interest &amp; Taxes (EBIT) </a:t>
            </a:r>
          </a:p>
          <a:p>
            <a:pPr marL="109728" indent="0">
              <a:buNone/>
            </a:pPr>
            <a:r>
              <a:rPr lang="en-US" dirty="0" smtClean="0"/>
              <a:t>	Interest </a:t>
            </a:r>
            <a:r>
              <a:rPr lang="en-US" dirty="0"/>
              <a:t>Expenses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Earnings </a:t>
            </a:r>
            <a:r>
              <a:rPr lang="en-US" dirty="0"/>
              <a:t>Before Taxes (EBT) </a:t>
            </a:r>
          </a:p>
          <a:p>
            <a:pPr marL="109728" indent="0">
              <a:buNone/>
            </a:pPr>
            <a:r>
              <a:rPr lang="en-US" dirty="0" smtClean="0"/>
              <a:t>	Provision </a:t>
            </a:r>
            <a:r>
              <a:rPr lang="en-US" dirty="0"/>
              <a:t>for Income Taxes 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Earnings </a:t>
            </a:r>
            <a:r>
              <a:rPr lang="en-US" dirty="0"/>
              <a:t>After Taxes (EAT</a:t>
            </a:r>
            <a:r>
              <a:rPr lang="en-US" dirty="0" smtClean="0"/>
              <a:t>)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(To </a:t>
            </a:r>
            <a:r>
              <a:rPr lang="en-US" dirty="0">
                <a:solidFill>
                  <a:srgbClr val="FF0000"/>
                </a:solidFill>
              </a:rPr>
              <a:t>the owner? (not necessarily: Dividends, Retained earnings</a:t>
            </a:r>
            <a:r>
              <a:rPr lang="en-US" dirty="0" smtClean="0">
                <a:solidFill>
                  <a:srgbClr val="FF0000"/>
                </a:solidFill>
              </a:rPr>
              <a:t>))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755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 Statement – Microsoft 2004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666" y="2249488"/>
            <a:ext cx="4028668" cy="4324350"/>
          </a:xfrm>
        </p:spPr>
      </p:pic>
    </p:spTree>
    <p:extLst>
      <p:ext uri="{BB962C8B-B14F-4D97-AF65-F5344CB8AC3E}">
        <p14:creationId xmlns:p14="http://schemas.microsoft.com/office/powerpoint/2010/main" val="573327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vs. Managerial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Financial accounting: </a:t>
            </a:r>
          </a:p>
          <a:p>
            <a:pPr lvl="1"/>
            <a:r>
              <a:rPr lang="en-US" dirty="0"/>
              <a:t>Not for managerial decision making</a:t>
            </a:r>
          </a:p>
          <a:p>
            <a:pPr lvl="1"/>
            <a:r>
              <a:rPr lang="en-US" dirty="0" smtClean="0"/>
              <a:t>External </a:t>
            </a:r>
            <a:r>
              <a:rPr lang="en-US" dirty="0"/>
              <a:t>accounting </a:t>
            </a:r>
            <a:endParaRPr lang="en-US" dirty="0" smtClean="0"/>
          </a:p>
          <a:p>
            <a:r>
              <a:rPr lang="en-US" dirty="0" smtClean="0"/>
              <a:t>Management/Cost </a:t>
            </a:r>
            <a:r>
              <a:rPr lang="en-US" dirty="0"/>
              <a:t>accounting: </a:t>
            </a:r>
          </a:p>
          <a:p>
            <a:pPr lvl="1"/>
            <a:r>
              <a:rPr lang="en-US" dirty="0"/>
              <a:t>For managerial decision making (sunk </a:t>
            </a:r>
            <a:r>
              <a:rPr lang="en-US" dirty="0" smtClean="0"/>
              <a:t>cost(prospective), </a:t>
            </a:r>
            <a:r>
              <a:rPr lang="en-US" dirty="0"/>
              <a:t>opportunity cost)</a:t>
            </a:r>
          </a:p>
          <a:p>
            <a:pPr lvl="1"/>
            <a:r>
              <a:rPr lang="en-US" dirty="0"/>
              <a:t>Internal accounting</a:t>
            </a:r>
          </a:p>
          <a:p>
            <a:pPr lvl="1"/>
            <a:r>
              <a:rPr lang="en-US" dirty="0"/>
              <a:t>Company decides cost accounting systems</a:t>
            </a:r>
          </a:p>
          <a:p>
            <a:pPr lvl="1"/>
            <a:r>
              <a:rPr lang="en-US" dirty="0"/>
              <a:t>Management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3612136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Realization / </a:t>
            </a:r>
            <a:r>
              <a:rPr lang="en-US" dirty="0"/>
              <a:t>Accrual accounting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Realization </a:t>
            </a:r>
            <a:r>
              <a:rPr lang="en-US" dirty="0"/>
              <a:t>principle / Accrual accounting</a:t>
            </a:r>
          </a:p>
          <a:p>
            <a:pPr lvl="1"/>
            <a:r>
              <a:rPr lang="en-US" dirty="0"/>
              <a:t>When is a sales revenue recognized in accounting?</a:t>
            </a:r>
          </a:p>
          <a:p>
            <a:pPr lvl="2"/>
            <a:r>
              <a:rPr lang="en-US" dirty="0"/>
              <a:t>1</a:t>
            </a:r>
            <a:r>
              <a:rPr lang="en-US" dirty="0" smtClean="0"/>
              <a:t>. </a:t>
            </a:r>
            <a:r>
              <a:rPr lang="en-US" dirty="0"/>
              <a:t>Order received</a:t>
            </a:r>
          </a:p>
          <a:p>
            <a:pPr lvl="2"/>
            <a:r>
              <a:rPr lang="en-US" dirty="0"/>
              <a:t>2. Service delivered</a:t>
            </a:r>
          </a:p>
          <a:p>
            <a:pPr lvl="2"/>
            <a:r>
              <a:rPr lang="en-US" dirty="0"/>
              <a:t>3. Invoice sent</a:t>
            </a:r>
          </a:p>
          <a:p>
            <a:pPr lvl="2"/>
            <a:r>
              <a:rPr lang="en-US" dirty="0"/>
              <a:t>4. Payment </a:t>
            </a:r>
            <a:r>
              <a:rPr lang="en-US" dirty="0" smtClean="0"/>
              <a:t>received</a:t>
            </a:r>
          </a:p>
          <a:p>
            <a:pPr lvl="2"/>
            <a:endParaRPr lang="en-US" dirty="0"/>
          </a:p>
          <a:p>
            <a:r>
              <a:rPr lang="en-US" dirty="0"/>
              <a:t>Can we estimate the market value of a company from financial statements?</a:t>
            </a:r>
          </a:p>
        </p:txBody>
      </p:sp>
    </p:spTree>
    <p:extLst>
      <p:ext uri="{BB962C8B-B14F-4D97-AF65-F5344CB8AC3E}">
        <p14:creationId xmlns:p14="http://schemas.microsoft.com/office/powerpoint/2010/main" val="565248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value from Financials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risk free interest rate is 5%.</a:t>
            </a:r>
          </a:p>
          <a:p>
            <a:r>
              <a:rPr lang="en-US" dirty="0" smtClean="0"/>
              <a:t>If you have an account that pays $10M/year in interest, who much is that account worth?</a:t>
            </a:r>
          </a:p>
          <a:p>
            <a:endParaRPr lang="en-US" dirty="0"/>
          </a:p>
          <a:p>
            <a:pPr lvl="1"/>
            <a:r>
              <a:rPr lang="en-US" dirty="0" smtClean="0"/>
              <a:t>(Account Value) (5%) = $10M </a:t>
            </a:r>
            <a:r>
              <a:rPr lang="en-US" dirty="0" smtClean="0">
                <a:sym typeface="Wingdings" panose="05000000000000000000" pitchFamily="2" charset="2"/>
              </a:rPr>
              <a:t>AV = $200M</a:t>
            </a:r>
          </a:p>
          <a:p>
            <a:pPr marL="411480" lvl="1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411480" lvl="1" indent="0">
              <a:buNone/>
            </a:pP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Now suppose some internet startup produces $10M profit/year, What is the company worth? </a:t>
            </a:r>
          </a:p>
        </p:txBody>
      </p:sp>
    </p:spTree>
    <p:extLst>
      <p:ext uri="{BB962C8B-B14F-4D97-AF65-F5344CB8AC3E}">
        <p14:creationId xmlns:p14="http://schemas.microsoft.com/office/powerpoint/2010/main" val="233027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Matching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</a:t>
            </a:r>
            <a:r>
              <a:rPr lang="en-US" dirty="0"/>
              <a:t>must be recognized when we have recognized the corresponding </a:t>
            </a:r>
            <a:r>
              <a:rPr lang="en-US" dirty="0" smtClean="0"/>
              <a:t>revenue</a:t>
            </a:r>
          </a:p>
          <a:p>
            <a:endParaRPr lang="en-US" dirty="0"/>
          </a:p>
          <a:p>
            <a:r>
              <a:rPr lang="en-US" dirty="0"/>
              <a:t>Problems with depreciation and future costs of guarantees</a:t>
            </a:r>
          </a:p>
        </p:txBody>
      </p:sp>
    </p:spTree>
    <p:extLst>
      <p:ext uri="{BB962C8B-B14F-4D97-AF65-F5344CB8AC3E}">
        <p14:creationId xmlns:p14="http://schemas.microsoft.com/office/powerpoint/2010/main" val="2743012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of prudence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Do not overestimate your profits (you are allowed to underestimate your profits) R&amp;D cost goes to the income statement: because you are not sure you are getting these benefits in the following years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years ago, AOL </a:t>
            </a:r>
            <a:r>
              <a:rPr lang="en-US" dirty="0"/>
              <a:t>advertised. Instead of reporting the cost of advertising in the income statement, they considered that customers will stay 10 years. They reported 1/10 of advertising cost in the income statement and the rest went to the balance sheet. When AOL admitted to this aggressive accounting practice, AOL lost 10% in 1 day. This fraudulent behavior allowed them to show profits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few years ago, AOL-Time Warner laid off people. Instead of reporting the 6-month salary severance in the income statement, they put both the $ acquisition and the cost of restructuring in the balance sheet.  As a result, they faced a lot of pressure</a:t>
            </a:r>
          </a:p>
        </p:txBody>
      </p:sp>
    </p:spTree>
    <p:extLst>
      <p:ext uri="{BB962C8B-B14F-4D97-AF65-F5344CB8AC3E}">
        <p14:creationId xmlns:p14="http://schemas.microsoft.com/office/powerpoint/2010/main" val="969754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Cash Flow Cycle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82" y="2249488"/>
            <a:ext cx="6875635" cy="4324350"/>
          </a:xfrm>
        </p:spPr>
      </p:pic>
    </p:spTree>
    <p:extLst>
      <p:ext uri="{BB962C8B-B14F-4D97-AF65-F5344CB8AC3E}">
        <p14:creationId xmlns:p14="http://schemas.microsoft.com/office/powerpoint/2010/main" val="3763193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Financial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/>
              <a:t>Financial snapshot, at a point in time, of all the assets a company owns and all the claims against these assets </a:t>
            </a:r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r>
              <a:rPr lang="en-US" dirty="0" smtClean="0">
                <a:solidFill>
                  <a:srgbClr val="7030A0"/>
                </a:solidFill>
              </a:rPr>
              <a:t>	Assets </a:t>
            </a:r>
            <a:r>
              <a:rPr lang="en-US" dirty="0">
                <a:solidFill>
                  <a:srgbClr val="7030A0"/>
                </a:solidFill>
              </a:rPr>
              <a:t>= Liabilities + Shareholders’ equity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Question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If a company is short in cash, can it spend some of its shareholders’ equity? Why?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356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Assets = Liabilities + Stockholder Equity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36576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>
                <a:solidFill>
                  <a:srgbClr val="0070C0"/>
                </a:solidFill>
              </a:rPr>
              <a:t>Assets </a:t>
            </a:r>
            <a:endParaRPr lang="en-US" dirty="0" smtClean="0">
              <a:solidFill>
                <a:srgbClr val="0070C0"/>
              </a:solidFill>
            </a:endParaRP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400" dirty="0" smtClean="0"/>
              <a:t>Liquid </a:t>
            </a:r>
            <a:r>
              <a:rPr lang="en-US" sz="2400" dirty="0"/>
              <a:t>assets </a:t>
            </a:r>
          </a:p>
          <a:p>
            <a:r>
              <a:rPr lang="en-US" sz="2400" dirty="0"/>
              <a:t>Accounts receivable</a:t>
            </a:r>
          </a:p>
          <a:p>
            <a:r>
              <a:rPr lang="en-US" sz="2400" dirty="0"/>
              <a:t>Inventories</a:t>
            </a:r>
          </a:p>
          <a:p>
            <a:r>
              <a:rPr lang="en-US" sz="2400" dirty="0"/>
              <a:t>Net Fixed assets</a:t>
            </a:r>
          </a:p>
          <a:p>
            <a:r>
              <a:rPr lang="en-US" sz="2400" dirty="0"/>
              <a:t>Other </a:t>
            </a:r>
            <a:r>
              <a:rPr lang="en-US" sz="2400" dirty="0" smtClean="0"/>
              <a:t>assets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2362200"/>
            <a:ext cx="3657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Liabilities+S.E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</a:p>
          <a:p>
            <a:pPr marL="109728" indent="0">
              <a:buNone/>
            </a:pPr>
            <a:endParaRPr lang="en-US" sz="2400" dirty="0" smtClean="0"/>
          </a:p>
          <a:p>
            <a:r>
              <a:rPr lang="en-US" sz="2400" dirty="0" smtClean="0"/>
              <a:t>Short Term borrowing</a:t>
            </a:r>
          </a:p>
          <a:p>
            <a:r>
              <a:rPr lang="en-US" sz="2400" dirty="0" smtClean="0"/>
              <a:t>Accounts payable</a:t>
            </a:r>
          </a:p>
          <a:p>
            <a:r>
              <a:rPr lang="en-US" sz="2400" dirty="0" smtClean="0"/>
              <a:t>Net accruals</a:t>
            </a:r>
          </a:p>
          <a:p>
            <a:r>
              <a:rPr lang="en-US" sz="2400" dirty="0" smtClean="0"/>
              <a:t>Long-term debt</a:t>
            </a:r>
          </a:p>
          <a:p>
            <a:r>
              <a:rPr lang="en-US" sz="2400" dirty="0" smtClean="0"/>
              <a:t>Owners equity 	</a:t>
            </a:r>
          </a:p>
          <a:p>
            <a:pPr lvl="2"/>
            <a:r>
              <a:rPr lang="en-US" sz="2000" dirty="0" smtClean="0"/>
              <a:t>Paid-in capital 	</a:t>
            </a:r>
          </a:p>
          <a:p>
            <a:pPr lvl="2"/>
            <a:r>
              <a:rPr lang="en-US" sz="2000" dirty="0" smtClean="0"/>
              <a:t>Retained earnings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8773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</TotalTime>
  <Words>445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Georgia</vt:lpstr>
      <vt:lpstr>Trebuchet MS</vt:lpstr>
      <vt:lpstr>Wingdings</vt:lpstr>
      <vt:lpstr>Wingdings 2</vt:lpstr>
      <vt:lpstr>Urban</vt:lpstr>
      <vt:lpstr>Financial Statements</vt:lpstr>
      <vt:lpstr>Financial vs. Managerial</vt:lpstr>
      <vt:lpstr>Realization / Accrual accounting </vt:lpstr>
      <vt:lpstr>Companies value from Financials</vt:lpstr>
      <vt:lpstr> Matching Principle</vt:lpstr>
      <vt:lpstr>Principle of prudence</vt:lpstr>
      <vt:lpstr>Cash Flow Cycle</vt:lpstr>
      <vt:lpstr>Interpreting Financial Statements</vt:lpstr>
      <vt:lpstr>Assets = Liabilities + Stockholder Equity</vt:lpstr>
      <vt:lpstr>Balance Sheet – Microsoft 2004</vt:lpstr>
      <vt:lpstr>Income Statement components</vt:lpstr>
      <vt:lpstr>Standard Income Statement</vt:lpstr>
      <vt:lpstr>Income Statement – Microsoft 2004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Markets – Stock Market</dc:title>
  <dc:creator>Bill Byrne</dc:creator>
  <cp:lastModifiedBy>Bill Byrne</cp:lastModifiedBy>
  <cp:revision>17</cp:revision>
  <dcterms:created xsi:type="dcterms:W3CDTF">2006-08-16T00:00:00Z</dcterms:created>
  <dcterms:modified xsi:type="dcterms:W3CDTF">2018-09-19T21:18:30Z</dcterms:modified>
</cp:coreProperties>
</file>