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65" r:id="rId5"/>
    <p:sldId id="266" r:id="rId6"/>
    <p:sldId id="271" r:id="rId7"/>
    <p:sldId id="268" r:id="rId8"/>
    <p:sldId id="269" r:id="rId9"/>
    <p:sldId id="257" r:id="rId10"/>
    <p:sldId id="258" r:id="rId11"/>
    <p:sldId id="259" r:id="rId12"/>
    <p:sldId id="270" r:id="rId13"/>
    <p:sldId id="261" r:id="rId14"/>
    <p:sldId id="263" r:id="rId15"/>
    <p:sldId id="262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94660"/>
  </p:normalViewPr>
  <p:slideViewPr>
    <p:cSldViewPr>
      <p:cViewPr varScale="1">
        <p:scale>
          <a:sx n="65" d="100"/>
          <a:sy n="65" d="100"/>
        </p:scale>
        <p:origin x="17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Outsourcing (Off shoring)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867400" cy="1752600"/>
          </a:xfrm>
        </p:spPr>
        <p:txBody>
          <a:bodyPr/>
          <a:lstStyle/>
          <a:p>
            <a:r>
              <a:rPr lang="en-US" dirty="0" smtClean="0"/>
              <a:t>H1-B (B1B) visa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workforce outside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The </a:t>
            </a:r>
            <a:r>
              <a:rPr lang="en-US" u="sng" dirty="0"/>
              <a:t>digital workforce</a:t>
            </a:r>
            <a:r>
              <a:rPr lang="en-US" dirty="0"/>
              <a:t> of </a:t>
            </a:r>
            <a:r>
              <a:rPr lang="en-US" dirty="0" smtClean="0"/>
              <a:t>countries like</a:t>
            </a:r>
            <a:r>
              <a:rPr lang="en-US" dirty="0"/>
              <a:t> India and China are only paid a fraction of what would be minimum wage in the US.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On </a:t>
            </a:r>
            <a:r>
              <a:rPr lang="en-US" dirty="0"/>
              <a:t>average, software engineers are getting paid between 250,000 and 1,500,000 rupees (US$4,000 to US$23,000) in India as opposed to $40,000–$100,000 in countries such as the US and Canada</a:t>
            </a:r>
          </a:p>
        </p:txBody>
      </p:sp>
    </p:spTree>
    <p:extLst>
      <p:ext uri="{BB962C8B-B14F-4D97-AF65-F5344CB8AC3E}">
        <p14:creationId xmlns:p14="http://schemas.microsoft.com/office/powerpoint/2010/main" val="313828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H1-B visa program in USA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1950’s</a:t>
            </a:r>
            <a:r>
              <a:rPr lang="en-US" dirty="0" smtClean="0"/>
              <a:t> H-1 visa allowed foreign worker with 	“distinguished merit and abilities”  to find 	legal employment in USA.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1990</a:t>
            </a:r>
            <a:r>
              <a:rPr lang="en-US" dirty="0" smtClean="0"/>
              <a:t> – (IMMACT) H1-B visas allowed bachelor's 	or higher or equivalent work </a:t>
            </a:r>
            <a:r>
              <a:rPr lang="en-US" dirty="0" smtClean="0"/>
              <a:t>experience in 	Technology.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65,000/year cap.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1997</a:t>
            </a:r>
            <a:r>
              <a:rPr lang="en-US" dirty="0" smtClean="0"/>
              <a:t> – the cap was hit for the first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7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Gates testifies at US </a:t>
            </a:r>
            <a:r>
              <a:rPr lang="en-US" dirty="0"/>
              <a:t>C</a:t>
            </a:r>
            <a:r>
              <a:rPr lang="en-US" dirty="0" smtClean="0"/>
              <a:t>ongress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27006"/>
            <a:ext cx="6324600" cy="4216400"/>
          </a:xfrm>
        </p:spPr>
      </p:pic>
    </p:spTree>
    <p:extLst>
      <p:ext uri="{BB962C8B-B14F-4D97-AF65-F5344CB8AC3E}">
        <p14:creationId xmlns:p14="http://schemas.microsoft.com/office/powerpoint/2010/main" val="4167093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H1-B visa program in USA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1998</a:t>
            </a:r>
            <a:r>
              <a:rPr lang="en-US" dirty="0" smtClean="0"/>
              <a:t> </a:t>
            </a:r>
            <a:r>
              <a:rPr lang="en-US" dirty="0" smtClean="0"/>
              <a:t>H-1B </a:t>
            </a:r>
            <a:r>
              <a:rPr lang="en-US" dirty="0" smtClean="0"/>
              <a:t>visa cap 115,000 (increase of 50,000)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2001</a:t>
            </a:r>
            <a:r>
              <a:rPr lang="en-US" dirty="0" smtClean="0"/>
              <a:t> </a:t>
            </a:r>
            <a:r>
              <a:rPr lang="en-US" dirty="0" smtClean="0"/>
              <a:t>H-1B </a:t>
            </a:r>
            <a:r>
              <a:rPr lang="en-US" dirty="0"/>
              <a:t>visa cap </a:t>
            </a:r>
            <a:r>
              <a:rPr lang="en-US" dirty="0" smtClean="0"/>
              <a:t>195,000 </a:t>
            </a:r>
            <a:r>
              <a:rPr lang="en-US" dirty="0"/>
              <a:t>(increase of </a:t>
            </a:r>
            <a:r>
              <a:rPr lang="en-US" dirty="0" smtClean="0"/>
              <a:t>80,000) 	plus additional visas for universities and 	Government research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2004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2018 </a:t>
            </a:r>
            <a:r>
              <a:rPr lang="en-US" dirty="0" smtClean="0"/>
              <a:t>– the cap set back to 65,000 </a:t>
            </a:r>
          </a:p>
          <a:p>
            <a:pPr marL="109728" indent="0">
              <a:buNone/>
            </a:pPr>
            <a:r>
              <a:rPr lang="en-US" sz="1600" dirty="0" smtClean="0"/>
              <a:t>(the law increasing the number from 65,000 expired and was not reset)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28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H1-B visa program in USA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2018</a:t>
            </a:r>
            <a:r>
              <a:rPr lang="en-US" dirty="0" smtClean="0"/>
              <a:t> H-1B visa cap 65,000  </a:t>
            </a:r>
          </a:p>
          <a:p>
            <a:pPr marL="109728" indent="0">
              <a:buNone/>
            </a:pPr>
            <a:r>
              <a:rPr lang="en-US" dirty="0" smtClean="0"/>
              <a:t>     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 H-1B masters 20,000 cap (foreign worker 	 holding a US masters or higher degree)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 </a:t>
            </a:r>
            <a:r>
              <a:rPr lang="en-US" sz="1400" dirty="0" smtClean="0"/>
              <a:t>(a worker can apply to both)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9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Foreign Workers in USA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42280"/>
            <a:ext cx="5334000" cy="4338767"/>
          </a:xfrm>
        </p:spPr>
      </p:pic>
    </p:spTree>
    <p:extLst>
      <p:ext uri="{BB962C8B-B14F-4D97-AF65-F5344CB8AC3E}">
        <p14:creationId xmlns:p14="http://schemas.microsoft.com/office/powerpoint/2010/main" val="8832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Offshoring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Suppose you have a project that needs 10 people to complete by a certain date.</a:t>
            </a:r>
          </a:p>
          <a:p>
            <a:pPr marL="109728" indent="0">
              <a:buNone/>
            </a:pPr>
            <a:r>
              <a:rPr lang="en-US" dirty="0" smtClean="0"/>
              <a:t>Questions you might ask:</a:t>
            </a:r>
          </a:p>
          <a:p>
            <a:r>
              <a:rPr lang="en-US" sz="2000" dirty="0" smtClean="0"/>
              <a:t>Why do you need 10 people (8 very good workers can do the same as 12 not so good workers, so where did 10 come from?)</a:t>
            </a:r>
            <a:endParaRPr lang="en-US" dirty="0" smtClean="0"/>
          </a:p>
          <a:p>
            <a:r>
              <a:rPr lang="en-US" sz="2000" dirty="0" smtClean="0"/>
              <a:t>Why is it due on the due date? What would be the cost of it being late? More time could mean less people needed. </a:t>
            </a:r>
          </a:p>
          <a:p>
            <a:r>
              <a:rPr lang="en-US" sz="2000" dirty="0" smtClean="0"/>
              <a:t>What roles must be filled? How long does it take to hire?</a:t>
            </a:r>
          </a:p>
          <a:p>
            <a:r>
              <a:rPr lang="en-US" sz="2000" dirty="0" smtClean="0"/>
              <a:t>What’s the start up budget?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154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</a:t>
            </a:r>
            <a:r>
              <a:rPr lang="en-US" dirty="0" smtClean="0"/>
              <a:t>Project Cost estimates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7919260" cy="4323546"/>
          </a:xfrm>
        </p:spPr>
      </p:pic>
    </p:spTree>
    <p:extLst>
      <p:ext uri="{BB962C8B-B14F-4D97-AF65-F5344CB8AC3E}">
        <p14:creationId xmlns:p14="http://schemas.microsoft.com/office/powerpoint/2010/main" val="255725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 of an 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Factors:</a:t>
            </a:r>
          </a:p>
          <a:p>
            <a:r>
              <a:rPr lang="en-US" dirty="0" smtClean="0"/>
              <a:t>Salary (base pay, overtime, bonus)</a:t>
            </a:r>
          </a:p>
          <a:p>
            <a:r>
              <a:rPr lang="en-US" dirty="0" smtClean="0"/>
              <a:t>Benefits (health, dental, education)</a:t>
            </a:r>
          </a:p>
          <a:p>
            <a:r>
              <a:rPr lang="en-US" dirty="0" smtClean="0"/>
              <a:t>Employee Taxes (state, federal, unemployment)</a:t>
            </a:r>
          </a:p>
          <a:p>
            <a:r>
              <a:rPr lang="en-US" dirty="0" smtClean="0"/>
              <a:t>Space (office space, desk etc.)</a:t>
            </a:r>
          </a:p>
          <a:p>
            <a:r>
              <a:rPr lang="en-US" dirty="0" smtClean="0"/>
              <a:t>Equipment (computer, phone, pens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value of an 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Factors:</a:t>
            </a:r>
          </a:p>
          <a:p>
            <a:r>
              <a:rPr lang="en-US" dirty="0" smtClean="0"/>
              <a:t>Education </a:t>
            </a:r>
          </a:p>
          <a:p>
            <a:r>
              <a:rPr lang="en-US" dirty="0" smtClean="0"/>
              <a:t>Experience </a:t>
            </a:r>
          </a:p>
          <a:p>
            <a:r>
              <a:rPr lang="en-US" dirty="0" smtClean="0"/>
              <a:t>Problem solving skills</a:t>
            </a:r>
          </a:p>
          <a:p>
            <a:r>
              <a:rPr lang="en-US" dirty="0" smtClean="0"/>
              <a:t>Drive</a:t>
            </a:r>
          </a:p>
          <a:p>
            <a:r>
              <a:rPr lang="en-US" dirty="0" smtClean="0"/>
              <a:t>Communication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1600" dirty="0" smtClean="0"/>
              <a:t>Evaluating an employee</a:t>
            </a:r>
          </a:p>
          <a:p>
            <a:pPr marL="109728" indent="0">
              <a:buNone/>
            </a:pPr>
            <a:r>
              <a:rPr lang="en-US" sz="1600" dirty="0" smtClean="0"/>
              <a:t>- Weighted average of ratings of categories rate employees from 1 - 5</a:t>
            </a:r>
          </a:p>
        </p:txBody>
      </p:sp>
    </p:spTree>
    <p:extLst>
      <p:ext uri="{BB962C8B-B14F-4D97-AF65-F5344CB8AC3E}">
        <p14:creationId xmlns:p14="http://schemas.microsoft.com/office/powerpoint/2010/main" val="14621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value of an 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Factors:</a:t>
            </a:r>
          </a:p>
          <a:p>
            <a:r>
              <a:rPr lang="en-US" dirty="0" smtClean="0"/>
              <a:t>Employees general value</a:t>
            </a:r>
          </a:p>
          <a:p>
            <a:r>
              <a:rPr lang="en-US" dirty="0" smtClean="0"/>
              <a:t>Your companies need for that skill set.</a:t>
            </a:r>
          </a:p>
          <a:p>
            <a:r>
              <a:rPr lang="en-US" dirty="0" smtClean="0"/>
              <a:t>Duplication of skill (existing employees)</a:t>
            </a:r>
          </a:p>
          <a:p>
            <a:r>
              <a:rPr lang="en-US" dirty="0" smtClean="0"/>
              <a:t>Cost of the employee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6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Rock Band is hiring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 smtClean="0"/>
              <a:t>Needs:</a:t>
            </a:r>
          </a:p>
          <a:p>
            <a:pPr>
              <a:buFontTx/>
              <a:buChar char="-"/>
            </a:pPr>
            <a:r>
              <a:rPr lang="en-US" sz="2000" dirty="0" smtClean="0"/>
              <a:t>Singer</a:t>
            </a:r>
          </a:p>
          <a:p>
            <a:pPr>
              <a:buFontTx/>
              <a:buChar char="-"/>
            </a:pPr>
            <a:r>
              <a:rPr lang="en-US" sz="2000" dirty="0" smtClean="0"/>
              <a:t>Guitar player(s)</a:t>
            </a:r>
          </a:p>
          <a:p>
            <a:pPr>
              <a:buFontTx/>
              <a:buChar char="-"/>
            </a:pPr>
            <a:r>
              <a:rPr lang="en-US" sz="2000" dirty="0" smtClean="0"/>
              <a:t>Bass Player</a:t>
            </a:r>
          </a:p>
          <a:p>
            <a:pPr>
              <a:buFontTx/>
              <a:buChar char="-"/>
            </a:pPr>
            <a:r>
              <a:rPr lang="en-US" sz="2000" dirty="0" smtClean="0"/>
              <a:t>Drummer</a:t>
            </a:r>
          </a:p>
          <a:p>
            <a:pPr>
              <a:buFontTx/>
              <a:buChar char="-"/>
            </a:pPr>
            <a:r>
              <a:rPr lang="en-US" sz="2000" dirty="0" smtClean="0"/>
              <a:t>Keyboards</a:t>
            </a:r>
          </a:p>
          <a:p>
            <a:pPr>
              <a:buFontTx/>
              <a:buChar char="-"/>
            </a:pPr>
            <a:r>
              <a:rPr lang="en-US" sz="2000" dirty="0" smtClean="0"/>
              <a:t>Saxophone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You can hire a great Sax player?</a:t>
            </a:r>
          </a:p>
          <a:p>
            <a:pPr marL="109728" indent="0">
              <a:buNone/>
            </a:pPr>
            <a:r>
              <a:rPr lang="en-US" sz="2000" dirty="0" smtClean="0"/>
              <a:t>You have 2 guitar players, and </a:t>
            </a:r>
          </a:p>
          <a:p>
            <a:pPr marL="109728" indent="0">
              <a:buNone/>
            </a:pPr>
            <a:r>
              <a:rPr lang="en-US" sz="2000" dirty="0" smtClean="0"/>
              <a:t>Hire a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great guitar player?</a:t>
            </a:r>
          </a:p>
          <a:p>
            <a:pPr marL="109728" indent="0">
              <a:buNone/>
            </a:pPr>
            <a:r>
              <a:rPr lang="en-US" sz="2000" dirty="0" smtClean="0"/>
              <a:t>You have a great singer and can hire another great singer?</a:t>
            </a:r>
            <a:endParaRPr lang="en-US" sz="2000" dirty="0"/>
          </a:p>
          <a:p>
            <a:pPr>
              <a:buFontTx/>
              <a:buChar char="-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59256"/>
            <a:ext cx="4196080" cy="354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8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Remotely (not in office)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Agile Principle #6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efficient and effective method of conveying information to and within a development team is face-to-face conversation.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0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orking remote (from home)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Pro:</a:t>
            </a:r>
          </a:p>
          <a:p>
            <a:r>
              <a:rPr lang="en-US" dirty="0" smtClean="0"/>
              <a:t>Saves cost on office space and equipment</a:t>
            </a:r>
          </a:p>
          <a:p>
            <a:r>
              <a:rPr lang="en-US" dirty="0" smtClean="0"/>
              <a:t>No commute, more time to work</a:t>
            </a:r>
          </a:p>
          <a:p>
            <a:r>
              <a:rPr lang="en-US" dirty="0" smtClean="0"/>
              <a:t>Employee saves commute costs (can pay less)</a:t>
            </a:r>
          </a:p>
          <a:p>
            <a:r>
              <a:rPr lang="en-US" dirty="0" smtClean="0"/>
              <a:t>Tax advantages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655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orking remote (from home)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Cons:</a:t>
            </a:r>
            <a:endParaRPr lang="en-US" dirty="0"/>
          </a:p>
          <a:p>
            <a:r>
              <a:rPr lang="en-US" dirty="0" smtClean="0"/>
              <a:t>Loses value of workers being together</a:t>
            </a:r>
          </a:p>
          <a:p>
            <a:r>
              <a:rPr lang="en-US" dirty="0" smtClean="0"/>
              <a:t>Hard to separate work/personal activities</a:t>
            </a:r>
          </a:p>
          <a:p>
            <a:r>
              <a:rPr lang="en-US" dirty="0" smtClean="0"/>
              <a:t>Distractions, lack of productivity</a:t>
            </a:r>
          </a:p>
          <a:p>
            <a:r>
              <a:rPr lang="en-US" dirty="0" smtClean="0"/>
              <a:t>Bad reputation (in office workers opinion)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0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 (Offshoring, </a:t>
            </a:r>
            <a:r>
              <a:rPr lang="en-US" dirty="0" err="1"/>
              <a:t>O</a:t>
            </a:r>
            <a:r>
              <a:rPr lang="en-US" dirty="0" err="1" smtClean="0"/>
              <a:t>nshoring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/>
              <a:t>Outsource</a:t>
            </a:r>
            <a:r>
              <a:rPr lang="en-US" dirty="0" smtClean="0"/>
              <a:t> to obtain </a:t>
            </a:r>
            <a:r>
              <a:rPr lang="en-US" dirty="0"/>
              <a:t>(goods or a service) from an outside or foreign supplier, especially in place of an internal </a:t>
            </a:r>
            <a:r>
              <a:rPr lang="en-US" dirty="0" smtClean="0"/>
              <a:t>source.</a:t>
            </a:r>
          </a:p>
          <a:p>
            <a:pPr marL="109728" indent="0">
              <a:buNone/>
            </a:pPr>
            <a:r>
              <a:rPr lang="en-US" b="1" dirty="0" smtClean="0"/>
              <a:t>Offshoring</a:t>
            </a:r>
            <a:r>
              <a:rPr lang="en-US" dirty="0"/>
              <a:t> is the practice of hiring an external organization to perform some business functions ("Outsourcing") in a country other than the one where the products or services are actually developed or manufactured ("Offshore</a:t>
            </a:r>
            <a:r>
              <a:rPr lang="en-US" dirty="0" smtClean="0"/>
              <a:t>").</a:t>
            </a:r>
          </a:p>
          <a:p>
            <a:pPr marL="109728" indent="0">
              <a:buNone/>
            </a:pPr>
            <a:r>
              <a:rPr lang="en-US" b="1" dirty="0" err="1" smtClean="0"/>
              <a:t>Onshoring</a:t>
            </a:r>
            <a:r>
              <a:rPr lang="en-US" dirty="0"/>
              <a:t> is the </a:t>
            </a:r>
            <a:r>
              <a:rPr lang="en-US" dirty="0" smtClean="0"/>
              <a:t>practice bring offshore people to your country to work here onshore.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80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540</TotalTime>
  <Words>471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Georgia</vt:lpstr>
      <vt:lpstr>Trebuchet MS</vt:lpstr>
      <vt:lpstr>Wingdings</vt:lpstr>
      <vt:lpstr>Wingdings 2</vt:lpstr>
      <vt:lpstr>Urban</vt:lpstr>
      <vt:lpstr>Outsourcing (Off shoring)</vt:lpstr>
      <vt:lpstr>Total cost of an Employee</vt:lpstr>
      <vt:lpstr>General value of an Employee</vt:lpstr>
      <vt:lpstr>Utility value of an employee</vt:lpstr>
      <vt:lpstr>A Rock Band is hiring</vt:lpstr>
      <vt:lpstr>Working Remotely (not in office) </vt:lpstr>
      <vt:lpstr>Working remote (from home)</vt:lpstr>
      <vt:lpstr>Working remote (from home)</vt:lpstr>
      <vt:lpstr>Outsource (Offshoring, Onshoring)</vt:lpstr>
      <vt:lpstr>Technology workforce outside USA</vt:lpstr>
      <vt:lpstr>H1-B visa program in USA (1)</vt:lpstr>
      <vt:lpstr>Bill Gates testifies at US Congress</vt:lpstr>
      <vt:lpstr>H1-B visa program in USA (2)</vt:lpstr>
      <vt:lpstr>H1-B visa program in USA (3)</vt:lpstr>
      <vt:lpstr>Temporary Foreign Workers in USA</vt:lpstr>
      <vt:lpstr>Offshoring</vt:lpstr>
      <vt:lpstr>Software Project Cost estimates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Markets – Stock Market</dc:title>
  <dc:creator>Bill Byrne</dc:creator>
  <cp:lastModifiedBy>Bill Byrne</cp:lastModifiedBy>
  <cp:revision>53</cp:revision>
  <dcterms:created xsi:type="dcterms:W3CDTF">2006-08-16T00:00:00Z</dcterms:created>
  <dcterms:modified xsi:type="dcterms:W3CDTF">2018-12-05T20:41:16Z</dcterms:modified>
</cp:coreProperties>
</file>