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8" r:id="rId6"/>
    <p:sldId id="265" r:id="rId7"/>
    <p:sldId id="266" r:id="rId8"/>
    <p:sldId id="264" r:id="rId9"/>
    <p:sldId id="261" r:id="rId10"/>
    <p:sldId id="269" r:id="rId11"/>
    <p:sldId id="262" r:id="rId12"/>
    <p:sldId id="263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Assembly Language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Adding, Subtracting, multiplying, dividing</a:t>
            </a:r>
          </a:p>
          <a:p>
            <a:r>
              <a:rPr lang="en-US" dirty="0" smtClean="0"/>
              <a:t>IF statements with == and &lt;&gt;</a:t>
            </a:r>
          </a:p>
          <a:p>
            <a:r>
              <a:rPr lang="en-US" dirty="0" smtClean="0"/>
              <a:t>IF statements with &lt;=, &lt;, &gt;=, 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96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inequalities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 smtClean="0">
                <a:solidFill>
                  <a:srgbClr val="FF0000"/>
                </a:solidFill>
              </a:rPr>
              <a:t>JN    ELSE_LABEL</a:t>
            </a:r>
          </a:p>
          <a:p>
            <a:pPr marL="0" indent="0">
              <a:buNone/>
            </a:pPr>
            <a:r>
              <a:rPr lang="en-US" dirty="0" smtClean="0"/>
              <a:t>will jump if the result is negative so we want to jump when the condition is false and don’t jump otherwise.</a:t>
            </a:r>
          </a:p>
          <a:p>
            <a:endParaRPr lang="en-US" dirty="0"/>
          </a:p>
          <a:p>
            <a:r>
              <a:rPr lang="en-US" dirty="0" smtClean="0"/>
              <a:t>IF (C =&lt; 0)    // subtract 1 from C, then ask C &lt; 0</a:t>
            </a:r>
          </a:p>
          <a:p>
            <a:r>
              <a:rPr lang="en-US" dirty="0" smtClean="0"/>
              <a:t>IF (C &lt; 4)      // subtract 4 from C, then ask C &lt; 0</a:t>
            </a:r>
          </a:p>
          <a:p>
            <a:r>
              <a:rPr lang="en-US" dirty="0" smtClean="0"/>
              <a:t>IF (C &lt; B)     // subtract B from C, then ask C &lt; 0</a:t>
            </a:r>
          </a:p>
          <a:p>
            <a:r>
              <a:rPr lang="en-US" dirty="0" smtClean="0"/>
              <a:t>IF (C &gt; B)     // subtract C from B, then ask B &lt; 0 </a:t>
            </a:r>
          </a:p>
          <a:p>
            <a:r>
              <a:rPr lang="en-US" dirty="0" smtClean="0"/>
              <a:t>IF (C &gt;= B)   // subtract C from B, subtract 1 from B, B&lt;0?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064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f (C == 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f (C == 0) { </a:t>
            </a:r>
            <a:r>
              <a:rPr lang="en-US" dirty="0" err="1" smtClean="0">
                <a:solidFill>
                  <a:srgbClr val="00B050"/>
                </a:solidFill>
              </a:rPr>
              <a:t>thenStuff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} else { </a:t>
            </a:r>
            <a:r>
              <a:rPr lang="en-US" dirty="0" err="1" smtClean="0">
                <a:solidFill>
                  <a:srgbClr val="FF0000"/>
                </a:solidFill>
              </a:rPr>
              <a:t>elseStuff</a:t>
            </a:r>
            <a:r>
              <a:rPr lang="en-US" dirty="0" smtClean="0"/>
              <a:t> }; 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afterStuff</a:t>
            </a:r>
            <a:r>
              <a:rPr lang="en-US" dirty="0" smtClean="0">
                <a:solidFill>
                  <a:srgbClr val="00B0F0"/>
                </a:solidFill>
              </a:rPr>
              <a:t>;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dirty="0" smtClean="0"/>
              <a:t>LOAD C, R1 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00B050"/>
                </a:solidFill>
              </a:rPr>
              <a:t>JZ       </a:t>
            </a:r>
            <a:r>
              <a:rPr lang="en-US" dirty="0" err="1" smtClean="0">
                <a:solidFill>
                  <a:srgbClr val="00B050"/>
                </a:solidFill>
              </a:rPr>
              <a:t>then_label</a:t>
            </a:r>
            <a:r>
              <a:rPr lang="en-US" dirty="0" smtClean="0">
                <a:solidFill>
                  <a:srgbClr val="00B050"/>
                </a:solidFill>
              </a:rPr>
              <a:t>	// C == 0 </a:t>
            </a:r>
            <a:r>
              <a:rPr lang="en-US" dirty="0" smtClean="0">
                <a:solidFill>
                  <a:srgbClr val="00B050"/>
                </a:solidFill>
              </a:rPr>
              <a:t>so then</a:t>
            </a: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	</a:t>
            </a:r>
            <a:r>
              <a:rPr lang="en-US" dirty="0" smtClean="0">
                <a:solidFill>
                  <a:srgbClr val="00B05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JMP    </a:t>
            </a:r>
            <a:r>
              <a:rPr lang="en-US" dirty="0" err="1" smtClean="0">
                <a:solidFill>
                  <a:srgbClr val="FF0000"/>
                </a:solidFill>
              </a:rPr>
              <a:t>else_label</a:t>
            </a:r>
            <a:r>
              <a:rPr lang="en-US" dirty="0" smtClean="0">
                <a:solidFill>
                  <a:srgbClr val="FF0000"/>
                </a:solidFill>
              </a:rPr>
              <a:t>	// C </a:t>
            </a:r>
            <a:r>
              <a:rPr lang="en-US" dirty="0" smtClean="0">
                <a:solidFill>
                  <a:srgbClr val="FF0000"/>
                </a:solidFill>
              </a:rPr>
              <a:t>&lt;&gt;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0 </a:t>
            </a:r>
            <a:r>
              <a:rPr lang="en-US" dirty="0" smtClean="0">
                <a:solidFill>
                  <a:srgbClr val="FF0000"/>
                </a:solidFill>
              </a:rPr>
              <a:t>so else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B050"/>
                </a:solidFill>
              </a:rPr>
              <a:t>t</a:t>
            </a:r>
            <a:r>
              <a:rPr lang="en-US" dirty="0" err="1" smtClean="0">
                <a:solidFill>
                  <a:srgbClr val="00B050"/>
                </a:solidFill>
              </a:rPr>
              <a:t>hen_label</a:t>
            </a:r>
            <a:r>
              <a:rPr lang="en-US" dirty="0" smtClean="0">
                <a:solidFill>
                  <a:srgbClr val="00B050"/>
                </a:solidFill>
              </a:rPr>
              <a:t>: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00B050"/>
                </a:solidFill>
              </a:rPr>
              <a:t>thenStuff</a:t>
            </a: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		JMP     </a:t>
            </a:r>
            <a:r>
              <a:rPr lang="en-US" dirty="0" err="1" smtClean="0">
                <a:solidFill>
                  <a:srgbClr val="00B050"/>
                </a:solidFill>
              </a:rPr>
              <a:t>after</a:t>
            </a:r>
            <a:r>
              <a:rPr lang="en-US" dirty="0" err="1" smtClean="0">
                <a:solidFill>
                  <a:srgbClr val="00B050"/>
                </a:solidFill>
              </a:rPr>
              <a:t>_label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e</a:t>
            </a:r>
            <a:r>
              <a:rPr lang="en-US" dirty="0" err="1" smtClean="0">
                <a:solidFill>
                  <a:srgbClr val="FF0000"/>
                </a:solidFill>
              </a:rPr>
              <a:t>lse_label</a:t>
            </a:r>
            <a:r>
              <a:rPr lang="en-US" dirty="0" smtClean="0">
                <a:solidFill>
                  <a:srgbClr val="FF0000"/>
                </a:solidFill>
              </a:rPr>
              <a:t>:	</a:t>
            </a:r>
            <a:r>
              <a:rPr lang="en-US" dirty="0" err="1" smtClean="0">
                <a:solidFill>
                  <a:srgbClr val="FF0000"/>
                </a:solidFill>
              </a:rPr>
              <a:t>elseStuff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00B0F0"/>
                </a:solidFill>
              </a:rPr>
              <a:t>after_label</a:t>
            </a:r>
            <a:r>
              <a:rPr lang="en-US" dirty="0" smtClean="0">
                <a:solidFill>
                  <a:srgbClr val="00B0F0"/>
                </a:solidFill>
              </a:rPr>
              <a:t>:	</a:t>
            </a:r>
            <a:r>
              <a:rPr lang="en-US" dirty="0" err="1" smtClean="0">
                <a:solidFill>
                  <a:srgbClr val="00B0F0"/>
                </a:solidFill>
              </a:rPr>
              <a:t>afterStuff</a:t>
            </a:r>
            <a:r>
              <a:rPr lang="en-US" dirty="0" smtClean="0"/>
              <a:t>		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08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f (C == 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</a:t>
            </a:r>
            <a:r>
              <a:rPr lang="en-US" dirty="0" smtClean="0"/>
              <a:t>f (C == B) { </a:t>
            </a:r>
            <a:r>
              <a:rPr lang="en-US" dirty="0" err="1" smtClean="0">
                <a:solidFill>
                  <a:srgbClr val="00B050"/>
                </a:solidFill>
              </a:rPr>
              <a:t>thenStuff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} else { </a:t>
            </a:r>
            <a:r>
              <a:rPr lang="en-US" dirty="0" err="1" smtClean="0">
                <a:solidFill>
                  <a:srgbClr val="FF0000"/>
                </a:solidFill>
              </a:rPr>
              <a:t>elseStuff</a:t>
            </a:r>
            <a:r>
              <a:rPr lang="en-US" dirty="0" smtClean="0"/>
              <a:t> }; 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afterStuff</a:t>
            </a:r>
            <a:r>
              <a:rPr lang="en-US" dirty="0" smtClean="0">
                <a:solidFill>
                  <a:srgbClr val="00B0F0"/>
                </a:solidFill>
              </a:rPr>
              <a:t>;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dirty="0" smtClean="0"/>
              <a:t>LOAD C, R1		// load c into register 1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smtClean="0"/>
              <a:t>LOAD B, R2		// load b into register 1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CMPL  R2, R2		// 1’s compliment of B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ADD     R2, #1	,R2	// 2’s compliment of B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ADD     R2,R1, R3   	// C + (-B) = C-B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00B050"/>
                </a:solidFill>
              </a:rPr>
              <a:t>JZ       </a:t>
            </a:r>
            <a:r>
              <a:rPr lang="en-US" dirty="0" err="1" smtClean="0">
                <a:solidFill>
                  <a:srgbClr val="00B050"/>
                </a:solidFill>
              </a:rPr>
              <a:t>then_label</a:t>
            </a:r>
            <a:r>
              <a:rPr lang="en-US" dirty="0" smtClean="0">
                <a:solidFill>
                  <a:srgbClr val="00B050"/>
                </a:solidFill>
              </a:rPr>
              <a:t>	// if 0, C==B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	</a:t>
            </a:r>
            <a:r>
              <a:rPr lang="en-US" dirty="0" smtClean="0">
                <a:solidFill>
                  <a:srgbClr val="00B05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JMP    </a:t>
            </a:r>
            <a:r>
              <a:rPr lang="en-US" dirty="0" err="1" smtClean="0">
                <a:solidFill>
                  <a:srgbClr val="FF0000"/>
                </a:solidFill>
              </a:rPr>
              <a:t>else_label</a:t>
            </a:r>
            <a:r>
              <a:rPr lang="en-US" dirty="0" smtClean="0">
                <a:solidFill>
                  <a:srgbClr val="FF0000"/>
                </a:solidFill>
              </a:rPr>
              <a:t>	// </a:t>
            </a:r>
            <a:r>
              <a:rPr lang="en-US" dirty="0" smtClean="0">
                <a:solidFill>
                  <a:srgbClr val="FF0000"/>
                </a:solidFill>
              </a:rPr>
              <a:t>skip then stuff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B050"/>
                </a:solidFill>
              </a:rPr>
              <a:t>t</a:t>
            </a:r>
            <a:r>
              <a:rPr lang="en-US" dirty="0" err="1" smtClean="0">
                <a:solidFill>
                  <a:srgbClr val="00B050"/>
                </a:solidFill>
              </a:rPr>
              <a:t>hen_label</a:t>
            </a:r>
            <a:r>
              <a:rPr lang="en-US" dirty="0" smtClean="0">
                <a:solidFill>
                  <a:srgbClr val="00B050"/>
                </a:solidFill>
              </a:rPr>
              <a:t>: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00B050"/>
                </a:solidFill>
              </a:rPr>
              <a:t>thenStuff</a:t>
            </a: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		JMP     </a:t>
            </a:r>
            <a:r>
              <a:rPr lang="en-US" dirty="0" err="1" smtClean="0">
                <a:solidFill>
                  <a:srgbClr val="00B050"/>
                </a:solidFill>
              </a:rPr>
              <a:t>after</a:t>
            </a:r>
            <a:r>
              <a:rPr lang="en-US" dirty="0" err="1" smtClean="0">
                <a:solidFill>
                  <a:srgbClr val="00B050"/>
                </a:solidFill>
              </a:rPr>
              <a:t>_label</a:t>
            </a:r>
            <a:r>
              <a:rPr lang="en-US" dirty="0" smtClean="0">
                <a:solidFill>
                  <a:srgbClr val="00B050"/>
                </a:solidFill>
              </a:rPr>
              <a:t>      // skip else stuff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e</a:t>
            </a:r>
            <a:r>
              <a:rPr lang="en-US" dirty="0" err="1" smtClean="0">
                <a:solidFill>
                  <a:srgbClr val="FF0000"/>
                </a:solidFill>
              </a:rPr>
              <a:t>lse_label</a:t>
            </a:r>
            <a:r>
              <a:rPr lang="en-US" dirty="0" smtClean="0">
                <a:solidFill>
                  <a:srgbClr val="FF0000"/>
                </a:solidFill>
              </a:rPr>
              <a:t>:	</a:t>
            </a:r>
            <a:r>
              <a:rPr lang="en-US" dirty="0" err="1" smtClean="0">
                <a:solidFill>
                  <a:srgbClr val="FF0000"/>
                </a:solidFill>
              </a:rPr>
              <a:t>elseStuff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00B0F0"/>
                </a:solidFill>
              </a:rPr>
              <a:t>after_label</a:t>
            </a:r>
            <a:r>
              <a:rPr lang="en-US" dirty="0" smtClean="0">
                <a:solidFill>
                  <a:srgbClr val="00B0F0"/>
                </a:solidFill>
              </a:rPr>
              <a:t>:	</a:t>
            </a:r>
            <a:r>
              <a:rPr lang="en-US" dirty="0" err="1" smtClean="0">
                <a:solidFill>
                  <a:srgbClr val="00B0F0"/>
                </a:solidFill>
              </a:rPr>
              <a:t>afterStuff</a:t>
            </a:r>
            <a:r>
              <a:rPr lang="en-US" dirty="0" smtClean="0"/>
              <a:t>		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40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(</a:t>
            </a:r>
            <a:r>
              <a:rPr lang="en-US" dirty="0" err="1" smtClean="0"/>
              <a:t>i</a:t>
            </a:r>
            <a:r>
              <a:rPr lang="en-US" dirty="0" smtClean="0"/>
              <a:t>=1;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smtClean="0"/>
              <a:t>&lt; 10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 { for loop stuff }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dirty="0" smtClean="0"/>
              <a:t>LOAD #1, R1		// load 1 into register 1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LOAD #10, R10	// load 10 into R10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CMPL   R10, R10	// 1’s compliment of 10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ADD   #1, R10, R10   // 2’s compliment of </a:t>
            </a:r>
            <a:r>
              <a:rPr lang="en-US" dirty="0" smtClean="0"/>
              <a:t>-10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f</a:t>
            </a:r>
            <a:r>
              <a:rPr lang="en-US" dirty="0" err="1" smtClean="0"/>
              <a:t>or_loop</a:t>
            </a:r>
            <a:r>
              <a:rPr lang="en-US" dirty="0" smtClean="0"/>
              <a:t>: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/>
              <a:t>ADD   R1, R10, R15</a:t>
            </a:r>
            <a:r>
              <a:rPr lang="en-US" dirty="0"/>
              <a:t> </a:t>
            </a:r>
            <a:r>
              <a:rPr lang="en-US" dirty="0" smtClean="0"/>
              <a:t>// load b into register 1</a:t>
            </a:r>
          </a:p>
          <a:p>
            <a:pPr marL="0" indent="0">
              <a:buNone/>
            </a:pPr>
            <a:r>
              <a:rPr lang="en-US" dirty="0" smtClean="0"/>
              <a:t>		JN	</a:t>
            </a:r>
            <a:r>
              <a:rPr lang="en-US" dirty="0" err="1" smtClean="0">
                <a:solidFill>
                  <a:srgbClr val="0070C0"/>
                </a:solidFill>
              </a:rPr>
              <a:t>for_stuff</a:t>
            </a:r>
            <a:r>
              <a:rPr lang="en-US" dirty="0" smtClean="0">
                <a:solidFill>
                  <a:srgbClr val="0070C0"/>
                </a:solidFill>
              </a:rPr>
              <a:t>	// if </a:t>
            </a:r>
            <a:r>
              <a:rPr lang="en-US" dirty="0" smtClean="0">
                <a:solidFill>
                  <a:srgbClr val="0070C0"/>
                </a:solidFill>
              </a:rPr>
              <a:t>I –</a:t>
            </a:r>
            <a:r>
              <a:rPr lang="en-US" dirty="0" smtClean="0">
                <a:solidFill>
                  <a:srgbClr val="0070C0"/>
                </a:solidFill>
              </a:rPr>
              <a:t>10 is negative, stay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JMP    </a:t>
            </a:r>
            <a:r>
              <a:rPr lang="en-US" dirty="0" err="1" smtClean="0">
                <a:solidFill>
                  <a:srgbClr val="FF0000"/>
                </a:solidFill>
              </a:rPr>
              <a:t>after_for</a:t>
            </a:r>
            <a:r>
              <a:rPr lang="en-US" dirty="0" smtClean="0">
                <a:solidFill>
                  <a:srgbClr val="FF0000"/>
                </a:solidFill>
              </a:rPr>
              <a:t>	// </a:t>
            </a:r>
            <a:r>
              <a:rPr lang="en-US" smtClean="0">
                <a:solidFill>
                  <a:srgbClr val="FF0000"/>
                </a:solidFill>
              </a:rPr>
              <a:t>if </a:t>
            </a:r>
            <a:r>
              <a:rPr lang="en-US" smtClean="0">
                <a:solidFill>
                  <a:srgbClr val="FF0000"/>
                </a:solidFill>
              </a:rPr>
              <a:t>I - 10 </a:t>
            </a:r>
            <a:r>
              <a:rPr lang="en-US" dirty="0" smtClean="0">
                <a:solidFill>
                  <a:srgbClr val="FF0000"/>
                </a:solidFill>
              </a:rPr>
              <a:t>&gt;= 0, </a:t>
            </a:r>
            <a:r>
              <a:rPr lang="en-US" smtClean="0">
                <a:solidFill>
                  <a:srgbClr val="FF0000"/>
                </a:solidFill>
              </a:rPr>
              <a:t>leave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f</a:t>
            </a:r>
            <a:r>
              <a:rPr lang="en-US" dirty="0" err="1" smtClean="0">
                <a:solidFill>
                  <a:srgbClr val="0070C0"/>
                </a:solidFill>
              </a:rPr>
              <a:t>or_stuff</a:t>
            </a:r>
            <a:r>
              <a:rPr lang="en-US" dirty="0" smtClean="0">
                <a:solidFill>
                  <a:srgbClr val="0070C0"/>
                </a:solidFill>
              </a:rPr>
              <a:t>:	</a:t>
            </a:r>
            <a:r>
              <a:rPr lang="en-US" dirty="0" err="1" smtClean="0">
                <a:solidFill>
                  <a:srgbClr val="0070C0"/>
                </a:solidFill>
              </a:rPr>
              <a:t>for_loop_stuff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	ADD #1, R1, R1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	JMP </a:t>
            </a:r>
            <a:r>
              <a:rPr lang="en-US" dirty="0" err="1" smtClean="0"/>
              <a:t>for_loop</a:t>
            </a:r>
            <a:endParaRPr lang="en-US" dirty="0" smtClean="0"/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a</a:t>
            </a:r>
            <a:r>
              <a:rPr lang="en-US" dirty="0" err="1" smtClean="0">
                <a:solidFill>
                  <a:srgbClr val="FF0000"/>
                </a:solidFill>
              </a:rPr>
              <a:t>fter_for</a:t>
            </a:r>
            <a:r>
              <a:rPr lang="en-US" dirty="0">
                <a:solidFill>
                  <a:srgbClr val="FF0000"/>
                </a:solidFill>
              </a:rPr>
              <a:t>:</a:t>
            </a:r>
            <a:r>
              <a:rPr lang="en-US" dirty="0" smtClean="0"/>
              <a:t>	 More Stuff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00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600200"/>
            <a:ext cx="7467600" cy="4876800"/>
          </a:xfrm>
        </p:spPr>
      </p:pic>
    </p:spTree>
    <p:extLst>
      <p:ext uri="{BB962C8B-B14F-4D97-AF65-F5344CB8AC3E}">
        <p14:creationId xmlns:p14="http://schemas.microsoft.com/office/powerpoint/2010/main" val="9270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Format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1" y="1600199"/>
            <a:ext cx="6553200" cy="4665807"/>
          </a:xfrm>
        </p:spPr>
      </p:pic>
    </p:spTree>
    <p:extLst>
      <p:ext uri="{BB962C8B-B14F-4D97-AF65-F5344CB8AC3E}">
        <p14:creationId xmlns:p14="http://schemas.microsoft.com/office/powerpoint/2010/main" val="285550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= A + </a:t>
            </a:r>
            <a:r>
              <a:rPr lang="en-US" dirty="0" smtClean="0"/>
              <a:t>B;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smtClean="0"/>
              <a:t>LOAD </a:t>
            </a:r>
            <a:r>
              <a:rPr lang="en-US" dirty="0" smtClean="0"/>
              <a:t>A, R8		</a:t>
            </a:r>
            <a:r>
              <a:rPr lang="en-US" dirty="0" smtClean="0"/>
              <a:t>   // </a:t>
            </a:r>
            <a:r>
              <a:rPr lang="en-US" dirty="0"/>
              <a:t>L</a:t>
            </a:r>
            <a:r>
              <a:rPr lang="en-US" dirty="0" smtClean="0"/>
              <a:t>OAD </a:t>
            </a:r>
            <a:r>
              <a:rPr lang="en-US" dirty="0" smtClean="0"/>
              <a:t>A into Register 8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LOAD </a:t>
            </a:r>
            <a:r>
              <a:rPr lang="en-US" dirty="0" smtClean="0"/>
              <a:t>B, R10	</a:t>
            </a:r>
            <a:r>
              <a:rPr lang="en-US" dirty="0" smtClean="0"/>
              <a:t>   // </a:t>
            </a:r>
            <a:r>
              <a:rPr lang="en-US" dirty="0"/>
              <a:t>L</a:t>
            </a:r>
            <a:r>
              <a:rPr lang="en-US" dirty="0" smtClean="0"/>
              <a:t>OAD </a:t>
            </a:r>
            <a:r>
              <a:rPr lang="en-US" dirty="0" smtClean="0"/>
              <a:t>B </a:t>
            </a:r>
            <a:r>
              <a:rPr lang="en-US" dirty="0"/>
              <a:t>into Register </a:t>
            </a:r>
            <a:r>
              <a:rPr lang="en-US" dirty="0" smtClean="0"/>
              <a:t>10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ADD   </a:t>
            </a:r>
            <a:r>
              <a:rPr lang="en-US" dirty="0" smtClean="0"/>
              <a:t>R8, R10, R4	</a:t>
            </a:r>
            <a:r>
              <a:rPr lang="en-US" dirty="0" smtClean="0"/>
              <a:t>   // ADD </a:t>
            </a:r>
            <a:r>
              <a:rPr lang="en-US" dirty="0" smtClean="0"/>
              <a:t>R8 &amp; R10 ans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R4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STOR </a:t>
            </a:r>
            <a:r>
              <a:rPr lang="en-US" dirty="0" smtClean="0"/>
              <a:t>R4, C  	</a:t>
            </a:r>
            <a:r>
              <a:rPr lang="en-US" dirty="0" smtClean="0"/>
              <a:t>   // </a:t>
            </a:r>
            <a:r>
              <a:rPr lang="en-US" dirty="0" err="1" smtClean="0"/>
              <a:t>STORe</a:t>
            </a:r>
            <a:r>
              <a:rPr lang="en-US" dirty="0" smtClean="0"/>
              <a:t> </a:t>
            </a:r>
            <a:r>
              <a:rPr lang="en-US" dirty="0" smtClean="0"/>
              <a:t>result into C </a:t>
            </a:r>
          </a:p>
          <a:p>
            <a:pPr marL="0" indent="0">
              <a:buNone/>
            </a:pPr>
            <a:r>
              <a:rPr lang="en-US" dirty="0" smtClean="0"/>
              <a:t>		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69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(or soon learn) 2’s Compliment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2’s compliment negative numbers are calculated by</a:t>
            </a:r>
          </a:p>
          <a:p>
            <a:r>
              <a:rPr lang="en-US" dirty="0" smtClean="0"/>
              <a:t>- taking the positive number</a:t>
            </a:r>
          </a:p>
          <a:p>
            <a:r>
              <a:rPr lang="en-US" dirty="0" smtClean="0"/>
              <a:t>- inverting (flipping) all the bits</a:t>
            </a:r>
          </a:p>
          <a:p>
            <a:r>
              <a:rPr lang="en-US" dirty="0" smtClean="0"/>
              <a:t>- adding 1 to the result</a:t>
            </a:r>
          </a:p>
          <a:p>
            <a:pPr marL="0" indent="0">
              <a:buNone/>
            </a:pPr>
            <a:r>
              <a:rPr lang="en-US" dirty="0" smtClean="0"/>
              <a:t>Example (-3) is 0011</a:t>
            </a:r>
            <a:r>
              <a:rPr lang="en-US" dirty="0" smtClean="0">
                <a:solidFill>
                  <a:srgbClr val="FF0000"/>
                </a:solidFill>
              </a:rPr>
              <a:t>(+3) 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                    1100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(-3 in 1’s compliment) 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                    1101 (-3 in 2’s compliment)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Then         0101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(+5)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              + 1101 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(-3 in 2’s compliment) 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             -----------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1 </a:t>
            </a:r>
            <a:r>
              <a:rPr lang="en-US" dirty="0" smtClean="0"/>
              <a:t> 0010 </a:t>
            </a:r>
            <a:r>
              <a:rPr lang="en-US" dirty="0" smtClean="0">
                <a:solidFill>
                  <a:srgbClr val="FF0000"/>
                </a:solidFill>
              </a:rPr>
              <a:t>(+2)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825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= A </a:t>
            </a:r>
            <a:r>
              <a:rPr lang="en-US" dirty="0" smtClean="0"/>
              <a:t>– B;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smtClean="0"/>
              <a:t>LOAD    </a:t>
            </a:r>
            <a:r>
              <a:rPr lang="en-US" dirty="0" smtClean="0"/>
              <a:t>A, R8	</a:t>
            </a:r>
            <a:r>
              <a:rPr lang="en-US" dirty="0" smtClean="0"/>
              <a:t>    // LOAD </a:t>
            </a:r>
            <a:r>
              <a:rPr lang="en-US" dirty="0" smtClean="0"/>
              <a:t>A into Register 8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LOAD    </a:t>
            </a:r>
            <a:r>
              <a:rPr lang="en-US" dirty="0" smtClean="0"/>
              <a:t>B, R10	</a:t>
            </a:r>
            <a:r>
              <a:rPr lang="en-US" dirty="0" smtClean="0"/>
              <a:t>    // LOAD </a:t>
            </a:r>
            <a:r>
              <a:rPr lang="en-US" dirty="0" smtClean="0"/>
              <a:t>B </a:t>
            </a:r>
            <a:r>
              <a:rPr lang="en-US" dirty="0"/>
              <a:t>into Register </a:t>
            </a:r>
            <a:r>
              <a:rPr lang="en-US" dirty="0" smtClean="0"/>
              <a:t>10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COMP   </a:t>
            </a:r>
            <a:r>
              <a:rPr lang="en-US" dirty="0" smtClean="0"/>
              <a:t>R10, R10	</a:t>
            </a:r>
            <a:r>
              <a:rPr lang="en-US" dirty="0" smtClean="0"/>
              <a:t>    // </a:t>
            </a:r>
            <a:r>
              <a:rPr lang="en-US" dirty="0" smtClean="0"/>
              <a:t>1’s Compliment of B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ADD      </a:t>
            </a:r>
            <a:r>
              <a:rPr lang="en-US" dirty="0" smtClean="0"/>
              <a:t>R10, #1,R10  // 2’s </a:t>
            </a:r>
            <a:r>
              <a:rPr lang="en-US" dirty="0"/>
              <a:t>Compliment of B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/>
              <a:t>ADD</a:t>
            </a:r>
            <a:r>
              <a:rPr lang="en-US" dirty="0" smtClean="0"/>
              <a:t>	   R8,R10,R1 </a:t>
            </a:r>
            <a:r>
              <a:rPr lang="en-US" dirty="0" smtClean="0"/>
              <a:t>   // </a:t>
            </a:r>
            <a:r>
              <a:rPr lang="en-US" dirty="0" smtClean="0"/>
              <a:t>A+(-B) = A-B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/>
              <a:t>STOR    </a:t>
            </a:r>
            <a:r>
              <a:rPr lang="en-US" dirty="0" smtClean="0"/>
              <a:t>R1, C	</a:t>
            </a:r>
            <a:r>
              <a:rPr lang="en-US" dirty="0" smtClean="0"/>
              <a:t>   // </a:t>
            </a:r>
            <a:r>
              <a:rPr lang="en-US" dirty="0" err="1" smtClean="0"/>
              <a:t>STORe</a:t>
            </a:r>
            <a:r>
              <a:rPr lang="en-US" dirty="0" smtClean="0"/>
              <a:t> </a:t>
            </a:r>
            <a:r>
              <a:rPr lang="en-US" dirty="0" smtClean="0"/>
              <a:t>A-B into C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94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= A * </a:t>
            </a:r>
            <a:r>
              <a:rPr lang="en-US" dirty="0" smtClean="0"/>
              <a:t>5;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48768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smtClean="0"/>
              <a:t>LOAD    A, </a:t>
            </a:r>
            <a:r>
              <a:rPr lang="en-US" dirty="0" smtClean="0"/>
              <a:t>R1	</a:t>
            </a:r>
            <a:r>
              <a:rPr lang="en-US" dirty="0" smtClean="0"/>
              <a:t>  // </a:t>
            </a:r>
            <a:r>
              <a:rPr lang="en-US" dirty="0" smtClean="0"/>
              <a:t>LOAD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 smtClean="0"/>
              <a:t>into Register 1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LOAD    </a:t>
            </a:r>
            <a:r>
              <a:rPr lang="en-US" dirty="0" smtClean="0"/>
              <a:t>A, </a:t>
            </a:r>
            <a:r>
              <a:rPr lang="en-US" dirty="0" smtClean="0"/>
              <a:t>R4</a:t>
            </a:r>
            <a:r>
              <a:rPr lang="en-US" dirty="0" smtClean="0"/>
              <a:t>	</a:t>
            </a:r>
            <a:r>
              <a:rPr lang="en-US" dirty="0" smtClean="0"/>
              <a:t>  // </a:t>
            </a:r>
            <a:r>
              <a:rPr lang="en-US" dirty="0" smtClean="0"/>
              <a:t>LOAD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into Register </a:t>
            </a:r>
            <a:r>
              <a:rPr lang="en-US" dirty="0"/>
              <a:t>4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SHFL    R4, R4  </a:t>
            </a:r>
            <a:r>
              <a:rPr lang="en-US" dirty="0" smtClean="0"/>
              <a:t>	</a:t>
            </a:r>
            <a:r>
              <a:rPr lang="en-US" dirty="0" smtClean="0"/>
              <a:t>  // </a:t>
            </a:r>
            <a:r>
              <a:rPr lang="en-US" dirty="0" smtClean="0"/>
              <a:t>R4</a:t>
            </a:r>
            <a:r>
              <a:rPr lang="en-US" dirty="0" smtClean="0"/>
              <a:t> </a:t>
            </a:r>
            <a:r>
              <a:rPr lang="en-US" dirty="0" smtClean="0"/>
              <a:t>= 2 * A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SHFL    R4, R4  </a:t>
            </a:r>
            <a:r>
              <a:rPr lang="en-US" dirty="0"/>
              <a:t>	</a:t>
            </a:r>
            <a:r>
              <a:rPr lang="en-US" dirty="0" smtClean="0"/>
              <a:t>  // </a:t>
            </a:r>
            <a:r>
              <a:rPr lang="en-US" dirty="0" smtClean="0"/>
              <a:t>R4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4 </a:t>
            </a:r>
            <a:r>
              <a:rPr lang="en-US" dirty="0"/>
              <a:t>* </a:t>
            </a:r>
            <a:r>
              <a:rPr lang="en-US" dirty="0" smtClean="0"/>
              <a:t>A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/>
              <a:t>ADD      R1,R4,R1</a:t>
            </a:r>
            <a:r>
              <a:rPr lang="en-US" dirty="0"/>
              <a:t>	</a:t>
            </a:r>
            <a:r>
              <a:rPr lang="en-US" dirty="0" smtClean="0"/>
              <a:t>  // </a:t>
            </a:r>
            <a:r>
              <a:rPr lang="en-US" dirty="0"/>
              <a:t>ADD </a:t>
            </a:r>
            <a:r>
              <a:rPr lang="en-US" dirty="0" smtClean="0"/>
              <a:t>A </a:t>
            </a:r>
            <a:r>
              <a:rPr lang="en-US" dirty="0"/>
              <a:t>to </a:t>
            </a:r>
            <a:r>
              <a:rPr lang="en-US" dirty="0"/>
              <a:t>4</a:t>
            </a:r>
            <a:r>
              <a:rPr lang="en-US" dirty="0" smtClean="0"/>
              <a:t>*A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/>
              <a:t>STOR    </a:t>
            </a:r>
            <a:r>
              <a:rPr lang="en-US" dirty="0" smtClean="0"/>
              <a:t>R1, C	</a:t>
            </a:r>
            <a:r>
              <a:rPr lang="en-US" dirty="0" smtClean="0"/>
              <a:t>  // </a:t>
            </a:r>
            <a:r>
              <a:rPr lang="en-US" dirty="0" err="1" smtClean="0"/>
              <a:t>STORe</a:t>
            </a:r>
            <a:r>
              <a:rPr lang="en-US" dirty="0" smtClean="0"/>
              <a:t> A*5 </a:t>
            </a:r>
            <a:r>
              <a:rPr lang="en-US" dirty="0" smtClean="0"/>
              <a:t>into C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f (C &gt;= 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f (C &gt;= 0) { </a:t>
            </a:r>
            <a:r>
              <a:rPr lang="en-US" dirty="0" err="1" smtClean="0">
                <a:solidFill>
                  <a:srgbClr val="00B050"/>
                </a:solidFill>
              </a:rPr>
              <a:t>thenStuff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} else { </a:t>
            </a:r>
            <a:r>
              <a:rPr lang="en-US" dirty="0" err="1" smtClean="0">
                <a:solidFill>
                  <a:srgbClr val="FF0000"/>
                </a:solidFill>
              </a:rPr>
              <a:t>elseStuff</a:t>
            </a:r>
            <a:r>
              <a:rPr lang="en-US" dirty="0" smtClean="0"/>
              <a:t> }; 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afterStuff</a:t>
            </a:r>
            <a:r>
              <a:rPr lang="en-US" dirty="0" smtClean="0">
                <a:solidFill>
                  <a:srgbClr val="00B0F0"/>
                </a:solidFill>
              </a:rPr>
              <a:t>;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dirty="0" smtClean="0"/>
              <a:t>LOAD C, R1 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JN       </a:t>
            </a:r>
            <a:r>
              <a:rPr lang="en-US" dirty="0" err="1" smtClean="0">
                <a:solidFill>
                  <a:srgbClr val="FF0000"/>
                </a:solidFill>
              </a:rPr>
              <a:t>else_label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B050"/>
                </a:solidFill>
              </a:rPr>
              <a:t>t</a:t>
            </a:r>
            <a:r>
              <a:rPr lang="en-US" dirty="0" err="1" smtClean="0">
                <a:solidFill>
                  <a:srgbClr val="00B050"/>
                </a:solidFill>
              </a:rPr>
              <a:t>hen_label</a:t>
            </a:r>
            <a:r>
              <a:rPr lang="en-US" dirty="0" smtClean="0">
                <a:solidFill>
                  <a:srgbClr val="00B050"/>
                </a:solidFill>
              </a:rPr>
              <a:t>: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00B050"/>
                </a:solidFill>
              </a:rPr>
              <a:t>thenStuff</a:t>
            </a: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		JMP     </a:t>
            </a:r>
            <a:r>
              <a:rPr lang="en-US" dirty="0" err="1" smtClean="0">
                <a:solidFill>
                  <a:srgbClr val="00B050"/>
                </a:solidFill>
              </a:rPr>
              <a:t>end_label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e</a:t>
            </a:r>
            <a:r>
              <a:rPr lang="en-US" dirty="0" err="1" smtClean="0">
                <a:solidFill>
                  <a:srgbClr val="FF0000"/>
                </a:solidFill>
              </a:rPr>
              <a:t>lse_label</a:t>
            </a:r>
            <a:r>
              <a:rPr lang="en-US" dirty="0" smtClean="0">
                <a:solidFill>
                  <a:srgbClr val="FF0000"/>
                </a:solidFill>
              </a:rPr>
              <a:t>:	</a:t>
            </a:r>
            <a:r>
              <a:rPr lang="en-US" dirty="0" err="1" smtClean="0">
                <a:solidFill>
                  <a:srgbClr val="FF0000"/>
                </a:solidFill>
              </a:rPr>
              <a:t>elseStuff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00B0F0"/>
                </a:solidFill>
              </a:rPr>
              <a:t>after_label</a:t>
            </a:r>
            <a:r>
              <a:rPr lang="en-US" dirty="0" smtClean="0">
                <a:solidFill>
                  <a:srgbClr val="00B0F0"/>
                </a:solidFill>
              </a:rPr>
              <a:t>:	</a:t>
            </a:r>
            <a:r>
              <a:rPr lang="en-US" dirty="0" err="1" smtClean="0">
                <a:solidFill>
                  <a:srgbClr val="00B0F0"/>
                </a:solidFill>
              </a:rPr>
              <a:t>afterStuff</a:t>
            </a:r>
            <a:r>
              <a:rPr lang="en-US" dirty="0" smtClean="0"/>
              <a:t>		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14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f (C &lt; 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f (C &lt; 0) { </a:t>
            </a:r>
            <a:r>
              <a:rPr lang="en-US" dirty="0" err="1" smtClean="0">
                <a:solidFill>
                  <a:srgbClr val="00B050"/>
                </a:solidFill>
              </a:rPr>
              <a:t>thenStuff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} else { </a:t>
            </a:r>
            <a:r>
              <a:rPr lang="en-US" dirty="0" err="1" smtClean="0">
                <a:solidFill>
                  <a:srgbClr val="FF0000"/>
                </a:solidFill>
              </a:rPr>
              <a:t>elseStuff</a:t>
            </a:r>
            <a:r>
              <a:rPr lang="en-US" dirty="0" smtClean="0"/>
              <a:t> }; 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afterStuff</a:t>
            </a:r>
            <a:r>
              <a:rPr lang="en-US" dirty="0" smtClean="0">
                <a:solidFill>
                  <a:srgbClr val="00B0F0"/>
                </a:solidFill>
              </a:rPr>
              <a:t>;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dirty="0" smtClean="0"/>
              <a:t>LOAD C, R1 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00B050"/>
                </a:solidFill>
              </a:rPr>
              <a:t>JN       </a:t>
            </a:r>
            <a:r>
              <a:rPr lang="en-US" dirty="0" err="1" smtClean="0">
                <a:solidFill>
                  <a:srgbClr val="00B050"/>
                </a:solidFill>
              </a:rPr>
              <a:t>then_label</a:t>
            </a: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	</a:t>
            </a:r>
            <a:r>
              <a:rPr lang="en-US" dirty="0" smtClean="0">
                <a:solidFill>
                  <a:srgbClr val="00B05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JMP    </a:t>
            </a:r>
            <a:r>
              <a:rPr lang="en-US" dirty="0" err="1" smtClean="0">
                <a:solidFill>
                  <a:srgbClr val="FF0000"/>
                </a:solidFill>
              </a:rPr>
              <a:t>else_label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B050"/>
                </a:solidFill>
              </a:rPr>
              <a:t>t</a:t>
            </a:r>
            <a:r>
              <a:rPr lang="en-US" dirty="0" err="1" smtClean="0">
                <a:solidFill>
                  <a:srgbClr val="00B050"/>
                </a:solidFill>
              </a:rPr>
              <a:t>hen_label</a:t>
            </a:r>
            <a:r>
              <a:rPr lang="en-US" dirty="0" smtClean="0">
                <a:solidFill>
                  <a:srgbClr val="00B050"/>
                </a:solidFill>
              </a:rPr>
              <a:t>: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00B050"/>
                </a:solidFill>
              </a:rPr>
              <a:t>thenStuff</a:t>
            </a: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		JMP     </a:t>
            </a:r>
            <a:r>
              <a:rPr lang="en-US" dirty="0" err="1" smtClean="0">
                <a:solidFill>
                  <a:srgbClr val="00B0F0"/>
                </a:solidFill>
              </a:rPr>
              <a:t>after_label</a:t>
            </a: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e</a:t>
            </a:r>
            <a:r>
              <a:rPr lang="en-US" dirty="0" err="1" smtClean="0">
                <a:solidFill>
                  <a:srgbClr val="FF0000"/>
                </a:solidFill>
              </a:rPr>
              <a:t>lse_label</a:t>
            </a:r>
            <a:r>
              <a:rPr lang="en-US" dirty="0" smtClean="0">
                <a:solidFill>
                  <a:srgbClr val="FF0000"/>
                </a:solidFill>
              </a:rPr>
              <a:t>:	</a:t>
            </a:r>
            <a:r>
              <a:rPr lang="en-US" dirty="0" err="1" smtClean="0">
                <a:solidFill>
                  <a:srgbClr val="FF0000"/>
                </a:solidFill>
              </a:rPr>
              <a:t>elseStuff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00B0F0"/>
                </a:solidFill>
              </a:rPr>
              <a:t>after_label</a:t>
            </a:r>
            <a:r>
              <a:rPr lang="en-US" dirty="0" smtClean="0">
                <a:solidFill>
                  <a:srgbClr val="00B0F0"/>
                </a:solidFill>
              </a:rPr>
              <a:t>:	</a:t>
            </a:r>
            <a:r>
              <a:rPr lang="en-US" dirty="0" err="1" smtClean="0">
                <a:solidFill>
                  <a:srgbClr val="00B0F0"/>
                </a:solidFill>
              </a:rPr>
              <a:t>afterStuff</a:t>
            </a:r>
            <a:r>
              <a:rPr lang="en-US" dirty="0" smtClean="0"/>
              <a:t>		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66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438</TotalTime>
  <Words>339</Words>
  <Application>Microsoft Office PowerPoint</Application>
  <PresentationFormat>On-screen Show (4:3)</PresentationFormat>
  <Paragraphs>114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Wingdings</vt:lpstr>
      <vt:lpstr>Clarity</vt:lpstr>
      <vt:lpstr>Assembly Language</vt:lpstr>
      <vt:lpstr>Architecture</vt:lpstr>
      <vt:lpstr>Instruction Format</vt:lpstr>
      <vt:lpstr>C = A + B;</vt:lpstr>
      <vt:lpstr>Recall (or soon learn) 2’s Compliment</vt:lpstr>
      <vt:lpstr>C = A – B;</vt:lpstr>
      <vt:lpstr>C = A * 5;</vt:lpstr>
      <vt:lpstr>if (C &gt;= 0)</vt:lpstr>
      <vt:lpstr>if (C &lt; 0)</vt:lpstr>
      <vt:lpstr>Other inequalities</vt:lpstr>
      <vt:lpstr>if (C == 0)</vt:lpstr>
      <vt:lpstr>if (C == B)</vt:lpstr>
      <vt:lpstr>for (i=1; i &lt; 10; i++) { for loop stuff }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Assembly Language</dc:title>
  <dc:creator>bill HP</dc:creator>
  <cp:lastModifiedBy>bill byrne</cp:lastModifiedBy>
  <cp:revision>28</cp:revision>
  <dcterms:created xsi:type="dcterms:W3CDTF">2006-08-16T00:00:00Z</dcterms:created>
  <dcterms:modified xsi:type="dcterms:W3CDTF">2017-02-16T21:29:34Z</dcterms:modified>
</cp:coreProperties>
</file>