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9" r:id="rId3"/>
    <p:sldId id="260" r:id="rId4"/>
    <p:sldId id="258" r:id="rId5"/>
    <p:sldId id="257" r:id="rId6"/>
    <p:sldId id="261" r:id="rId7"/>
    <p:sldId id="267" r:id="rId8"/>
    <p:sldId id="274" r:id="rId9"/>
    <p:sldId id="268" r:id="rId10"/>
    <p:sldId id="269" r:id="rId11"/>
    <p:sldId id="270" r:id="rId12"/>
    <p:sldId id="271" r:id="rId13"/>
    <p:sldId id="262" r:id="rId14"/>
    <p:sldId id="263" r:id="rId15"/>
    <p:sldId id="264" r:id="rId16"/>
    <p:sldId id="265" r:id="rId17"/>
    <p:sldId id="266" r:id="rId18"/>
    <p:sldId id="272" r:id="rId19"/>
    <p:sldId id="273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1536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12/10/2018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12/10/2018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12/10/2018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12/10/2018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12/10/2018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gi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77000" cy="2590800"/>
          </a:xfrm>
        </p:spPr>
        <p:txBody>
          <a:bodyPr/>
          <a:lstStyle/>
          <a:p>
            <a:r>
              <a:rPr lang="en-US" dirty="0" smtClean="0"/>
              <a:t>Memory Review</a:t>
            </a:r>
          </a:p>
          <a:p>
            <a:r>
              <a:rPr lang="en-US" dirty="0" smtClean="0"/>
              <a:t>Cache Memory</a:t>
            </a:r>
          </a:p>
          <a:p>
            <a:r>
              <a:rPr lang="en-US" dirty="0" smtClean="0"/>
              <a:t>Translation Lookaside Buffers</a:t>
            </a:r>
          </a:p>
          <a:p>
            <a:r>
              <a:rPr lang="en-US" dirty="0" smtClean="0"/>
              <a:t>Write-back vs. </a:t>
            </a:r>
            <a:r>
              <a:rPr lang="en-US" smtClean="0"/>
              <a:t>Write-Through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Cache Memory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70159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We need to read X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96691" y="1447800"/>
            <a:ext cx="5407818" cy="4572000"/>
          </a:xfrm>
        </p:spPr>
      </p:pic>
    </p:spTree>
    <p:extLst>
      <p:ext uri="{BB962C8B-B14F-4D97-AF65-F5344CB8AC3E}">
        <p14:creationId xmlns:p14="http://schemas.microsoft.com/office/powerpoint/2010/main" val="92462667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We need to write X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96691" y="1447800"/>
            <a:ext cx="5407818" cy="4572000"/>
          </a:xfrm>
        </p:spPr>
      </p:pic>
    </p:spTree>
    <p:extLst>
      <p:ext uri="{BB962C8B-B14F-4D97-AF65-F5344CB8AC3E}">
        <p14:creationId xmlns:p14="http://schemas.microsoft.com/office/powerpoint/2010/main" val="135222438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We need to make room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96691" y="1447800"/>
            <a:ext cx="5407818" cy="4572000"/>
          </a:xfrm>
        </p:spPr>
      </p:pic>
    </p:spTree>
    <p:extLst>
      <p:ext uri="{BB962C8B-B14F-4D97-AF65-F5344CB8AC3E}">
        <p14:creationId xmlns:p14="http://schemas.microsoft.com/office/powerpoint/2010/main" val="336621300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Writing policy with Caches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b="1" dirty="0"/>
              <a:t>Write Back Cache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Cache policy where if a change is made to the page of cache storage then the corresponding page in main memory is not updated.  Reads obviously do not need to be updated but writes </a:t>
            </a:r>
            <a:r>
              <a:rPr lang="en-US" dirty="0" smtClean="0"/>
              <a:t>are not updates here.</a:t>
            </a:r>
            <a:endParaRPr lang="en-US" dirty="0"/>
          </a:p>
          <a:p>
            <a:pPr marL="0" indent="0">
              <a:buNone/>
            </a:pPr>
            <a:endParaRPr lang="en-US" b="1" dirty="0" smtClean="0"/>
          </a:p>
          <a:p>
            <a:pPr marL="0" indent="0">
              <a:buNone/>
            </a:pPr>
            <a:r>
              <a:rPr lang="en-US" b="1" dirty="0" smtClean="0"/>
              <a:t>Write </a:t>
            </a:r>
            <a:r>
              <a:rPr lang="en-US" b="1" dirty="0"/>
              <a:t>Through Cache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Cache policy where if a change is made to the page of cache storage then the corresponding page in main memory is also updated.  Reads obviously do not need to be updated but writes do.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81687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Hit Ratio (Miss ratio)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en-US" dirty="0"/>
              <a:t>The probability of the reference being in the cache is the hit ratio.  The probability of the reference not being in the cache is the miss ratio.  </a:t>
            </a:r>
          </a:p>
          <a:p>
            <a:pPr marL="0" indent="0">
              <a:spcBef>
                <a:spcPts val="0"/>
              </a:spcBef>
              <a:buNone/>
            </a:pPr>
            <a:endParaRPr lang="en-US" dirty="0" smtClean="0"/>
          </a:p>
          <a:p>
            <a:pPr marL="0" indent="0">
              <a:spcBef>
                <a:spcPts val="0"/>
              </a:spcBef>
              <a:buNone/>
            </a:pPr>
            <a:r>
              <a:rPr lang="en-US" dirty="0" smtClean="0"/>
              <a:t>Consider </a:t>
            </a:r>
            <a:r>
              <a:rPr lang="en-US" dirty="0"/>
              <a:t>the following example:</a:t>
            </a:r>
          </a:p>
          <a:p>
            <a:pPr>
              <a:spcBef>
                <a:spcPts val="0"/>
              </a:spcBef>
            </a:pPr>
            <a:r>
              <a:rPr lang="en-US" dirty="0"/>
              <a:t>If access to the cache takes 1 </a:t>
            </a:r>
            <a:r>
              <a:rPr lang="en-US" dirty="0">
                <a:sym typeface="Symbol"/>
              </a:rPr>
              <a:t></a:t>
            </a:r>
            <a:r>
              <a:rPr lang="en-US" dirty="0"/>
              <a:t>S and access to the main </a:t>
            </a:r>
            <a:r>
              <a:rPr lang="en-US" dirty="0" smtClean="0"/>
              <a:t>memory is </a:t>
            </a:r>
            <a:r>
              <a:rPr lang="en-US" dirty="0"/>
              <a:t>10 </a:t>
            </a:r>
            <a:r>
              <a:rPr lang="en-US" dirty="0">
                <a:sym typeface="Symbol"/>
              </a:rPr>
              <a:t></a:t>
            </a:r>
            <a:r>
              <a:rPr lang="en-US" dirty="0"/>
              <a:t>S</a:t>
            </a:r>
          </a:p>
          <a:p>
            <a:pPr>
              <a:spcBef>
                <a:spcPts val="0"/>
              </a:spcBef>
            </a:pPr>
            <a:r>
              <a:rPr lang="en-US" dirty="0"/>
              <a:t>What value of p (the hit ratio) would it be advantages to use the cache?</a:t>
            </a:r>
          </a:p>
          <a:p>
            <a:pPr marL="0" indent="0">
              <a:spcBef>
                <a:spcPts val="0"/>
              </a:spcBef>
              <a:buNone/>
            </a:pPr>
            <a:endParaRPr lang="en-US" dirty="0"/>
          </a:p>
          <a:p>
            <a:pPr marL="0" indent="0">
              <a:spcBef>
                <a:spcPts val="0"/>
              </a:spcBef>
              <a:buNone/>
            </a:pPr>
            <a:r>
              <a:rPr lang="en-US" dirty="0"/>
              <a:t>Without the cache the access time is 10 </a:t>
            </a:r>
            <a:r>
              <a:rPr lang="en-US" dirty="0">
                <a:sym typeface="Symbol"/>
              </a:rPr>
              <a:t></a:t>
            </a:r>
            <a:r>
              <a:rPr lang="en-US" dirty="0"/>
              <a:t>S per memory reference.</a:t>
            </a:r>
          </a:p>
          <a:p>
            <a:pPr marL="0" indent="0">
              <a:spcBef>
                <a:spcPts val="0"/>
              </a:spcBef>
              <a:buNone/>
            </a:pPr>
            <a:endParaRPr lang="en-US" dirty="0" smtClean="0"/>
          </a:p>
          <a:p>
            <a:pPr marL="0" indent="0">
              <a:spcBef>
                <a:spcPts val="0"/>
              </a:spcBef>
              <a:buNone/>
            </a:pPr>
            <a:r>
              <a:rPr lang="en-US" dirty="0" smtClean="0"/>
              <a:t>With </a:t>
            </a:r>
            <a:r>
              <a:rPr lang="en-US" dirty="0"/>
              <a:t>the cache, the average memory reference is</a:t>
            </a:r>
            <a:r>
              <a:rPr lang="en-US" dirty="0" smtClean="0"/>
              <a:t>:</a:t>
            </a:r>
          </a:p>
          <a:p>
            <a:pPr marL="0" indent="0">
              <a:spcBef>
                <a:spcPts val="0"/>
              </a:spcBef>
              <a:buNone/>
            </a:pPr>
            <a:endParaRPr lang="en-US" dirty="0"/>
          </a:p>
          <a:p>
            <a:pPr marL="0" indent="0">
              <a:spcBef>
                <a:spcPts val="0"/>
              </a:spcBef>
              <a:buNone/>
            </a:pPr>
            <a:r>
              <a:rPr lang="en-US" dirty="0"/>
              <a:t>(Hit ratio) * (cache access time) + (miss ratio)*(cache access time + MM access time</a:t>
            </a:r>
            <a:r>
              <a:rPr lang="en-US" dirty="0" smtClean="0"/>
              <a:t>) = </a:t>
            </a:r>
            <a:r>
              <a:rPr lang="en-US" dirty="0"/>
              <a:t>(</a:t>
            </a:r>
            <a:r>
              <a:rPr lang="en-US" dirty="0" smtClean="0"/>
              <a:t>hit ratio</a:t>
            </a:r>
            <a:r>
              <a:rPr lang="en-US" dirty="0"/>
              <a:t>) (1) + (1 – hit ratio) (1+10)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dirty="0"/>
              <a:t>= (hit ratio) + 11 – (hit ratio)(11</a:t>
            </a:r>
            <a:r>
              <a:rPr lang="en-US" dirty="0" smtClean="0"/>
              <a:t>) = </a:t>
            </a:r>
            <a:r>
              <a:rPr lang="en-US" dirty="0"/>
              <a:t>11 – 10(hit ratio)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dirty="0"/>
              <a:t>So when is 11 – 10(hit ratio) &lt; 10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dirty="0"/>
              <a:t>Hit ratio &gt; 1/10.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8421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Which Cache is better (if any)?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US" dirty="0"/>
              <a:t>Consider using 1 of 2  caches, a 32K cache </a:t>
            </a:r>
            <a:r>
              <a:rPr lang="en-US" dirty="0" smtClean="0"/>
              <a:t>or </a:t>
            </a:r>
            <a:r>
              <a:rPr lang="en-US" dirty="0"/>
              <a:t>a 64K cache, and then MM.</a:t>
            </a:r>
          </a:p>
          <a:p>
            <a:r>
              <a:rPr lang="en-US" dirty="0"/>
              <a:t>Access to the 32K cache takes 1 </a:t>
            </a:r>
            <a:r>
              <a:rPr lang="en-US" dirty="0">
                <a:sym typeface="Symbol"/>
              </a:rPr>
              <a:t></a:t>
            </a:r>
            <a:r>
              <a:rPr lang="en-US" dirty="0"/>
              <a:t>S, and has a miss ratio of 1/3.</a:t>
            </a:r>
          </a:p>
          <a:p>
            <a:r>
              <a:rPr lang="en-US" dirty="0"/>
              <a:t>Access to the 64K cache takes 2 </a:t>
            </a:r>
            <a:r>
              <a:rPr lang="en-US" dirty="0">
                <a:sym typeface="Symbol"/>
              </a:rPr>
              <a:t></a:t>
            </a:r>
            <a:r>
              <a:rPr lang="en-US" dirty="0"/>
              <a:t>S and has a miss </a:t>
            </a:r>
            <a:r>
              <a:rPr lang="en-US" dirty="0" smtClean="0"/>
              <a:t>ratio </a:t>
            </a:r>
            <a:r>
              <a:rPr lang="en-US" dirty="0"/>
              <a:t>of 1/6</a:t>
            </a:r>
          </a:p>
          <a:p>
            <a:r>
              <a:rPr lang="en-US" dirty="0"/>
              <a:t>Access to MM is 10 </a:t>
            </a:r>
            <a:r>
              <a:rPr lang="en-US" dirty="0">
                <a:sym typeface="Symbol"/>
              </a:rPr>
              <a:t></a:t>
            </a:r>
            <a:r>
              <a:rPr lang="en-US" dirty="0"/>
              <a:t>S and never misses.</a:t>
            </a:r>
          </a:p>
          <a:p>
            <a:pPr marL="0" indent="0">
              <a:buNone/>
            </a:pPr>
            <a:r>
              <a:rPr lang="en-US" dirty="0"/>
              <a:t>Which cache should be used if any?</a:t>
            </a:r>
          </a:p>
          <a:p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The </a:t>
            </a:r>
            <a:r>
              <a:rPr lang="en-US" dirty="0"/>
              <a:t>expected number of seconds per memory reference is:</a:t>
            </a:r>
          </a:p>
          <a:p>
            <a:r>
              <a:rPr lang="en-US" dirty="0" err="1" smtClean="0"/>
              <a:t>E</a:t>
            </a:r>
            <a:r>
              <a:rPr lang="en-US" sz="1500" dirty="0" err="1" smtClean="0"/>
              <a:t>nocache</a:t>
            </a:r>
            <a:r>
              <a:rPr lang="en-US" sz="1500" dirty="0" smtClean="0"/>
              <a:t> </a:t>
            </a:r>
            <a:r>
              <a:rPr lang="en-US" dirty="0" smtClean="0"/>
              <a:t> </a:t>
            </a:r>
            <a:r>
              <a:rPr lang="en-US" dirty="0"/>
              <a:t>= 10 </a:t>
            </a:r>
            <a:r>
              <a:rPr lang="en-US" dirty="0">
                <a:sym typeface="Symbol"/>
              </a:rPr>
              <a:t></a:t>
            </a:r>
            <a:r>
              <a:rPr lang="en-US" dirty="0"/>
              <a:t>S</a:t>
            </a:r>
          </a:p>
          <a:p>
            <a:r>
              <a:rPr lang="en-US" dirty="0" smtClean="0"/>
              <a:t>E</a:t>
            </a:r>
            <a:r>
              <a:rPr lang="en-US" sz="1400" dirty="0" smtClean="0"/>
              <a:t>32K</a:t>
            </a:r>
            <a:r>
              <a:rPr lang="en-US" dirty="0" smtClean="0"/>
              <a:t> </a:t>
            </a:r>
            <a:r>
              <a:rPr lang="en-US" dirty="0"/>
              <a:t>= (2/3) (1 </a:t>
            </a:r>
            <a:r>
              <a:rPr lang="en-US" dirty="0">
                <a:sym typeface="Symbol"/>
              </a:rPr>
              <a:t></a:t>
            </a:r>
            <a:r>
              <a:rPr lang="en-US" dirty="0"/>
              <a:t>S) + (1/3) (1+10) = 4 1/3 </a:t>
            </a:r>
            <a:r>
              <a:rPr lang="en-US" dirty="0">
                <a:sym typeface="Symbol"/>
              </a:rPr>
              <a:t></a:t>
            </a:r>
            <a:r>
              <a:rPr lang="en-US" dirty="0"/>
              <a:t>S.</a:t>
            </a:r>
          </a:p>
          <a:p>
            <a:r>
              <a:rPr lang="en-US" dirty="0" smtClean="0"/>
              <a:t>E</a:t>
            </a:r>
            <a:r>
              <a:rPr lang="en-US" sz="1800" dirty="0" smtClean="0"/>
              <a:t>64K</a:t>
            </a:r>
            <a:r>
              <a:rPr lang="en-US" dirty="0" smtClean="0"/>
              <a:t>= </a:t>
            </a:r>
            <a:r>
              <a:rPr lang="en-US" dirty="0"/>
              <a:t>(5/6) (2 </a:t>
            </a:r>
            <a:r>
              <a:rPr lang="en-US" dirty="0">
                <a:sym typeface="Symbol"/>
              </a:rPr>
              <a:t></a:t>
            </a:r>
            <a:r>
              <a:rPr lang="en-US" dirty="0"/>
              <a:t>S) + (1/6</a:t>
            </a:r>
            <a:r>
              <a:rPr lang="en-US"/>
              <a:t>) </a:t>
            </a:r>
            <a:r>
              <a:rPr lang="en-US" smtClean="0"/>
              <a:t>(2+10</a:t>
            </a:r>
            <a:r>
              <a:rPr lang="en-US" dirty="0"/>
              <a:t>) = 3 2/3 </a:t>
            </a:r>
            <a:r>
              <a:rPr lang="en-US" dirty="0">
                <a:sym typeface="Symbol"/>
              </a:rPr>
              <a:t></a:t>
            </a:r>
            <a:r>
              <a:rPr lang="en-US" dirty="0"/>
              <a:t>S</a:t>
            </a:r>
          </a:p>
          <a:p>
            <a:pPr marL="0" indent="0">
              <a:buNone/>
            </a:pPr>
            <a:r>
              <a:rPr lang="en-US" dirty="0"/>
              <a:t> </a:t>
            </a:r>
          </a:p>
          <a:p>
            <a:pPr marL="0" indent="0">
              <a:buNone/>
            </a:pPr>
            <a:r>
              <a:rPr lang="en-US" dirty="0"/>
              <a:t>So here the 64K cache is the best of the 3 options.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76925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Multiple caches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Consider </a:t>
            </a:r>
            <a:r>
              <a:rPr lang="en-US" dirty="0" smtClean="0"/>
              <a:t>2 caches, MM and disk.</a:t>
            </a:r>
            <a:endParaRPr lang="en-US" dirty="0"/>
          </a:p>
          <a:p>
            <a:r>
              <a:rPr lang="en-US" sz="2400" dirty="0"/>
              <a:t>Access to the 32K cache takes 1 </a:t>
            </a:r>
            <a:r>
              <a:rPr lang="en-US" sz="2400" dirty="0">
                <a:sym typeface="Symbol"/>
              </a:rPr>
              <a:t></a:t>
            </a:r>
            <a:r>
              <a:rPr lang="en-US" sz="2400" dirty="0"/>
              <a:t>S, and has a miss ratio of </a:t>
            </a:r>
            <a:r>
              <a:rPr lang="en-US" sz="2400" dirty="0" smtClean="0"/>
              <a:t>1/2.</a:t>
            </a:r>
            <a:endParaRPr lang="en-US" sz="2400" dirty="0"/>
          </a:p>
          <a:p>
            <a:r>
              <a:rPr lang="en-US" sz="2400" dirty="0"/>
              <a:t>Access to the 64K cache takes 2 </a:t>
            </a:r>
            <a:r>
              <a:rPr lang="en-US" sz="2400" dirty="0">
                <a:sym typeface="Symbol"/>
              </a:rPr>
              <a:t></a:t>
            </a:r>
            <a:r>
              <a:rPr lang="en-US" sz="2400" dirty="0"/>
              <a:t>S and has a miss </a:t>
            </a:r>
            <a:r>
              <a:rPr lang="en-US" sz="2400" dirty="0" smtClean="0"/>
              <a:t>ratio </a:t>
            </a:r>
            <a:r>
              <a:rPr lang="en-US" sz="2400" dirty="0"/>
              <a:t>of </a:t>
            </a:r>
            <a:r>
              <a:rPr lang="en-US" sz="2400" dirty="0" smtClean="0"/>
              <a:t>1/4</a:t>
            </a:r>
            <a:endParaRPr lang="en-US" sz="2400" dirty="0"/>
          </a:p>
          <a:p>
            <a:r>
              <a:rPr lang="en-US" sz="2400" dirty="0"/>
              <a:t>Access to MM is 10 </a:t>
            </a:r>
            <a:r>
              <a:rPr lang="en-US" sz="2400" dirty="0">
                <a:sym typeface="Symbol"/>
              </a:rPr>
              <a:t></a:t>
            </a:r>
            <a:r>
              <a:rPr lang="en-US" sz="2400" dirty="0"/>
              <a:t>S and </a:t>
            </a:r>
            <a:r>
              <a:rPr lang="en-US" sz="2400" dirty="0" smtClean="0"/>
              <a:t>has a miss ratio of 1/10.</a:t>
            </a:r>
          </a:p>
          <a:p>
            <a:r>
              <a:rPr lang="en-US" sz="2400" dirty="0" smtClean="0"/>
              <a:t>Disk has all pages and takes 100</a:t>
            </a:r>
            <a:r>
              <a:rPr lang="en-US" sz="2400" dirty="0">
                <a:sym typeface="Symbol"/>
              </a:rPr>
              <a:t> </a:t>
            </a:r>
            <a:r>
              <a:rPr lang="en-US" sz="2400" dirty="0" smtClean="0"/>
              <a:t>S.</a:t>
            </a:r>
            <a:endParaRPr lang="en-US" sz="2400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The expected number of seconds per memory reference is:</a:t>
            </a:r>
          </a:p>
          <a:p>
            <a:pPr marL="0" indent="0">
              <a:buNone/>
            </a:pPr>
            <a:r>
              <a:rPr lang="en-US" dirty="0" smtClean="0"/>
              <a:t>E</a:t>
            </a:r>
            <a:r>
              <a:rPr lang="en-US" sz="1500" dirty="0" smtClean="0"/>
              <a:t> </a:t>
            </a:r>
            <a:r>
              <a:rPr lang="en-US" dirty="0" smtClean="0"/>
              <a:t> </a:t>
            </a:r>
            <a:r>
              <a:rPr lang="en-US" dirty="0"/>
              <a:t>= </a:t>
            </a:r>
            <a:r>
              <a:rPr lang="en-US" dirty="0" smtClean="0"/>
              <a:t>(0.5)(1</a:t>
            </a:r>
            <a:r>
              <a:rPr lang="en-US" dirty="0">
                <a:sym typeface="Symbol"/>
              </a:rPr>
              <a:t> </a:t>
            </a:r>
            <a:r>
              <a:rPr lang="en-US" dirty="0" smtClean="0"/>
              <a:t>S) + (0.25)(1+2</a:t>
            </a:r>
            <a:r>
              <a:rPr lang="en-US" dirty="0">
                <a:sym typeface="Symbol"/>
              </a:rPr>
              <a:t> </a:t>
            </a:r>
            <a:r>
              <a:rPr lang="en-US" dirty="0" smtClean="0"/>
              <a:t>S) + (0.15)(1+ 2+10</a:t>
            </a:r>
            <a:r>
              <a:rPr lang="en-US" dirty="0">
                <a:sym typeface="Symbol"/>
              </a:rPr>
              <a:t> </a:t>
            </a:r>
            <a:r>
              <a:rPr lang="en-US" dirty="0" smtClean="0"/>
              <a:t>S) + </a:t>
            </a:r>
            <a:r>
              <a:rPr lang="en-US" dirty="0"/>
              <a:t>(</a:t>
            </a:r>
            <a:r>
              <a:rPr lang="en-US" dirty="0" smtClean="0"/>
              <a:t>0.10)(</a:t>
            </a:r>
            <a:r>
              <a:rPr lang="en-US" dirty="0"/>
              <a:t>1+ </a:t>
            </a:r>
            <a:r>
              <a:rPr lang="en-US" dirty="0" smtClean="0"/>
              <a:t>2+10+100</a:t>
            </a:r>
            <a:r>
              <a:rPr lang="en-US" dirty="0" smtClean="0">
                <a:sym typeface="Symbol"/>
              </a:rPr>
              <a:t> </a:t>
            </a:r>
            <a:r>
              <a:rPr lang="en-US" dirty="0">
                <a:sym typeface="Symbol"/>
              </a:rPr>
              <a:t></a:t>
            </a:r>
            <a:r>
              <a:rPr lang="en-US" dirty="0"/>
              <a:t>S) </a:t>
            </a:r>
            <a:r>
              <a:rPr lang="en-US" dirty="0" smtClean="0"/>
              <a:t>= </a:t>
            </a:r>
            <a:r>
              <a:rPr lang="en-US" dirty="0" smtClean="0">
                <a:solidFill>
                  <a:srgbClr val="FF0000"/>
                </a:solidFill>
              </a:rPr>
              <a:t>14.5</a:t>
            </a:r>
            <a:r>
              <a:rPr lang="en-US" dirty="0">
                <a:solidFill>
                  <a:srgbClr val="FF0000"/>
                </a:solidFill>
                <a:sym typeface="Symbol"/>
              </a:rPr>
              <a:t> </a:t>
            </a:r>
            <a:r>
              <a:rPr lang="en-US" dirty="0">
                <a:solidFill>
                  <a:srgbClr val="FF0000"/>
                </a:solidFill>
              </a:rPr>
              <a:t>S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94382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Multiple caches with TLB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Consider </a:t>
            </a:r>
            <a:r>
              <a:rPr lang="en-US" dirty="0" smtClean="0"/>
              <a:t>2 caches, MM and disk.</a:t>
            </a:r>
            <a:endParaRPr lang="en-US" dirty="0"/>
          </a:p>
          <a:p>
            <a:r>
              <a:rPr lang="en-US" sz="2400" dirty="0" smtClean="0"/>
              <a:t>TLB access time is </a:t>
            </a:r>
            <a:r>
              <a:rPr lang="en-US" sz="2400" dirty="0"/>
              <a:t>1 </a:t>
            </a:r>
            <a:r>
              <a:rPr lang="en-US" sz="2400" dirty="0">
                <a:sym typeface="Symbol"/>
              </a:rPr>
              <a:t></a:t>
            </a:r>
            <a:r>
              <a:rPr lang="en-US" sz="2400" dirty="0" smtClean="0"/>
              <a:t>S and </a:t>
            </a:r>
            <a:r>
              <a:rPr lang="en-US" sz="2400" dirty="0"/>
              <a:t>has a miss ratio of </a:t>
            </a:r>
            <a:r>
              <a:rPr lang="en-US" sz="2400" dirty="0" smtClean="0"/>
              <a:t>4/5.</a:t>
            </a:r>
          </a:p>
          <a:p>
            <a:r>
              <a:rPr lang="en-US" sz="2400" dirty="0" smtClean="0"/>
              <a:t>Access </a:t>
            </a:r>
            <a:r>
              <a:rPr lang="en-US" sz="2400" dirty="0"/>
              <a:t>to the 32K cache takes </a:t>
            </a:r>
            <a:r>
              <a:rPr lang="en-US" sz="2400" dirty="0" smtClean="0"/>
              <a:t>5 </a:t>
            </a:r>
            <a:r>
              <a:rPr lang="en-US" sz="2400" dirty="0">
                <a:sym typeface="Symbol"/>
              </a:rPr>
              <a:t></a:t>
            </a:r>
            <a:r>
              <a:rPr lang="en-US" sz="2400" dirty="0"/>
              <a:t>S, and has a miss ratio of </a:t>
            </a:r>
            <a:r>
              <a:rPr lang="en-US" sz="2400" dirty="0" smtClean="0"/>
              <a:t>1/2.</a:t>
            </a:r>
            <a:endParaRPr lang="en-US" sz="2400" dirty="0"/>
          </a:p>
          <a:p>
            <a:r>
              <a:rPr lang="en-US" sz="2400" dirty="0"/>
              <a:t>Access to the 64K cache takes </a:t>
            </a:r>
            <a:r>
              <a:rPr lang="en-US" sz="2400" dirty="0" smtClean="0"/>
              <a:t>10 </a:t>
            </a:r>
            <a:r>
              <a:rPr lang="en-US" sz="2400" dirty="0">
                <a:sym typeface="Symbol"/>
              </a:rPr>
              <a:t></a:t>
            </a:r>
            <a:r>
              <a:rPr lang="en-US" sz="2400" dirty="0"/>
              <a:t>S and has a miss </a:t>
            </a:r>
            <a:r>
              <a:rPr lang="en-US" sz="2400" dirty="0" smtClean="0"/>
              <a:t>ratio </a:t>
            </a:r>
            <a:r>
              <a:rPr lang="en-US" sz="2400" dirty="0"/>
              <a:t>of </a:t>
            </a:r>
            <a:r>
              <a:rPr lang="en-US" sz="2400" dirty="0" smtClean="0"/>
              <a:t>1/4</a:t>
            </a:r>
            <a:endParaRPr lang="en-US" sz="2400" dirty="0"/>
          </a:p>
          <a:p>
            <a:r>
              <a:rPr lang="en-US" sz="2400" dirty="0"/>
              <a:t>Access to MM is </a:t>
            </a:r>
            <a:r>
              <a:rPr lang="en-US" sz="2400" dirty="0" smtClean="0"/>
              <a:t>30 </a:t>
            </a:r>
            <a:r>
              <a:rPr lang="en-US" sz="2400" dirty="0">
                <a:sym typeface="Symbol"/>
              </a:rPr>
              <a:t></a:t>
            </a:r>
            <a:r>
              <a:rPr lang="en-US" sz="2400" dirty="0"/>
              <a:t>S and </a:t>
            </a:r>
            <a:r>
              <a:rPr lang="en-US" sz="2400" dirty="0" smtClean="0"/>
              <a:t>has a miss ratio of 1/10.</a:t>
            </a:r>
          </a:p>
          <a:p>
            <a:r>
              <a:rPr lang="en-US" sz="2400" dirty="0" smtClean="0"/>
              <a:t>Disk has all pages and takes 100</a:t>
            </a:r>
            <a:r>
              <a:rPr lang="en-US" sz="2400" dirty="0">
                <a:sym typeface="Symbol"/>
              </a:rPr>
              <a:t> </a:t>
            </a:r>
            <a:r>
              <a:rPr lang="en-US" sz="2400" dirty="0" smtClean="0"/>
              <a:t>S.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The expected number of seconds per memory reference is:</a:t>
            </a:r>
          </a:p>
          <a:p>
            <a:pPr marL="0" indent="0">
              <a:buNone/>
            </a:pPr>
            <a:r>
              <a:rPr lang="en-US" dirty="0" smtClean="0"/>
              <a:t>E</a:t>
            </a:r>
            <a:r>
              <a:rPr lang="en-US" sz="1500" dirty="0" smtClean="0"/>
              <a:t> </a:t>
            </a:r>
            <a:r>
              <a:rPr lang="en-US" dirty="0" smtClean="0"/>
              <a:t> </a:t>
            </a:r>
            <a:r>
              <a:rPr lang="en-US" dirty="0"/>
              <a:t>= </a:t>
            </a:r>
            <a:r>
              <a:rPr lang="en-US" dirty="0" smtClean="0"/>
              <a:t>(0.2)(1</a:t>
            </a:r>
            <a:r>
              <a:rPr lang="en-US" dirty="0">
                <a:sym typeface="Symbol"/>
              </a:rPr>
              <a:t> </a:t>
            </a:r>
            <a:r>
              <a:rPr lang="en-US" dirty="0" smtClean="0"/>
              <a:t>S) + (0.3)(5</a:t>
            </a:r>
            <a:r>
              <a:rPr lang="en-US" dirty="0" smtClean="0">
                <a:sym typeface="Symbol"/>
              </a:rPr>
              <a:t> </a:t>
            </a:r>
            <a:r>
              <a:rPr lang="en-US" dirty="0">
                <a:sym typeface="Symbol"/>
              </a:rPr>
              <a:t></a:t>
            </a:r>
            <a:r>
              <a:rPr lang="en-US" dirty="0" smtClean="0"/>
              <a:t>S) + (0.25)(5+10</a:t>
            </a:r>
            <a:r>
              <a:rPr lang="en-US" dirty="0" smtClean="0">
                <a:sym typeface="Symbol"/>
              </a:rPr>
              <a:t></a:t>
            </a:r>
            <a:r>
              <a:rPr lang="en-US" dirty="0" smtClean="0"/>
              <a:t>S) + </a:t>
            </a:r>
            <a:r>
              <a:rPr lang="en-US" dirty="0"/>
              <a:t>(</a:t>
            </a:r>
            <a:r>
              <a:rPr lang="en-US" dirty="0" smtClean="0"/>
              <a:t>0.15)(5+10+30</a:t>
            </a:r>
            <a:r>
              <a:rPr lang="en-US" dirty="0" smtClean="0">
                <a:sym typeface="Symbol"/>
              </a:rPr>
              <a:t> </a:t>
            </a:r>
            <a:r>
              <a:rPr lang="en-US" dirty="0">
                <a:sym typeface="Symbol"/>
              </a:rPr>
              <a:t></a:t>
            </a:r>
            <a:r>
              <a:rPr lang="en-US" dirty="0"/>
              <a:t>S) (</a:t>
            </a:r>
            <a:r>
              <a:rPr lang="en-US" dirty="0" smtClean="0"/>
              <a:t>0.10)(5+10+30+100</a:t>
            </a:r>
            <a:r>
              <a:rPr lang="en-US" dirty="0" smtClean="0">
                <a:sym typeface="Symbol"/>
              </a:rPr>
              <a:t> </a:t>
            </a:r>
            <a:r>
              <a:rPr lang="en-US" dirty="0">
                <a:sym typeface="Symbol"/>
              </a:rPr>
              <a:t></a:t>
            </a:r>
            <a:r>
              <a:rPr lang="en-US" dirty="0"/>
              <a:t>S) = </a:t>
            </a:r>
            <a:r>
              <a:rPr lang="en-US" dirty="0" smtClean="0"/>
              <a:t>26.7</a:t>
            </a:r>
            <a:r>
              <a:rPr lang="en-US" dirty="0" smtClean="0">
                <a:sym typeface="Symbol"/>
              </a:rPr>
              <a:t> </a:t>
            </a:r>
            <a:r>
              <a:rPr lang="en-US" dirty="0">
                <a:sym typeface="Symbol"/>
              </a:rPr>
              <a:t></a:t>
            </a:r>
            <a:r>
              <a:rPr lang="en-US" dirty="0"/>
              <a:t>S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159013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Tagging MM address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 smtClean="0"/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85257" y="2209800"/>
            <a:ext cx="6270172" cy="2743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114177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Snooping for cache changes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7801" y="1795550"/>
            <a:ext cx="6815548" cy="3843250"/>
          </a:xfrm>
        </p:spPr>
      </p:pic>
    </p:spTree>
    <p:extLst>
      <p:ext uri="{BB962C8B-B14F-4D97-AF65-F5344CB8AC3E}">
        <p14:creationId xmlns:p14="http://schemas.microsoft.com/office/powerpoint/2010/main" val="30991792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Reading From Memory</a:t>
            </a:r>
            <a:endParaRPr lang="en-US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17395" y="1447800"/>
            <a:ext cx="5566409" cy="457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5418301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Writing To Memory</a:t>
            </a:r>
            <a:endParaRPr lang="en-US" dirty="0"/>
          </a:p>
        </p:txBody>
      </p:sp>
      <p:pic>
        <p:nvPicPr>
          <p:cNvPr id="3075" name="Picture 3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1" y="1447800"/>
            <a:ext cx="5400674" cy="457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066328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Accessing memory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US" dirty="0"/>
              <a:t>When accessing memory (reading or writing) we need to “address” the memory location where the are reading or writing to. </a:t>
            </a:r>
            <a:r>
              <a:rPr lang="en-US" dirty="0" smtClean="0"/>
              <a:t>When </a:t>
            </a:r>
            <a:r>
              <a:rPr lang="en-US" dirty="0"/>
              <a:t>reading </a:t>
            </a:r>
            <a:r>
              <a:rPr lang="en-US" dirty="0" smtClean="0"/>
              <a:t>memory, </a:t>
            </a:r>
            <a:r>
              <a:rPr lang="en-US" dirty="0"/>
              <a:t>for example, recall that in hardware, we place the address in the MAR register, the value goes through a </a:t>
            </a:r>
            <a:r>
              <a:rPr lang="en-US" dirty="0" err="1"/>
              <a:t>demux</a:t>
            </a:r>
            <a:r>
              <a:rPr lang="en-US" dirty="0"/>
              <a:t> which causes all memory locations to be </a:t>
            </a:r>
            <a:r>
              <a:rPr lang="en-US" dirty="0" err="1"/>
              <a:t>ANDed</a:t>
            </a:r>
            <a:r>
              <a:rPr lang="en-US" dirty="0"/>
              <a:t> with </a:t>
            </a:r>
            <a:r>
              <a:rPr lang="en-US" dirty="0" smtClean="0"/>
              <a:t>a </a:t>
            </a:r>
            <a:r>
              <a:rPr lang="en-US" dirty="0"/>
              <a:t>zero with the exception of the address location we are interested which gets </a:t>
            </a:r>
            <a:r>
              <a:rPr lang="en-US" dirty="0" err="1"/>
              <a:t>ANDed</a:t>
            </a:r>
            <a:r>
              <a:rPr lang="en-US" dirty="0"/>
              <a:t> with a one.  The output of all of these </a:t>
            </a:r>
            <a:r>
              <a:rPr lang="en-US" dirty="0" err="1"/>
              <a:t>ANDed</a:t>
            </a:r>
            <a:r>
              <a:rPr lang="en-US" dirty="0"/>
              <a:t> copies of all memory locations go through a massive OR gate and </a:t>
            </a:r>
            <a:r>
              <a:rPr lang="en-US" dirty="0" smtClean="0"/>
              <a:t>eventually </a:t>
            </a:r>
            <a:r>
              <a:rPr lang="en-US" dirty="0"/>
              <a:t>all bits of the memory location we are interested in get copied to the </a:t>
            </a:r>
            <a:r>
              <a:rPr lang="en-US" dirty="0" smtClean="0"/>
              <a:t>MBR…An </a:t>
            </a:r>
            <a:r>
              <a:rPr lang="en-US" dirty="0"/>
              <a:t>equal amount of hardware is needed to write to memory. 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Since the larger the memory is, the longer the access time is for each memory reference, the concept of a smaller memory containing the most commonly referenced pages could save time in memory reference times.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85845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Processor with Cache Memory</a:t>
            </a:r>
            <a:endParaRPr lang="en-US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6400" y="1983275"/>
            <a:ext cx="5571819" cy="31219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42593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Hierarchy of memory access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With a cache memory added in front of the Main memory, when the processor running a program goes to access storage, the storage will of course be on disk, it may be in main memory (MM is a subset of disk), and it may be in the cache (cache is a subset of MM).  </a:t>
            </a:r>
            <a:endParaRPr lang="en-US" dirty="0" smtClean="0"/>
          </a:p>
          <a:p>
            <a:r>
              <a:rPr lang="en-US" dirty="0" smtClean="0"/>
              <a:t>If </a:t>
            </a:r>
            <a:r>
              <a:rPr lang="en-US" dirty="0"/>
              <a:t>the page referenced is in the cache, </a:t>
            </a:r>
            <a:r>
              <a:rPr lang="en-US" dirty="0" smtClean="0"/>
              <a:t>great!!! </a:t>
            </a:r>
            <a:r>
              <a:rPr lang="en-US" dirty="0"/>
              <a:t>the access time will be very </a:t>
            </a:r>
            <a:r>
              <a:rPr lang="en-US" dirty="0" smtClean="0"/>
              <a:t>short </a:t>
            </a:r>
          </a:p>
          <a:p>
            <a:r>
              <a:rPr lang="en-US" dirty="0" smtClean="0"/>
              <a:t>if not, </a:t>
            </a:r>
            <a:r>
              <a:rPr lang="en-US" dirty="0"/>
              <a:t>then the next step is to access main </a:t>
            </a:r>
            <a:r>
              <a:rPr lang="en-US" dirty="0" smtClean="0"/>
              <a:t>memory  </a:t>
            </a:r>
          </a:p>
          <a:p>
            <a:r>
              <a:rPr lang="en-US" dirty="0" smtClean="0"/>
              <a:t>if </a:t>
            </a:r>
            <a:r>
              <a:rPr lang="en-US" dirty="0"/>
              <a:t>not in </a:t>
            </a:r>
            <a:r>
              <a:rPr lang="en-US" dirty="0" smtClean="0"/>
              <a:t>MM (page fault) </a:t>
            </a:r>
            <a:r>
              <a:rPr lang="en-US" dirty="0"/>
              <a:t>then we go out to the disk. 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37766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Memory Hierarchy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96691" y="1447800"/>
            <a:ext cx="5407818" cy="4572000"/>
          </a:xfrm>
        </p:spPr>
      </p:pic>
    </p:spTree>
    <p:extLst>
      <p:ext uri="{BB962C8B-B14F-4D97-AF65-F5344CB8AC3E}">
        <p14:creationId xmlns:p14="http://schemas.microsoft.com/office/powerpoint/2010/main" val="411265642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Hardware for page translation(TLB)</a:t>
            </a:r>
            <a:endParaRPr lang="en-US" dirty="0"/>
          </a:p>
        </p:txBody>
      </p:sp>
      <p:pic>
        <p:nvPicPr>
          <p:cNvPr id="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400" y="1600200"/>
            <a:ext cx="6172200" cy="487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954402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Variable X is in MM and on Disk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96691" y="1447800"/>
            <a:ext cx="5407818" cy="4572000"/>
          </a:xfrm>
        </p:spPr>
      </p:pic>
    </p:spTree>
    <p:extLst>
      <p:ext uri="{BB962C8B-B14F-4D97-AF65-F5344CB8AC3E}">
        <p14:creationId xmlns:p14="http://schemas.microsoft.com/office/powerpoint/2010/main" val="416203236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119</TotalTime>
  <Words>1001</Words>
  <Application>Microsoft Office PowerPoint</Application>
  <PresentationFormat>On-screen Show (4:3)</PresentationFormat>
  <Paragraphs>78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4" baseType="lpstr">
      <vt:lpstr>Franklin Gothic Book</vt:lpstr>
      <vt:lpstr>Perpetua</vt:lpstr>
      <vt:lpstr>Symbol</vt:lpstr>
      <vt:lpstr>Wingdings 2</vt:lpstr>
      <vt:lpstr>Equity</vt:lpstr>
      <vt:lpstr>Cache Memory</vt:lpstr>
      <vt:lpstr>Reading From Memory</vt:lpstr>
      <vt:lpstr>Writing To Memory</vt:lpstr>
      <vt:lpstr>Accessing memory</vt:lpstr>
      <vt:lpstr>Processor with Cache Memory</vt:lpstr>
      <vt:lpstr>Hierarchy of memory access</vt:lpstr>
      <vt:lpstr>Memory Hierarchy</vt:lpstr>
      <vt:lpstr>Hardware for page translation(TLB)</vt:lpstr>
      <vt:lpstr>Variable X is in MM and on Disk</vt:lpstr>
      <vt:lpstr>We need to read X</vt:lpstr>
      <vt:lpstr>We need to write X</vt:lpstr>
      <vt:lpstr>We need to make room</vt:lpstr>
      <vt:lpstr>Writing policy with Caches</vt:lpstr>
      <vt:lpstr>Hit Ratio (Miss ratio)</vt:lpstr>
      <vt:lpstr>Which Cache is better (if any)?</vt:lpstr>
      <vt:lpstr>Multiple caches</vt:lpstr>
      <vt:lpstr>Multiple caches with TLB</vt:lpstr>
      <vt:lpstr>Tagging MM address</vt:lpstr>
      <vt:lpstr>Snooping for cache changes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QuickSort</dc:title>
  <dc:creator>bill HP</dc:creator>
  <cp:lastModifiedBy>Bill Byrne</cp:lastModifiedBy>
  <cp:revision>20</cp:revision>
  <dcterms:created xsi:type="dcterms:W3CDTF">2006-08-16T00:00:00Z</dcterms:created>
  <dcterms:modified xsi:type="dcterms:W3CDTF">2018-12-10T18:36:31Z</dcterms:modified>
</cp:coreProperties>
</file>