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6" r:id="rId4"/>
    <p:sldId id="257" r:id="rId5"/>
    <p:sldId id="259" r:id="rId6"/>
    <p:sldId id="260" r:id="rId7"/>
    <p:sldId id="261" r:id="rId8"/>
    <p:sldId id="268" r:id="rId9"/>
    <p:sldId id="262" r:id="rId10"/>
    <p:sldId id="263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Clock_rate#cite_note-3" TargetMode="External"/><Relationship Id="rId3" Type="http://schemas.openxmlformats.org/officeDocument/2006/relationships/hyperlink" Target="https://en.wikipedia.org/wiki/ENIAC" TargetMode="External"/><Relationship Id="rId7" Type="http://schemas.openxmlformats.org/officeDocument/2006/relationships/hyperlink" Target="https://en.wikipedia.org/wiki/Overclocking" TargetMode="External"/><Relationship Id="rId2" Type="http://schemas.openxmlformats.org/officeDocument/2006/relationships/hyperlink" Target="https://en.wikipedia.org/wiki/Z3_(computer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Bulldozer_(microarchitecture)" TargetMode="External"/><Relationship Id="rId5" Type="http://schemas.openxmlformats.org/officeDocument/2006/relationships/hyperlink" Target="https://en.wikipedia.org/wiki/Guinness_World_Record" TargetMode="External"/><Relationship Id="rId4" Type="http://schemas.openxmlformats.org/officeDocument/2006/relationships/hyperlink" Target="https://en.wikipedia.org/w/index.php?title=Clock_rate&amp;action=edit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Square_wave" TargetMode="External"/><Relationship Id="rId3" Type="http://schemas.openxmlformats.org/officeDocument/2006/relationships/hyperlink" Target="https://en.wikipedia.org/wiki/Central_processing_unit" TargetMode="External"/><Relationship Id="rId7" Type="http://schemas.openxmlformats.org/officeDocument/2006/relationships/hyperlink" Target="https://en.wikipedia.org/wiki/Sine_wave" TargetMode="External"/><Relationship Id="rId2" Type="http://schemas.openxmlformats.org/officeDocument/2006/relationships/hyperlink" Target="https://en.wikipedia.org/wiki/Frequenc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Crystal_oscillator" TargetMode="External"/><Relationship Id="rId5" Type="http://schemas.openxmlformats.org/officeDocument/2006/relationships/hyperlink" Target="https://en.wikipedia.org/wiki/Microprocessor" TargetMode="External"/><Relationship Id="rId4" Type="http://schemas.openxmlformats.org/officeDocument/2006/relationships/hyperlink" Target="https://en.wikipedia.org/wiki/Multi-core_processor" TargetMode="External"/><Relationship Id="rId9" Type="http://schemas.openxmlformats.org/officeDocument/2006/relationships/hyperlink" Target="https://en.wikipedia.org/wiki/CPU_multiplier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CPU Clocks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Delays</a:t>
            </a:r>
          </a:p>
          <a:p>
            <a:r>
              <a:rPr lang="en-US" dirty="0" smtClean="0"/>
              <a:t>Slow down / speed up</a:t>
            </a:r>
          </a:p>
          <a:p>
            <a:r>
              <a:rPr lang="en-US" dirty="0" smtClean="0"/>
              <a:t>Processor speed</a:t>
            </a:r>
          </a:p>
          <a:p>
            <a:r>
              <a:rPr lang="en-US" dirty="0" smtClean="0"/>
              <a:t>Instruction per second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58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Slowing the clock down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978" y="1600200"/>
            <a:ext cx="5730044" cy="4876800"/>
          </a:xfrm>
        </p:spPr>
      </p:pic>
    </p:spTree>
    <p:extLst>
      <p:ext uri="{BB962C8B-B14F-4D97-AF65-F5344CB8AC3E}">
        <p14:creationId xmlns:p14="http://schemas.microsoft.com/office/powerpoint/2010/main" val="113252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1 nanosecond</a:t>
                </a:r>
              </a:p>
              <a:p>
                <a:r>
                  <a:rPr lang="en-US" dirty="0" smtClean="0"/>
                  <a:t>1 Billionth of a second = 1/1,000,000,000 sec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1 Hertz</a:t>
                </a:r>
              </a:p>
              <a:p>
                <a:r>
                  <a:rPr lang="en-US" dirty="0" smtClean="0"/>
                  <a:t>1 cycles per second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Giga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30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 &gt;1 </m:t>
                    </m:r>
                    <m:r>
                      <a:rPr lang="en-US" b="0" i="1" smtClean="0">
                        <a:latin typeface="Cambria Math"/>
                      </a:rPr>
                      <m:t>𝐵𝑖𝑙𝑙𝑖𝑜𝑛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A processor with speed of 1 Gigahertz has a clock pulse that hits high a little more </a:t>
                </a:r>
                <a:r>
                  <a:rPr lang="en-US" dirty="0" smtClean="0"/>
                  <a:t>than </a:t>
                </a:r>
                <a:r>
                  <a:rPr lang="en-US" dirty="0" smtClean="0"/>
                  <a:t>1 billion times per second. </a:t>
                </a:r>
                <a:r>
                  <a:rPr lang="en-US" dirty="0" smtClean="0"/>
                  <a:t>Therefore, </a:t>
                </a:r>
                <a:r>
                  <a:rPr lang="en-US" dirty="0" smtClean="0"/>
                  <a:t>it can run 1 billion stages of an instruction per second.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If </a:t>
                </a:r>
                <a:r>
                  <a:rPr lang="en-US" dirty="0" err="1" smtClean="0"/>
                  <a:t>unpipelined</a:t>
                </a:r>
                <a:r>
                  <a:rPr lang="en-US" smtClean="0"/>
                  <a:t> </a:t>
                </a:r>
                <a:r>
                  <a:rPr lang="en-US" smtClean="0"/>
                  <a:t>instruction </a:t>
                </a:r>
                <a:r>
                  <a:rPr lang="en-US" dirty="0" smtClean="0"/>
                  <a:t>have 5 stages, then this processor can run a little over 200,000,000 instructions per second.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2000" r="-1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292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rates through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electromechanical general purpose computer, the </a:t>
            </a:r>
            <a:r>
              <a:rPr lang="en-US" dirty="0">
                <a:hlinkClick r:id="rId2" tooltip="Z3 (computer)"/>
              </a:rPr>
              <a:t>Z3</a:t>
            </a:r>
            <a:r>
              <a:rPr lang="en-US" dirty="0"/>
              <a:t> operated at a frequency of about 5–10 Hz. The first electronic general purpose computer, the </a:t>
            </a:r>
            <a:r>
              <a:rPr lang="en-US" dirty="0">
                <a:hlinkClick r:id="rId3" tooltip="ENIAC"/>
              </a:rPr>
              <a:t>ENIAC</a:t>
            </a:r>
            <a:r>
              <a:rPr lang="en-US" dirty="0"/>
              <a:t>, used a 100 kHz clock in its cycling unit. As each instruction took 20 cycles, it had an instruction rate of 5 kHz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As of 2011</a:t>
            </a:r>
            <a:r>
              <a:rPr lang="en-US" baseline="30000" dirty="0">
                <a:hlinkClick r:id="rId4"/>
              </a:rPr>
              <a:t>[update]</a:t>
            </a:r>
            <a:r>
              <a:rPr lang="en-US" dirty="0"/>
              <a:t>, the </a:t>
            </a:r>
            <a:r>
              <a:rPr lang="en-US" dirty="0">
                <a:hlinkClick r:id="rId5" tooltip="Guinness World Record"/>
              </a:rPr>
              <a:t>Guinness World Record</a:t>
            </a:r>
            <a:r>
              <a:rPr lang="en-US" dirty="0"/>
              <a:t> for fastest CPU is by AMD with a </a:t>
            </a:r>
            <a:r>
              <a:rPr lang="en-US" dirty="0">
                <a:hlinkClick r:id="rId6" tooltip="Bulldozer (microarchitecture)"/>
              </a:rPr>
              <a:t>Bulldozer</a:t>
            </a:r>
            <a:r>
              <a:rPr lang="en-US" dirty="0"/>
              <a:t> based FX chip "</a:t>
            </a:r>
            <a:r>
              <a:rPr lang="en-US" dirty="0">
                <a:hlinkClick r:id="rId7" tooltip="Overclocking"/>
              </a:rPr>
              <a:t>overclocked</a:t>
            </a:r>
            <a:r>
              <a:rPr lang="en-US" dirty="0"/>
              <a:t>" to 8.805 GHz, trumping the maximum recorded 8.670 GHz performance of their next generation FX "</a:t>
            </a:r>
            <a:r>
              <a:rPr lang="en-US" dirty="0" err="1"/>
              <a:t>Piledriver</a:t>
            </a:r>
            <a:r>
              <a:rPr lang="en-US" dirty="0"/>
              <a:t>" chips.</a:t>
            </a:r>
            <a:r>
              <a:rPr lang="en-US" baseline="30000" dirty="0">
                <a:hlinkClick r:id="rId8"/>
              </a:rPr>
              <a:t>[3]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0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/>
              <a:t>clock rate</a:t>
            </a:r>
            <a:r>
              <a:rPr lang="en-US" dirty="0"/>
              <a:t> typically refers to the </a:t>
            </a:r>
            <a:r>
              <a:rPr lang="en-US" dirty="0">
                <a:hlinkClick r:id="rId2" tooltip="Frequency"/>
              </a:rPr>
              <a:t>frequency</a:t>
            </a:r>
            <a:r>
              <a:rPr lang="en-US" dirty="0"/>
              <a:t> at which a chip like a </a:t>
            </a:r>
            <a:r>
              <a:rPr lang="en-US" dirty="0">
                <a:hlinkClick r:id="rId3" tooltip="Central processing unit"/>
              </a:rPr>
              <a:t>central processing unit</a:t>
            </a:r>
            <a:r>
              <a:rPr lang="en-US" dirty="0"/>
              <a:t> (CPU), one core of a </a:t>
            </a:r>
            <a:r>
              <a:rPr lang="en-US" dirty="0">
                <a:hlinkClick r:id="rId4" tooltip="Multi-core processor"/>
              </a:rPr>
              <a:t>multi-core processor</a:t>
            </a:r>
            <a:r>
              <a:rPr lang="en-US" dirty="0"/>
              <a:t>, is running and is used as an indicator of the </a:t>
            </a:r>
            <a:r>
              <a:rPr lang="en-US" dirty="0">
                <a:hlinkClick r:id="rId5" tooltip="Microprocessor"/>
              </a:rPr>
              <a:t>processor</a:t>
            </a:r>
            <a:r>
              <a:rPr lang="en-US" dirty="0"/>
              <a:t>'s speed. </a:t>
            </a:r>
            <a:endParaRPr lang="en-US" dirty="0" smtClean="0"/>
          </a:p>
          <a:p>
            <a:endParaRPr lang="en-US" dirty="0">
              <a:effectLst/>
            </a:endParaRPr>
          </a:p>
          <a:p>
            <a:r>
              <a:rPr lang="en-US" dirty="0"/>
              <a:t>The clock rate of a CPU is normally determined by the </a:t>
            </a:r>
            <a:r>
              <a:rPr lang="en-US" dirty="0">
                <a:hlinkClick r:id="rId2" tooltip="Frequency"/>
              </a:rPr>
              <a:t>frequency</a:t>
            </a:r>
            <a:r>
              <a:rPr lang="en-US" dirty="0"/>
              <a:t> of an </a:t>
            </a:r>
            <a:r>
              <a:rPr lang="en-US" dirty="0">
                <a:hlinkClick r:id="rId6" tooltip="Crystal oscillator"/>
              </a:rPr>
              <a:t>oscillator crystal</a:t>
            </a:r>
            <a:r>
              <a:rPr lang="en-US" dirty="0"/>
              <a:t>. Typically a </a:t>
            </a:r>
            <a:r>
              <a:rPr lang="en-US" dirty="0">
                <a:hlinkClick r:id="rId6" tooltip="Crystal oscillator"/>
              </a:rPr>
              <a:t>crystal oscillator</a:t>
            </a:r>
            <a:r>
              <a:rPr lang="en-US" dirty="0"/>
              <a:t> produces a fixed </a:t>
            </a:r>
            <a:r>
              <a:rPr lang="en-US" dirty="0">
                <a:hlinkClick r:id="rId7" tooltip="Sine wave"/>
              </a:rPr>
              <a:t>sine wave</a:t>
            </a:r>
            <a:r>
              <a:rPr lang="en-US" dirty="0"/>
              <a:t>—the frequency reference signal. Electronic circuitry translates that into a </a:t>
            </a:r>
            <a:r>
              <a:rPr lang="en-US" dirty="0">
                <a:hlinkClick r:id="rId8" tooltip="Square wave"/>
              </a:rPr>
              <a:t>square wave</a:t>
            </a:r>
            <a:r>
              <a:rPr lang="en-US" dirty="0"/>
              <a:t> at the same frequency for digital electronics applications (or, in using a </a:t>
            </a:r>
            <a:r>
              <a:rPr lang="en-US" dirty="0">
                <a:hlinkClick r:id="rId9" tooltip="CPU multiplier"/>
              </a:rPr>
              <a:t>CPU multiplier</a:t>
            </a:r>
            <a:r>
              <a:rPr lang="en-US" dirty="0"/>
              <a:t>, some fixed multiple of the crystal reference frequency).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6398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 </a:t>
            </a:r>
            <a:r>
              <a:rPr lang="en-US" dirty="0" smtClean="0">
                <a:solidFill>
                  <a:schemeClr val="tx1"/>
                </a:solidFill>
              </a:rPr>
              <a:t>vs. </a:t>
            </a:r>
            <a:r>
              <a:rPr lang="en-US" dirty="0" smtClean="0">
                <a:solidFill>
                  <a:srgbClr val="0070C0"/>
                </a:solidFill>
              </a:rPr>
              <a:t>Europe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952" y="2362200"/>
            <a:ext cx="5594048" cy="3203864"/>
          </a:xfrm>
        </p:spPr>
      </p:pic>
    </p:spTree>
    <p:extLst>
      <p:ext uri="{BB962C8B-B14F-4D97-AF65-F5344CB8AC3E}">
        <p14:creationId xmlns:p14="http://schemas.microsoft.com/office/powerpoint/2010/main" val="25281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processor design review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600200"/>
            <a:ext cx="7543799" cy="4876800"/>
          </a:xfrm>
        </p:spPr>
      </p:pic>
    </p:spTree>
    <p:extLst>
      <p:ext uri="{BB962C8B-B14F-4D97-AF65-F5344CB8AC3E}">
        <p14:creationId xmlns:p14="http://schemas.microsoft.com/office/powerpoint/2010/main" val="33761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 clock pulse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25" y="2219325"/>
            <a:ext cx="7219950" cy="3638550"/>
          </a:xfrm>
        </p:spPr>
      </p:pic>
    </p:spTree>
    <p:extLst>
      <p:ext uri="{BB962C8B-B14F-4D97-AF65-F5344CB8AC3E}">
        <p14:creationId xmlns:p14="http://schemas.microsoft.com/office/powerpoint/2010/main" val="10156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pulse high shortening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375" y="2162175"/>
            <a:ext cx="6953250" cy="3752850"/>
          </a:xfrm>
        </p:spPr>
      </p:pic>
    </p:spTree>
    <p:extLst>
      <p:ext uri="{BB962C8B-B14F-4D97-AF65-F5344CB8AC3E}">
        <p14:creationId xmlns:p14="http://schemas.microsoft.com/office/powerpoint/2010/main" val="153378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pulse high lengthening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375" y="2162175"/>
            <a:ext cx="6953250" cy="3752850"/>
          </a:xfrm>
        </p:spPr>
      </p:pic>
    </p:spTree>
    <p:extLst>
      <p:ext uri="{BB962C8B-B14F-4D97-AF65-F5344CB8AC3E}">
        <p14:creationId xmlns:p14="http://schemas.microsoft.com/office/powerpoint/2010/main" val="416065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Speeding up the clock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352" y="1600200"/>
            <a:ext cx="5617295" cy="4876800"/>
          </a:xfrm>
        </p:spPr>
      </p:pic>
    </p:spTree>
    <p:extLst>
      <p:ext uri="{BB962C8B-B14F-4D97-AF65-F5344CB8AC3E}">
        <p14:creationId xmlns:p14="http://schemas.microsoft.com/office/powerpoint/2010/main" val="51621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stage clock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357" y="1600200"/>
            <a:ext cx="3079285" cy="4876800"/>
          </a:xfrm>
        </p:spPr>
      </p:pic>
    </p:spTree>
    <p:extLst>
      <p:ext uri="{BB962C8B-B14F-4D97-AF65-F5344CB8AC3E}">
        <p14:creationId xmlns:p14="http://schemas.microsoft.com/office/powerpoint/2010/main" val="413598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245</TotalTime>
  <Words>253</Words>
  <Application>Microsoft Office PowerPoint</Application>
  <PresentationFormat>On-screen Show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Clarity</vt:lpstr>
      <vt:lpstr>CPU Clocks</vt:lpstr>
      <vt:lpstr>Clock</vt:lpstr>
      <vt:lpstr>USA vs. Europe</vt:lpstr>
      <vt:lpstr>Simple processor design review</vt:lpstr>
      <vt:lpstr>Delay clock pulse</vt:lpstr>
      <vt:lpstr>Clock pulse high shortening </vt:lpstr>
      <vt:lpstr>Clock pulse high lengthening</vt:lpstr>
      <vt:lpstr>Speeding up the clock</vt:lpstr>
      <vt:lpstr>4 stage clock</vt:lpstr>
      <vt:lpstr>Slowing the clock down</vt:lpstr>
      <vt:lpstr>Definitions</vt:lpstr>
      <vt:lpstr>Clock rates through history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Processors</dc:title>
  <dc:creator>bill HP</dc:creator>
  <cp:lastModifiedBy>FDUUser</cp:lastModifiedBy>
  <cp:revision>29</cp:revision>
  <dcterms:created xsi:type="dcterms:W3CDTF">2006-08-16T00:00:00Z</dcterms:created>
  <dcterms:modified xsi:type="dcterms:W3CDTF">2016-04-27T16:49:33Z</dcterms:modified>
</cp:coreProperties>
</file>