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3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struction_(computer_science)" TargetMode="External"/><Relationship Id="rId2" Type="http://schemas.openxmlformats.org/officeDocument/2006/relationships/hyperlink" Target="https://en.wikipedia.org/wiki/Operating_syste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Instruction_se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Interrupts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</a:p>
          <a:p>
            <a:r>
              <a:rPr lang="en-US" dirty="0" smtClean="0"/>
              <a:t>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58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kinds of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1) </a:t>
            </a:r>
            <a:r>
              <a:rPr lang="en-US" dirty="0" smtClean="0">
                <a:solidFill>
                  <a:srgbClr val="FF0000"/>
                </a:solidFill>
              </a:rPr>
              <a:t>Checked exceptions</a:t>
            </a:r>
            <a:r>
              <a:rPr lang="en-US" dirty="0" smtClean="0"/>
              <a:t>. User can anticipate</a:t>
            </a:r>
          </a:p>
          <a:p>
            <a:pPr marL="0" indent="0">
              <a:buNone/>
            </a:pPr>
            <a:r>
              <a:rPr lang="en-US" dirty="0" smtClean="0"/>
              <a:t>Ex) file not found.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2) </a:t>
            </a:r>
            <a:r>
              <a:rPr lang="en-US" dirty="0" smtClean="0">
                <a:solidFill>
                  <a:srgbClr val="FF0000"/>
                </a:solidFill>
              </a:rPr>
              <a:t>Error exceptions. </a:t>
            </a:r>
            <a:r>
              <a:rPr lang="en-US" dirty="0" smtClean="0"/>
              <a:t>Error that are external to the applications like hardware exceptions.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3) </a:t>
            </a:r>
            <a:r>
              <a:rPr lang="en-US" dirty="0" smtClean="0">
                <a:solidFill>
                  <a:srgbClr val="FF0000"/>
                </a:solidFill>
              </a:rPr>
              <a:t>Runtime exception</a:t>
            </a:r>
            <a:r>
              <a:rPr lang="en-US" dirty="0" smtClean="0"/>
              <a:t>. Logic error in code and improper used of API, 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01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definitions for exception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Consider the following :</a:t>
            </a:r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Mathematical exception </a:t>
            </a:r>
            <a:r>
              <a:rPr lang="en-US" dirty="0"/>
              <a:t>library might be organized like this.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class 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virtual void </a:t>
            </a:r>
            <a:r>
              <a:rPr lang="en-US" dirty="0" err="1">
                <a:solidFill>
                  <a:srgbClr val="FF0000"/>
                </a:solidFill>
              </a:rPr>
              <a:t>debug_print</a:t>
            </a:r>
            <a:r>
              <a:rPr lang="en-US" dirty="0">
                <a:solidFill>
                  <a:srgbClr val="FF0000"/>
                </a:solidFill>
              </a:rPr>
              <a:t>( ) </a:t>
            </a:r>
            <a:r>
              <a:rPr lang="en-US" dirty="0" err="1">
                <a:solidFill>
                  <a:srgbClr val="FF0000"/>
                </a:solidFill>
              </a:rPr>
              <a:t>const</a:t>
            </a:r>
            <a:r>
              <a:rPr lang="en-US" dirty="0">
                <a:solidFill>
                  <a:srgbClr val="FF0000"/>
                </a:solidFill>
              </a:rPr>
              <a:t> { </a:t>
            </a:r>
            <a:r>
              <a:rPr lang="en-US" dirty="0" err="1">
                <a:solidFill>
                  <a:srgbClr val="FF0000"/>
                </a:solidFill>
              </a:rPr>
              <a:t>cerr</a:t>
            </a:r>
            <a:r>
              <a:rPr lang="en-US" dirty="0">
                <a:solidFill>
                  <a:srgbClr val="FF0000"/>
                </a:solidFill>
              </a:rPr>
              <a:t> &lt;&lt; “Math error”;}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 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class Overflow : public 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 { } 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class Underflow : public 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 { } 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class </a:t>
            </a:r>
            <a:r>
              <a:rPr lang="en-US" dirty="0" err="1">
                <a:solidFill>
                  <a:srgbClr val="FF0000"/>
                </a:solidFill>
              </a:rPr>
              <a:t>Zerodevide</a:t>
            </a:r>
            <a:r>
              <a:rPr lang="en-US" dirty="0">
                <a:solidFill>
                  <a:srgbClr val="FF0000"/>
                </a:solidFill>
              </a:rPr>
              <a:t>: public 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 { } 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class </a:t>
            </a:r>
            <a:r>
              <a:rPr lang="en-US" dirty="0" smtClean="0">
                <a:solidFill>
                  <a:srgbClr val="FF0000"/>
                </a:solidFill>
              </a:rPr>
              <a:t>overflow </a:t>
            </a:r>
            <a:r>
              <a:rPr lang="en-US" dirty="0">
                <a:solidFill>
                  <a:srgbClr val="FF0000"/>
                </a:solidFill>
              </a:rPr>
              <a:t>: public 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const</a:t>
            </a:r>
            <a:r>
              <a:rPr lang="en-US" dirty="0">
                <a:solidFill>
                  <a:srgbClr val="FF0000"/>
                </a:solidFill>
              </a:rPr>
              <a:t> char* op;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a1, a2: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public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int_overflow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const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char* p, 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a, </a:t>
            </a:r>
            <a:r>
              <a:rPr lang="en-US" dirty="0" err="1">
                <a:solidFill>
                  <a:srgbClr val="FF0000"/>
                </a:solidFill>
              </a:rPr>
              <a:t>int</a:t>
            </a:r>
            <a:r>
              <a:rPr lang="en-US" dirty="0">
                <a:solidFill>
                  <a:srgbClr val="FF0000"/>
                </a:solidFill>
              </a:rPr>
              <a:t> b) { op = p;a1= </a:t>
            </a:r>
            <a:r>
              <a:rPr lang="en-US" dirty="0" smtClean="0">
                <a:solidFill>
                  <a:srgbClr val="FF0000"/>
                </a:solidFill>
              </a:rPr>
              <a:t>x; </a:t>
            </a:r>
            <a:r>
              <a:rPr lang="en-US" dirty="0">
                <a:solidFill>
                  <a:srgbClr val="FF0000"/>
                </a:solidFill>
              </a:rPr>
              <a:t>a2 = </a:t>
            </a:r>
            <a:r>
              <a:rPr lang="en-US" dirty="0" smtClean="0">
                <a:solidFill>
                  <a:srgbClr val="FF0000"/>
                </a:solidFill>
              </a:rPr>
              <a:t>y;}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virtual </a:t>
            </a:r>
            <a:r>
              <a:rPr lang="en-US" dirty="0">
                <a:solidFill>
                  <a:srgbClr val="FF0000"/>
                </a:solidFill>
              </a:rPr>
              <a:t>void </a:t>
            </a:r>
            <a:r>
              <a:rPr lang="en-US" dirty="0" err="1">
                <a:solidFill>
                  <a:srgbClr val="FF0000"/>
                </a:solidFill>
              </a:rPr>
              <a:t>debug_print</a:t>
            </a:r>
            <a:r>
              <a:rPr lang="en-US" dirty="0">
                <a:solidFill>
                  <a:srgbClr val="FF0000"/>
                </a:solidFill>
              </a:rPr>
              <a:t>( ) </a:t>
            </a:r>
            <a:r>
              <a:rPr lang="en-US" dirty="0" err="1">
                <a:solidFill>
                  <a:srgbClr val="FF0000"/>
                </a:solidFill>
              </a:rPr>
              <a:t>const</a:t>
            </a:r>
            <a:r>
              <a:rPr lang="en-US" dirty="0">
                <a:solidFill>
                  <a:srgbClr val="FF0000"/>
                </a:solidFill>
              </a:rPr>
              <a:t> { </a:t>
            </a:r>
            <a:r>
              <a:rPr lang="en-US" dirty="0" err="1">
                <a:solidFill>
                  <a:srgbClr val="FF0000"/>
                </a:solidFill>
              </a:rPr>
              <a:t>cerr</a:t>
            </a:r>
            <a:r>
              <a:rPr lang="en-US" dirty="0">
                <a:solidFill>
                  <a:srgbClr val="FF0000"/>
                </a:solidFill>
              </a:rPr>
              <a:t> &lt;&lt; op &lt;&lt; ‘(‘ &lt;&lt; a1 &lt;&lt; ‘,’ &lt;&lt; a2 &lt;&lt; ‘)’; 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 ;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18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exceptions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void f( ) 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try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// some math code goes here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catch (Overflow) 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// code to handle an over flow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catch(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)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// Handle any </a:t>
            </a:r>
            <a:r>
              <a:rPr lang="en-US" dirty="0" err="1">
                <a:solidFill>
                  <a:srgbClr val="FF0000"/>
                </a:solidFill>
              </a:rPr>
              <a:t>Matherr</a:t>
            </a:r>
            <a:r>
              <a:rPr lang="en-US" dirty="0">
                <a:solidFill>
                  <a:srgbClr val="FF0000"/>
                </a:solidFill>
              </a:rPr>
              <a:t> that is not an overflow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catch(</a:t>
            </a:r>
            <a:r>
              <a:rPr lang="en-US" dirty="0" err="1">
                <a:solidFill>
                  <a:srgbClr val="FF0000"/>
                </a:solidFill>
              </a:rPr>
              <a:t>Dividezero</a:t>
            </a:r>
            <a:r>
              <a:rPr lang="en-US" dirty="0">
                <a:solidFill>
                  <a:srgbClr val="FF0000"/>
                </a:solidFill>
              </a:rPr>
              <a:t>)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// Handle any Divide by zero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catch(…)	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	// Handle any exception not listed above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}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r>
              <a:rPr lang="en-US" dirty="0" smtClean="0"/>
              <a:t>Comments: </a:t>
            </a:r>
          </a:p>
          <a:p>
            <a:pPr>
              <a:buFontTx/>
              <a:buChar char="-"/>
            </a:pPr>
            <a:r>
              <a:rPr lang="en-US" dirty="0" smtClean="0"/>
              <a:t>the </a:t>
            </a:r>
            <a:r>
              <a:rPr lang="en-US" dirty="0" err="1" smtClean="0"/>
              <a:t>Dividezero</a:t>
            </a:r>
            <a:r>
              <a:rPr lang="en-US" dirty="0" smtClean="0"/>
              <a:t> will never run because </a:t>
            </a:r>
            <a:r>
              <a:rPr lang="en-US" dirty="0" err="1" smtClean="0"/>
              <a:t>Dividezero</a:t>
            </a:r>
            <a:r>
              <a:rPr lang="en-US" dirty="0" smtClean="0"/>
              <a:t> is a </a:t>
            </a:r>
            <a:r>
              <a:rPr lang="en-US" dirty="0" err="1" smtClean="0"/>
              <a:t>Matherr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/>
              <a:t>c</a:t>
            </a:r>
            <a:r>
              <a:rPr lang="en-US" dirty="0" smtClean="0"/>
              <a:t>atch(…) will catch any exception 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Dictionary definition</a:t>
            </a:r>
            <a:r>
              <a:rPr lang="en-US" dirty="0" smtClean="0"/>
              <a:t>:  stop the </a:t>
            </a:r>
            <a:r>
              <a:rPr lang="en-US" dirty="0"/>
              <a:t>continuous progress of (an activity or process</a:t>
            </a:r>
            <a:r>
              <a:rPr lang="en-US" dirty="0" smtClean="0"/>
              <a:t>).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Hardware interrupts</a:t>
            </a:r>
            <a:r>
              <a:rPr lang="en-US" dirty="0"/>
              <a:t> are used by devices to communicate that they require attention from the </a:t>
            </a:r>
            <a:r>
              <a:rPr lang="en-US" dirty="0">
                <a:hlinkClick r:id="rId2" tooltip="Operating system"/>
              </a:rPr>
              <a:t>operating system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 </a:t>
            </a:r>
            <a:r>
              <a:rPr lang="en-US" b="1" dirty="0"/>
              <a:t>software interrupt</a:t>
            </a:r>
            <a:r>
              <a:rPr lang="en-US" dirty="0"/>
              <a:t> is caused either by an exceptional condition in the processor itself, or a special </a:t>
            </a:r>
            <a:r>
              <a:rPr lang="en-US" dirty="0">
                <a:hlinkClick r:id="rId3" tooltip="Instruction (computer science)"/>
              </a:rPr>
              <a:t>instruction</a:t>
            </a:r>
            <a:r>
              <a:rPr lang="en-US" dirty="0"/>
              <a:t> in the </a:t>
            </a:r>
            <a:r>
              <a:rPr lang="en-US" dirty="0">
                <a:hlinkClick r:id="rId4" tooltip="Instruction set"/>
              </a:rPr>
              <a:t>instruction set</a:t>
            </a:r>
            <a:r>
              <a:rPr lang="en-US" dirty="0"/>
              <a:t> which causes an interrupt when it is executed.</a:t>
            </a:r>
          </a:p>
        </p:txBody>
      </p:sp>
    </p:spTree>
    <p:extLst>
      <p:ext uri="{BB962C8B-B14F-4D97-AF65-F5344CB8AC3E}">
        <p14:creationId xmlns:p14="http://schemas.microsoft.com/office/powerpoint/2010/main" val="76398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processor design review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00200"/>
            <a:ext cx="7543799" cy="4876800"/>
          </a:xfrm>
        </p:spPr>
      </p:pic>
    </p:spTree>
    <p:extLst>
      <p:ext uri="{BB962C8B-B14F-4D97-AF65-F5344CB8AC3E}">
        <p14:creationId xmlns:p14="http://schemas.microsoft.com/office/powerpoint/2010/main" val="33761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Register Interrupt Register (IR)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hardware register (bits) that contains a value at all times.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Silly example of a nibble IR and possible problems</a:t>
            </a:r>
          </a:p>
          <a:p>
            <a:r>
              <a:rPr lang="en-US" dirty="0" smtClean="0"/>
              <a:t>0000 – No problem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0001 – Printer is out of paper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0010 – Processor is overheating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0011 – Disk drive is disconnected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0100 – Internet connection is lost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84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Interrupt Register (IR)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600200"/>
            <a:ext cx="5486399" cy="4876800"/>
          </a:xfrm>
        </p:spPr>
      </p:pic>
    </p:spTree>
    <p:extLst>
      <p:ext uri="{BB962C8B-B14F-4D97-AF65-F5344CB8AC3E}">
        <p14:creationId xmlns:p14="http://schemas.microsoft.com/office/powerpoint/2010/main" val="81096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Interrupt Handler locator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680" y="1600200"/>
            <a:ext cx="5291719" cy="4876800"/>
          </a:xfrm>
        </p:spPr>
      </p:pic>
    </p:spTree>
    <p:extLst>
      <p:ext uri="{BB962C8B-B14F-4D97-AF65-F5344CB8AC3E}">
        <p14:creationId xmlns:p14="http://schemas.microsoft.com/office/powerpoint/2010/main" val="322783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Interrupts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081" y="1600200"/>
            <a:ext cx="5525838" cy="4876800"/>
          </a:xfrm>
        </p:spPr>
      </p:pic>
    </p:spTree>
    <p:extLst>
      <p:ext uri="{BB962C8B-B14F-4D97-AF65-F5344CB8AC3E}">
        <p14:creationId xmlns:p14="http://schemas.microsoft.com/office/powerpoint/2010/main" val="166073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Exception?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</a:t>
            </a:r>
            <a:r>
              <a:rPr lang="en-US" i="1" dirty="0"/>
              <a:t>exception</a:t>
            </a:r>
            <a:r>
              <a:rPr lang="en-US" dirty="0"/>
              <a:t> is an event, which occurs during the execution of a program, that </a:t>
            </a:r>
            <a:r>
              <a:rPr lang="en-US" dirty="0" smtClean="0"/>
              <a:t>disrupts (interrupts) </a:t>
            </a:r>
            <a:r>
              <a:rPr lang="en-US" dirty="0"/>
              <a:t>the normal flow of the program's instructions.</a:t>
            </a:r>
          </a:p>
          <a:p>
            <a:endParaRPr lang="en-US" dirty="0" smtClean="0"/>
          </a:p>
          <a:p>
            <a:r>
              <a:rPr lang="en-US" dirty="0" smtClean="0"/>
              <a:t>Exceptions are a software version of interrupts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457200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8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(file not found)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void </a:t>
            </a:r>
            <a:r>
              <a:rPr lang="en-US" dirty="0" err="1" smtClean="0">
                <a:solidFill>
                  <a:srgbClr val="FF0000"/>
                </a:solidFill>
              </a:rPr>
              <a:t>readFile</a:t>
            </a:r>
            <a:r>
              <a:rPr lang="en-US" dirty="0" smtClean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openFile</a:t>
            </a:r>
            <a:r>
              <a:rPr lang="en-US" dirty="0" smtClean="0">
                <a:solidFill>
                  <a:srgbClr val="FF0000"/>
                </a:solidFill>
              </a:rPr>
              <a:t> = open(“input.txt”);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strings[] s = </a:t>
            </a:r>
            <a:r>
              <a:rPr lang="en-US" dirty="0" err="1" smtClean="0">
                <a:solidFill>
                  <a:srgbClr val="FF0000"/>
                </a:solidFill>
              </a:rPr>
              <a:t>readFrom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openFile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dirty="0" err="1" smtClean="0">
                <a:solidFill>
                  <a:srgbClr val="FF0000"/>
                </a:solidFill>
              </a:rPr>
              <a:t>doStuff</a:t>
            </a:r>
            <a:r>
              <a:rPr lang="en-US" dirty="0" smtClean="0">
                <a:solidFill>
                  <a:srgbClr val="FF0000"/>
                </a:solidFill>
              </a:rPr>
              <a:t>(s);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close(</a:t>
            </a:r>
            <a:r>
              <a:rPr lang="en-US" dirty="0" err="1" smtClean="0">
                <a:solidFill>
                  <a:srgbClr val="FF0000"/>
                </a:solidFill>
              </a:rPr>
              <a:t>openFile</a:t>
            </a:r>
            <a:r>
              <a:rPr lang="en-US" dirty="0" smtClean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}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Should work fine, however, what if the file </a:t>
            </a:r>
            <a:r>
              <a:rPr lang="en-US" dirty="0" smtClean="0">
                <a:solidFill>
                  <a:srgbClr val="0070C0"/>
                </a:solidFill>
              </a:rPr>
              <a:t>input.txt</a:t>
            </a:r>
            <a:r>
              <a:rPr lang="en-US" dirty="0" smtClean="0"/>
              <a:t> is not there one day when you are running this program?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18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164</TotalTime>
  <Words>268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Clarity</vt:lpstr>
      <vt:lpstr>Interrupts</vt:lpstr>
      <vt:lpstr>Interrupt definition</vt:lpstr>
      <vt:lpstr>Simple processor design review</vt:lpstr>
      <vt:lpstr>New Register Interrupt Register (IR)</vt:lpstr>
      <vt:lpstr>Interrupt Register (IR)</vt:lpstr>
      <vt:lpstr>Hardware Interrupt Handler locator</vt:lpstr>
      <vt:lpstr>Software Interrupts</vt:lpstr>
      <vt:lpstr>What is an Exception?</vt:lpstr>
      <vt:lpstr>Example (file not found)</vt:lpstr>
      <vt:lpstr>3 kinds of exceptions</vt:lpstr>
      <vt:lpstr>Class definitions for exception objects</vt:lpstr>
      <vt:lpstr>Catching exceptions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Processors</dc:title>
  <dc:creator>bill HP</dc:creator>
  <cp:lastModifiedBy>FDUUser</cp:lastModifiedBy>
  <cp:revision>19</cp:revision>
  <dcterms:created xsi:type="dcterms:W3CDTF">2006-08-16T00:00:00Z</dcterms:created>
  <dcterms:modified xsi:type="dcterms:W3CDTF">2016-04-26T16:16:43Z</dcterms:modified>
</cp:coreProperties>
</file>