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9" r:id="rId1"/>
  </p:sldMasterIdLst>
  <p:sldIdLst>
    <p:sldId id="256" r:id="rId2"/>
    <p:sldId id="257" r:id="rId3"/>
    <p:sldId id="258" r:id="rId4"/>
    <p:sldId id="259" r:id="rId5"/>
    <p:sldId id="260" r:id="rId6"/>
    <p:sldId id="264" r:id="rId7"/>
    <p:sldId id="265" r:id="rId8"/>
    <p:sldId id="261" r:id="rId9"/>
    <p:sldId id="263" r:id="rId10"/>
    <p:sldId id="262" r:id="rId11"/>
    <p:sldId id="266" r:id="rId12"/>
    <p:sldId id="267" r:id="rId13"/>
    <p:sldId id="268" r:id="rId14"/>
    <p:sldId id="269" r:id="rId15"/>
    <p:sldId id="27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7" d="100"/>
          <a:sy n="87" d="100"/>
        </p:scale>
        <p:origin x="666"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7A7FE55-990C-40D5-AEBD-2C9C2C26CAD2}" type="datetimeFigureOut">
              <a:rPr lang="en-US" smtClean="0"/>
              <a:t>11/22/2016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E57C59-8489-42EB-AF61-61D1487E5028}"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16360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7A7FE55-990C-40D5-AEBD-2C9C2C26CAD2}" type="datetimeFigureOut">
              <a:rPr lang="en-US" smtClean="0"/>
              <a:t>11/22/2016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E57C59-8489-42EB-AF61-61D1487E5028}" type="slidenum">
              <a:rPr lang="en-US" smtClean="0"/>
              <a:t>‹#›</a:t>
            </a:fld>
            <a:endParaRPr lang="en-US"/>
          </a:p>
        </p:txBody>
      </p:sp>
    </p:spTree>
    <p:extLst>
      <p:ext uri="{BB962C8B-B14F-4D97-AF65-F5344CB8AC3E}">
        <p14:creationId xmlns:p14="http://schemas.microsoft.com/office/powerpoint/2010/main" val="24849080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7A7FE55-990C-40D5-AEBD-2C9C2C26CAD2}" type="datetimeFigureOut">
              <a:rPr lang="en-US" smtClean="0"/>
              <a:t>11/22/2016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E57C59-8489-42EB-AF61-61D1487E5028}" type="slidenum">
              <a:rPr lang="en-US" smtClean="0"/>
              <a:t>‹#›</a:t>
            </a:fld>
            <a:endParaRPr lang="en-US"/>
          </a:p>
        </p:txBody>
      </p:sp>
    </p:spTree>
    <p:extLst>
      <p:ext uri="{BB962C8B-B14F-4D97-AF65-F5344CB8AC3E}">
        <p14:creationId xmlns:p14="http://schemas.microsoft.com/office/powerpoint/2010/main" val="701918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7A7FE55-990C-40D5-AEBD-2C9C2C26CAD2}" type="datetimeFigureOut">
              <a:rPr lang="en-US" smtClean="0"/>
              <a:t>11/22/2016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E57C59-8489-42EB-AF61-61D1487E5028}" type="slidenum">
              <a:rPr lang="en-US" smtClean="0"/>
              <a:t>‹#›</a:t>
            </a:fld>
            <a:endParaRPr lang="en-US"/>
          </a:p>
        </p:txBody>
      </p:sp>
    </p:spTree>
    <p:extLst>
      <p:ext uri="{BB962C8B-B14F-4D97-AF65-F5344CB8AC3E}">
        <p14:creationId xmlns:p14="http://schemas.microsoft.com/office/powerpoint/2010/main" val="325360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7A7FE55-990C-40D5-AEBD-2C9C2C26CAD2}" type="datetimeFigureOut">
              <a:rPr lang="en-US" smtClean="0"/>
              <a:t>11/22/2016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E57C59-8489-42EB-AF61-61D1487E5028}"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53982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7A7FE55-990C-40D5-AEBD-2C9C2C26CAD2}" type="datetimeFigureOut">
              <a:rPr lang="en-US" smtClean="0"/>
              <a:t>11/22/2016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E57C59-8489-42EB-AF61-61D1487E5028}" type="slidenum">
              <a:rPr lang="en-US" smtClean="0"/>
              <a:t>‹#›</a:t>
            </a:fld>
            <a:endParaRPr lang="en-US"/>
          </a:p>
        </p:txBody>
      </p:sp>
    </p:spTree>
    <p:extLst>
      <p:ext uri="{BB962C8B-B14F-4D97-AF65-F5344CB8AC3E}">
        <p14:creationId xmlns:p14="http://schemas.microsoft.com/office/powerpoint/2010/main" val="1321464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7A7FE55-990C-40D5-AEBD-2C9C2C26CAD2}" type="datetimeFigureOut">
              <a:rPr lang="en-US" smtClean="0"/>
              <a:t>11/22/2016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E57C59-8489-42EB-AF61-61D1487E5028}" type="slidenum">
              <a:rPr lang="en-US" smtClean="0"/>
              <a:t>‹#›</a:t>
            </a:fld>
            <a:endParaRPr lang="en-US"/>
          </a:p>
        </p:txBody>
      </p:sp>
    </p:spTree>
    <p:extLst>
      <p:ext uri="{BB962C8B-B14F-4D97-AF65-F5344CB8AC3E}">
        <p14:creationId xmlns:p14="http://schemas.microsoft.com/office/powerpoint/2010/main" val="1566872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7A7FE55-990C-40D5-AEBD-2C9C2C26CAD2}" type="datetimeFigureOut">
              <a:rPr lang="en-US" smtClean="0"/>
              <a:t>11/22/2016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E57C59-8489-42EB-AF61-61D1487E5028}" type="slidenum">
              <a:rPr lang="en-US" smtClean="0"/>
              <a:t>‹#›</a:t>
            </a:fld>
            <a:endParaRPr lang="en-US"/>
          </a:p>
        </p:txBody>
      </p:sp>
    </p:spTree>
    <p:extLst>
      <p:ext uri="{BB962C8B-B14F-4D97-AF65-F5344CB8AC3E}">
        <p14:creationId xmlns:p14="http://schemas.microsoft.com/office/powerpoint/2010/main" val="7142390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27A7FE55-990C-40D5-AEBD-2C9C2C26CAD2}" type="datetimeFigureOut">
              <a:rPr lang="en-US" smtClean="0"/>
              <a:t>11/22/2016</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25E57C59-8489-42EB-AF61-61D1487E5028}" type="slidenum">
              <a:rPr lang="en-US" smtClean="0"/>
              <a:t>‹#›</a:t>
            </a:fld>
            <a:endParaRPr lang="en-US"/>
          </a:p>
        </p:txBody>
      </p:sp>
    </p:spTree>
    <p:extLst>
      <p:ext uri="{BB962C8B-B14F-4D97-AF65-F5344CB8AC3E}">
        <p14:creationId xmlns:p14="http://schemas.microsoft.com/office/powerpoint/2010/main" val="546711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27A7FE55-990C-40D5-AEBD-2C9C2C26CAD2}" type="datetimeFigureOut">
              <a:rPr lang="en-US" smtClean="0"/>
              <a:t>11/22/2016</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25E57C59-8489-42EB-AF61-61D1487E5028}" type="slidenum">
              <a:rPr lang="en-US" smtClean="0"/>
              <a:t>‹#›</a:t>
            </a:fld>
            <a:endParaRPr lang="en-US"/>
          </a:p>
        </p:txBody>
      </p:sp>
    </p:spTree>
    <p:extLst>
      <p:ext uri="{BB962C8B-B14F-4D97-AF65-F5344CB8AC3E}">
        <p14:creationId xmlns:p14="http://schemas.microsoft.com/office/powerpoint/2010/main" val="39416164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A7FE55-990C-40D5-AEBD-2C9C2C26CAD2}" type="datetimeFigureOut">
              <a:rPr lang="en-US" smtClean="0"/>
              <a:t>11/22/2016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E57C59-8489-42EB-AF61-61D1487E5028}" type="slidenum">
              <a:rPr lang="en-US" smtClean="0"/>
              <a:t>‹#›</a:t>
            </a:fld>
            <a:endParaRPr lang="en-US"/>
          </a:p>
        </p:txBody>
      </p:sp>
    </p:spTree>
    <p:extLst>
      <p:ext uri="{BB962C8B-B14F-4D97-AF65-F5344CB8AC3E}">
        <p14:creationId xmlns:p14="http://schemas.microsoft.com/office/powerpoint/2010/main" val="42195730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27A7FE55-990C-40D5-AEBD-2C9C2C26CAD2}" type="datetimeFigureOut">
              <a:rPr lang="en-US" smtClean="0"/>
              <a:t>11/22/2016</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25E57C59-8489-42EB-AF61-61D1487E5028}"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5001493"/>
      </p:ext>
    </p:extLst>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 id="2147483800"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https://en.wikipedia.org/wiki/Integrated_circuit" TargetMode="External"/><Relationship Id="rId3" Type="http://schemas.openxmlformats.org/officeDocument/2006/relationships/hyperlink" Target="https://en.wikipedia.org/wiki/Central_processing_unit" TargetMode="External"/><Relationship Id="rId7" Type="http://schemas.openxmlformats.org/officeDocument/2006/relationships/hyperlink" Target="https://en.wikipedia.org/wiki/Multi-core_processor#cite_note-2" TargetMode="External"/><Relationship Id="rId2" Type="http://schemas.openxmlformats.org/officeDocument/2006/relationships/hyperlink" Target="https://en.wikipedia.org/wiki/Computing" TargetMode="External"/><Relationship Id="rId1" Type="http://schemas.openxmlformats.org/officeDocument/2006/relationships/slideLayout" Target="../slideLayouts/slideLayout2.xml"/><Relationship Id="rId6" Type="http://schemas.openxmlformats.org/officeDocument/2006/relationships/hyperlink" Target="https://en.wikipedia.org/wiki/Parallel_computing" TargetMode="External"/><Relationship Id="rId11" Type="http://schemas.openxmlformats.org/officeDocument/2006/relationships/image" Target="../media/image8.png"/><Relationship Id="rId5" Type="http://schemas.openxmlformats.org/officeDocument/2006/relationships/hyperlink" Target="https://en.wikipedia.org/wiki/Multi-core_processor#cite_note-1" TargetMode="External"/><Relationship Id="rId10" Type="http://schemas.openxmlformats.org/officeDocument/2006/relationships/hyperlink" Target="https://en.wikipedia.org/wiki/Chip_carrier" TargetMode="External"/><Relationship Id="rId4" Type="http://schemas.openxmlformats.org/officeDocument/2006/relationships/hyperlink" Target="https://en.wikipedia.org/wiki/Instruction_set" TargetMode="External"/><Relationship Id="rId9" Type="http://schemas.openxmlformats.org/officeDocument/2006/relationships/hyperlink" Target="https://en.wikipedia.org/wiki/Die_(integrated_circuit)"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s://en.wikipedia.org/wiki/Ring_network" TargetMode="External"/><Relationship Id="rId3" Type="http://schemas.openxmlformats.org/officeDocument/2006/relationships/hyperlink" Target="https://en.wikipedia.org/wiki/CPU_cache" TargetMode="External"/><Relationship Id="rId7" Type="http://schemas.openxmlformats.org/officeDocument/2006/relationships/hyperlink" Target="https://en.wikipedia.org/wiki/Bus_network" TargetMode="External"/><Relationship Id="rId2" Type="http://schemas.openxmlformats.org/officeDocument/2006/relationships/hyperlink" Target="https://en.wikipedia.org/wiki/Multiprocessing" TargetMode="External"/><Relationship Id="rId1" Type="http://schemas.openxmlformats.org/officeDocument/2006/relationships/slideLayout" Target="../slideLayouts/slideLayout2.xml"/><Relationship Id="rId6" Type="http://schemas.openxmlformats.org/officeDocument/2006/relationships/hyperlink" Target="https://en.wikipedia.org/wiki/Network_topology" TargetMode="External"/><Relationship Id="rId5" Type="http://schemas.openxmlformats.org/officeDocument/2006/relationships/hyperlink" Target="https://en.wikipedia.org/wiki/Shared_memory" TargetMode="External"/><Relationship Id="rId10" Type="http://schemas.openxmlformats.org/officeDocument/2006/relationships/hyperlink" Target="https://en.wikipedia.org/wiki/Crossbar_switch" TargetMode="External"/><Relationship Id="rId4" Type="http://schemas.openxmlformats.org/officeDocument/2006/relationships/hyperlink" Target="https://en.wikipedia.org/wiki/Message_passing" TargetMode="External"/><Relationship Id="rId9" Type="http://schemas.openxmlformats.org/officeDocument/2006/relationships/hyperlink" Target="https://en.wikipedia.org/wiki/Mesh_networking"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en.wikipedia.org/wiki/Cache_snooping" TargetMode="External"/><Relationship Id="rId7" Type="http://schemas.openxmlformats.org/officeDocument/2006/relationships/hyperlink" Target="https://en.wikipedia.org/wiki/Operating_system" TargetMode="External"/><Relationship Id="rId2" Type="http://schemas.openxmlformats.org/officeDocument/2006/relationships/hyperlink" Target="https://en.wikipedia.org/wiki/Cache_coherency" TargetMode="External"/><Relationship Id="rId1" Type="http://schemas.openxmlformats.org/officeDocument/2006/relationships/slideLayout" Target="../slideLayouts/slideLayout2.xml"/><Relationship Id="rId6" Type="http://schemas.openxmlformats.org/officeDocument/2006/relationships/hyperlink" Target="https://en.wikipedia.org/wiki/Degradation_(telecommunications)" TargetMode="External"/><Relationship Id="rId5" Type="http://schemas.openxmlformats.org/officeDocument/2006/relationships/hyperlink" Target="https://en.wikipedia.org/wiki/Discrete_signal" TargetMode="External"/><Relationship Id="rId4" Type="http://schemas.openxmlformats.org/officeDocument/2006/relationships/hyperlink" Target="https://en.wikipedia.org/wiki/Bus_snooping"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s://en.wikipedia.org/wiki/Ivy_Bridge_(microarchitecture)" TargetMode="External"/><Relationship Id="rId13" Type="http://schemas.openxmlformats.org/officeDocument/2006/relationships/hyperlink" Target="https://en.wikipedia.org/wiki/Microarchitecture" TargetMode="External"/><Relationship Id="rId18" Type="http://schemas.openxmlformats.org/officeDocument/2006/relationships/hyperlink" Target="https://en.wikipedia.org/wiki/Performance_state" TargetMode="External"/><Relationship Id="rId3" Type="http://schemas.openxmlformats.org/officeDocument/2006/relationships/hyperlink" Target="https://en.wikipedia.org/wiki/CPU" TargetMode="External"/><Relationship Id="rId21" Type="http://schemas.openxmlformats.org/officeDocument/2006/relationships/hyperlink" Target="https://en.wikipedia.org/wiki/Overclocking" TargetMode="External"/><Relationship Id="rId7" Type="http://schemas.openxmlformats.org/officeDocument/2006/relationships/hyperlink" Target="https://en.wikipedia.org/wiki/Sandy_Bridge_(microarchitecture)" TargetMode="External"/><Relationship Id="rId12" Type="http://schemas.openxmlformats.org/officeDocument/2006/relationships/hyperlink" Target="https://en.wikipedia.org/wiki/Intel_Turbo_Boost#cite_note-1" TargetMode="External"/><Relationship Id="rId17" Type="http://schemas.openxmlformats.org/officeDocument/2006/relationships/hyperlink" Target="https://en.wikipedia.org/wiki/Operating_system" TargetMode="External"/><Relationship Id="rId2" Type="http://schemas.openxmlformats.org/officeDocument/2006/relationships/hyperlink" Target="https://en.wikipedia.org/wiki/Intel" TargetMode="External"/><Relationship Id="rId16" Type="http://schemas.openxmlformats.org/officeDocument/2006/relationships/hyperlink" Target="https://en.wikipedia.org/wiki/Intel_Turbo_Boost#cite_note-intel-2" TargetMode="External"/><Relationship Id="rId20" Type="http://schemas.openxmlformats.org/officeDocument/2006/relationships/hyperlink" Target="https://en.wikipedia.org/wiki/Open_standard" TargetMode="External"/><Relationship Id="rId1" Type="http://schemas.openxmlformats.org/officeDocument/2006/relationships/slideLayout" Target="../slideLayouts/slideLayout2.xml"/><Relationship Id="rId6" Type="http://schemas.openxmlformats.org/officeDocument/2006/relationships/hyperlink" Target="https://en.wikipedia.org/wiki/Nehalem_(microarchitecture)" TargetMode="External"/><Relationship Id="rId11" Type="http://schemas.openxmlformats.org/officeDocument/2006/relationships/hyperlink" Target="https://en.wikipedia.org/wiki/Skylake_(microarchitecture)" TargetMode="External"/><Relationship Id="rId5" Type="http://schemas.openxmlformats.org/officeDocument/2006/relationships/hyperlink" Target="https://en.wikipedia.org/wiki/Clock_rate" TargetMode="External"/><Relationship Id="rId15" Type="http://schemas.openxmlformats.org/officeDocument/2006/relationships/hyperlink" Target="https://en.wikipedia.org/wiki/Intel_Core_i7" TargetMode="External"/><Relationship Id="rId10" Type="http://schemas.openxmlformats.org/officeDocument/2006/relationships/hyperlink" Target="https://en.wikipedia.org/wiki/Broadwell_(microarchitecture)" TargetMode="External"/><Relationship Id="rId19" Type="http://schemas.openxmlformats.org/officeDocument/2006/relationships/hyperlink" Target="https://en.wikipedia.org/wiki/Advanced_Configuration_and_Power_Interface" TargetMode="External"/><Relationship Id="rId4" Type="http://schemas.openxmlformats.org/officeDocument/2006/relationships/hyperlink" Target="https://en.wikipedia.org/wiki/Operating_frequency" TargetMode="External"/><Relationship Id="rId9" Type="http://schemas.openxmlformats.org/officeDocument/2006/relationships/hyperlink" Target="https://en.wikipedia.org/wiki/Haswell_(microarchitecture)" TargetMode="External"/><Relationship Id="rId14" Type="http://schemas.openxmlformats.org/officeDocument/2006/relationships/hyperlink" Target="https://en.wikipedia.org/wiki/Intel_Core_i5" TargetMode="External"/><Relationship Id="rId22" Type="http://schemas.openxmlformats.org/officeDocument/2006/relationships/hyperlink" Target="https://en.wikipedia.org/wiki/Intel_Turbo_Boost#cite_note-3"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Multiprocessing</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5038612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Bus-based shared-memory system</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27999" y="1861947"/>
            <a:ext cx="7196328" cy="3991356"/>
          </a:xfrm>
        </p:spPr>
      </p:pic>
    </p:spTree>
    <p:extLst>
      <p:ext uri="{BB962C8B-B14F-4D97-AF65-F5344CB8AC3E}">
        <p14:creationId xmlns:p14="http://schemas.microsoft.com/office/powerpoint/2010/main" val="14198055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Multi-core </a:t>
            </a:r>
            <a:r>
              <a:rPr lang="en-US" b="1" dirty="0"/>
              <a:t>processor</a:t>
            </a:r>
            <a:endParaRPr lang="en-US" dirty="0"/>
          </a:p>
        </p:txBody>
      </p:sp>
      <p:sp>
        <p:nvSpPr>
          <p:cNvPr id="3" name="Content Placeholder 2"/>
          <p:cNvSpPr>
            <a:spLocks noGrp="1"/>
          </p:cNvSpPr>
          <p:nvPr>
            <p:ph idx="1"/>
          </p:nvPr>
        </p:nvSpPr>
        <p:spPr>
          <a:xfrm>
            <a:off x="1097280" y="1913622"/>
            <a:ext cx="5986566" cy="3955472"/>
          </a:xfrm>
        </p:spPr>
        <p:txBody>
          <a:bodyPr>
            <a:normAutofit lnSpcReduction="10000"/>
          </a:bodyPr>
          <a:lstStyle/>
          <a:p>
            <a:r>
              <a:rPr lang="en-US" dirty="0"/>
              <a:t>A </a:t>
            </a:r>
            <a:r>
              <a:rPr lang="en-US" b="1" dirty="0"/>
              <a:t>multi-core processor</a:t>
            </a:r>
            <a:r>
              <a:rPr lang="en-US" dirty="0"/>
              <a:t> is a single </a:t>
            </a:r>
            <a:r>
              <a:rPr lang="en-US" dirty="0">
                <a:hlinkClick r:id="rId2" tooltip="Computing"/>
              </a:rPr>
              <a:t>computing</a:t>
            </a:r>
            <a:r>
              <a:rPr lang="en-US" dirty="0"/>
              <a:t> component with two or more independent actual </a:t>
            </a:r>
            <a:r>
              <a:rPr lang="en-US" dirty="0">
                <a:hlinkClick r:id="rId3" tooltip="Central processing unit"/>
              </a:rPr>
              <a:t>processing units</a:t>
            </a:r>
            <a:r>
              <a:rPr lang="en-US" dirty="0"/>
              <a:t> (called "cores"), which are units that read and execute </a:t>
            </a:r>
            <a:r>
              <a:rPr lang="en-US" dirty="0">
                <a:hlinkClick r:id="rId4" tooltip="Instruction set"/>
              </a:rPr>
              <a:t>program instructions</a:t>
            </a:r>
            <a:r>
              <a:rPr lang="en-US" dirty="0"/>
              <a:t>.</a:t>
            </a:r>
            <a:r>
              <a:rPr lang="en-US" baseline="30000" dirty="0">
                <a:hlinkClick r:id="rId5"/>
              </a:rPr>
              <a:t>[1]</a:t>
            </a:r>
            <a:r>
              <a:rPr lang="en-US" dirty="0"/>
              <a:t> </a:t>
            </a:r>
            <a:endParaRPr lang="en-US" dirty="0" smtClean="0"/>
          </a:p>
          <a:p>
            <a:r>
              <a:rPr lang="en-US" dirty="0" smtClean="0"/>
              <a:t>The </a:t>
            </a:r>
            <a:r>
              <a:rPr lang="en-US" dirty="0"/>
              <a:t>instructions are ordinary </a:t>
            </a:r>
            <a:r>
              <a:rPr lang="en-US" dirty="0">
                <a:hlinkClick r:id="rId4" tooltip="Instruction set"/>
              </a:rPr>
              <a:t>CPU instructions</a:t>
            </a:r>
            <a:r>
              <a:rPr lang="en-US" dirty="0"/>
              <a:t> (such as add, move data, and branch), but the multiple cores can run multiple instructions at the same time, increasing overall speed for programs amenable to </a:t>
            </a:r>
            <a:r>
              <a:rPr lang="en-US" dirty="0">
                <a:hlinkClick r:id="rId6" tooltip="Parallel computing"/>
              </a:rPr>
              <a:t>parallel computing</a:t>
            </a:r>
            <a:r>
              <a:rPr lang="en-US" dirty="0"/>
              <a:t>.</a:t>
            </a:r>
            <a:r>
              <a:rPr lang="en-US" baseline="30000" dirty="0">
                <a:hlinkClick r:id="rId7"/>
              </a:rPr>
              <a:t>[2]</a:t>
            </a:r>
            <a:r>
              <a:rPr lang="en-US" dirty="0"/>
              <a:t> </a:t>
            </a:r>
            <a:endParaRPr lang="en-US" dirty="0" smtClean="0"/>
          </a:p>
          <a:p>
            <a:r>
              <a:rPr lang="en-US" dirty="0" smtClean="0"/>
              <a:t>Manufacturers </a:t>
            </a:r>
            <a:r>
              <a:rPr lang="en-US" dirty="0"/>
              <a:t>typically integrate the cores onto a single </a:t>
            </a:r>
            <a:r>
              <a:rPr lang="en-US" dirty="0">
                <a:hlinkClick r:id="rId8" tooltip="Integrated circuit"/>
              </a:rPr>
              <a:t>integrated circuit</a:t>
            </a:r>
            <a:r>
              <a:rPr lang="en-US" dirty="0"/>
              <a:t> </a:t>
            </a:r>
            <a:r>
              <a:rPr lang="en-US" dirty="0">
                <a:hlinkClick r:id="rId9" tooltip="Die (integrated circuit)"/>
              </a:rPr>
              <a:t>die</a:t>
            </a:r>
            <a:r>
              <a:rPr lang="en-US" dirty="0"/>
              <a:t> (known as a chip multiprocessor or CMP), or onto multiple dies in a single </a:t>
            </a:r>
            <a:r>
              <a:rPr lang="en-US" dirty="0">
                <a:hlinkClick r:id="rId10" tooltip="Chip carrier"/>
              </a:rPr>
              <a:t>chip package</a:t>
            </a:r>
            <a:r>
              <a:rPr lang="en-US" dirty="0" smtClean="0"/>
              <a:t>.</a:t>
            </a:r>
            <a:endParaRPr lang="en-US" dirty="0"/>
          </a:p>
          <a:p>
            <a:r>
              <a:rPr lang="en-US" sz="1200" dirty="0" smtClean="0"/>
              <a:t>Source: Wikipedia</a:t>
            </a:r>
            <a:endParaRPr lang="en-US" sz="1200" dirty="0"/>
          </a:p>
        </p:txBody>
      </p:sp>
      <p:pic>
        <p:nvPicPr>
          <p:cNvPr id="5" name="Picture 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476149" y="1913622"/>
            <a:ext cx="3520757" cy="4079970"/>
          </a:xfrm>
          <a:prstGeom prst="rect">
            <a:avLst/>
          </a:prstGeom>
        </p:spPr>
      </p:pic>
    </p:spTree>
    <p:extLst>
      <p:ext uri="{BB962C8B-B14F-4D97-AF65-F5344CB8AC3E}">
        <p14:creationId xmlns:p14="http://schemas.microsoft.com/office/powerpoint/2010/main" val="28166940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Core Communications</a:t>
            </a:r>
            <a:endParaRPr lang="en-US" dirty="0"/>
          </a:p>
        </p:txBody>
      </p:sp>
      <p:sp>
        <p:nvSpPr>
          <p:cNvPr id="3" name="Content Placeholder 2"/>
          <p:cNvSpPr>
            <a:spLocks noGrp="1"/>
          </p:cNvSpPr>
          <p:nvPr>
            <p:ph idx="1"/>
          </p:nvPr>
        </p:nvSpPr>
        <p:spPr>
          <a:xfrm>
            <a:off x="1097279" y="1845734"/>
            <a:ext cx="10139925" cy="4023360"/>
          </a:xfrm>
        </p:spPr>
        <p:txBody>
          <a:bodyPr/>
          <a:lstStyle/>
          <a:p>
            <a:r>
              <a:rPr lang="en-US" dirty="0"/>
              <a:t>A multi-core processor implements </a:t>
            </a:r>
            <a:r>
              <a:rPr lang="en-US" dirty="0">
                <a:hlinkClick r:id="rId2" tooltip="Multiprocessing"/>
              </a:rPr>
              <a:t>multiprocessing</a:t>
            </a:r>
            <a:r>
              <a:rPr lang="en-US" dirty="0"/>
              <a:t> in a single physical package. </a:t>
            </a:r>
            <a:endParaRPr lang="en-US" dirty="0" smtClean="0"/>
          </a:p>
          <a:p>
            <a:r>
              <a:rPr lang="en-US" dirty="0" smtClean="0"/>
              <a:t>Designers </a:t>
            </a:r>
            <a:r>
              <a:rPr lang="en-US" dirty="0"/>
              <a:t>may couple cores in a multi-core device tightly or loosely. For example, cores may or may not share </a:t>
            </a:r>
            <a:r>
              <a:rPr lang="en-US" dirty="0">
                <a:hlinkClick r:id="rId3" tooltip="CPU cache"/>
              </a:rPr>
              <a:t>caches</a:t>
            </a:r>
            <a:r>
              <a:rPr lang="en-US" dirty="0"/>
              <a:t>, and they may implement </a:t>
            </a:r>
            <a:r>
              <a:rPr lang="en-US" dirty="0">
                <a:hlinkClick r:id="rId4" tooltip="Message passing"/>
              </a:rPr>
              <a:t>message passing</a:t>
            </a:r>
            <a:r>
              <a:rPr lang="en-US" dirty="0"/>
              <a:t> or </a:t>
            </a:r>
            <a:r>
              <a:rPr lang="en-US" dirty="0">
                <a:hlinkClick r:id="rId5" tooltip="Shared memory"/>
              </a:rPr>
              <a:t>shared-memory</a:t>
            </a:r>
            <a:r>
              <a:rPr lang="en-US" dirty="0"/>
              <a:t> inter-core communication methods. </a:t>
            </a:r>
            <a:endParaRPr lang="en-US" dirty="0" smtClean="0"/>
          </a:p>
          <a:p>
            <a:r>
              <a:rPr lang="en-US" dirty="0" smtClean="0"/>
              <a:t>Common </a:t>
            </a:r>
            <a:r>
              <a:rPr lang="en-US" dirty="0">
                <a:hlinkClick r:id="rId6" tooltip="Network topology"/>
              </a:rPr>
              <a:t>network topologies</a:t>
            </a:r>
            <a:r>
              <a:rPr lang="en-US" dirty="0"/>
              <a:t> to interconnect cores include </a:t>
            </a:r>
            <a:r>
              <a:rPr lang="en-US" dirty="0">
                <a:hlinkClick r:id="rId7" tooltip="Bus network"/>
              </a:rPr>
              <a:t>bus</a:t>
            </a:r>
            <a:r>
              <a:rPr lang="en-US" dirty="0"/>
              <a:t>, </a:t>
            </a:r>
            <a:r>
              <a:rPr lang="en-US" dirty="0">
                <a:hlinkClick r:id="rId8" tooltip="Ring network"/>
              </a:rPr>
              <a:t>ring</a:t>
            </a:r>
            <a:r>
              <a:rPr lang="en-US" dirty="0"/>
              <a:t>, two-dimensional </a:t>
            </a:r>
            <a:r>
              <a:rPr lang="en-US" dirty="0">
                <a:hlinkClick r:id="rId9" tooltip="Mesh networking"/>
              </a:rPr>
              <a:t>mesh</a:t>
            </a:r>
            <a:r>
              <a:rPr lang="en-US" dirty="0"/>
              <a:t>, and </a:t>
            </a:r>
            <a:r>
              <a:rPr lang="en-US" dirty="0">
                <a:hlinkClick r:id="rId10" tooltip="Crossbar switch"/>
              </a:rPr>
              <a:t>crossbar</a:t>
            </a:r>
            <a:r>
              <a:rPr lang="en-US" dirty="0"/>
              <a:t>. </a:t>
            </a:r>
          </a:p>
        </p:txBody>
      </p:sp>
    </p:spTree>
    <p:extLst>
      <p:ext uri="{BB962C8B-B14F-4D97-AF65-F5344CB8AC3E}">
        <p14:creationId xmlns:p14="http://schemas.microsoft.com/office/powerpoint/2010/main" val="14332496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Advantages/Disadvantages of multi-cores</a:t>
            </a:r>
            <a:endParaRPr lang="en-US" dirty="0"/>
          </a:p>
        </p:txBody>
      </p:sp>
      <p:sp>
        <p:nvSpPr>
          <p:cNvPr id="3" name="Content Placeholder 2"/>
          <p:cNvSpPr>
            <a:spLocks noGrp="1"/>
          </p:cNvSpPr>
          <p:nvPr>
            <p:ph idx="1"/>
          </p:nvPr>
        </p:nvSpPr>
        <p:spPr/>
        <p:txBody>
          <a:bodyPr/>
          <a:lstStyle/>
          <a:p>
            <a:r>
              <a:rPr lang="en-US" b="1" dirty="0" smtClean="0"/>
              <a:t>Advantages</a:t>
            </a:r>
          </a:p>
          <a:p>
            <a:r>
              <a:rPr lang="en-US" dirty="0"/>
              <a:t>The proximity of multiple CPU cores on the same die allows the </a:t>
            </a:r>
            <a:r>
              <a:rPr lang="en-US" dirty="0">
                <a:hlinkClick r:id="rId2" tooltip="Cache coherency"/>
              </a:rPr>
              <a:t>cache coherency</a:t>
            </a:r>
            <a:r>
              <a:rPr lang="en-US" dirty="0"/>
              <a:t> circuitry to operate at a much higher clock rate than what is possible if the signals have to travel off-chip. Combining equivalent CPUs on a single die significantly improves the performance of </a:t>
            </a:r>
            <a:r>
              <a:rPr lang="en-US" dirty="0">
                <a:hlinkClick r:id="rId3" tooltip="Cache snooping"/>
              </a:rPr>
              <a:t>cache snoop</a:t>
            </a:r>
            <a:r>
              <a:rPr lang="en-US" dirty="0"/>
              <a:t> (alternative: </a:t>
            </a:r>
            <a:r>
              <a:rPr lang="en-US" dirty="0">
                <a:hlinkClick r:id="rId4" tooltip="Bus snooping"/>
              </a:rPr>
              <a:t>Bus snooping</a:t>
            </a:r>
            <a:r>
              <a:rPr lang="en-US" dirty="0"/>
              <a:t>) operations. Put simply, this means that </a:t>
            </a:r>
            <a:r>
              <a:rPr lang="en-US" dirty="0">
                <a:hlinkClick r:id="rId5" tooltip="Discrete signal"/>
              </a:rPr>
              <a:t>signals</a:t>
            </a:r>
            <a:r>
              <a:rPr lang="en-US" dirty="0"/>
              <a:t> between different CPUs travel shorter distances, and therefore those signals </a:t>
            </a:r>
            <a:r>
              <a:rPr lang="en-US" dirty="0">
                <a:hlinkClick r:id="rId6" tooltip="Degradation (telecommunications)"/>
              </a:rPr>
              <a:t>degrade</a:t>
            </a:r>
            <a:r>
              <a:rPr lang="en-US" dirty="0"/>
              <a:t> less</a:t>
            </a:r>
            <a:r>
              <a:rPr lang="en-US" dirty="0" smtClean="0"/>
              <a:t>.</a:t>
            </a:r>
            <a:endParaRPr lang="en-US" dirty="0"/>
          </a:p>
          <a:p>
            <a:r>
              <a:rPr lang="en-US" b="1" dirty="0" err="1" smtClean="0"/>
              <a:t>Disdvantages</a:t>
            </a:r>
            <a:endParaRPr lang="en-US" b="1" dirty="0" smtClean="0"/>
          </a:p>
          <a:p>
            <a:r>
              <a:rPr lang="en-US" dirty="0"/>
              <a:t>Maximizing the usage of the computing resources provided by multi-core processors requires adjustments both to the </a:t>
            </a:r>
            <a:r>
              <a:rPr lang="en-US" dirty="0">
                <a:hlinkClick r:id="rId7" tooltip="Operating system"/>
              </a:rPr>
              <a:t>operating system</a:t>
            </a:r>
            <a:r>
              <a:rPr lang="en-US" dirty="0"/>
              <a:t> (OS) support and to existing application software. Also, the ability of multi-core processors to increase application performance depends on the use of multiple threads within applications.</a:t>
            </a:r>
          </a:p>
        </p:txBody>
      </p:sp>
    </p:spTree>
    <p:extLst>
      <p:ext uri="{BB962C8B-B14F-4D97-AF65-F5344CB8AC3E}">
        <p14:creationId xmlns:p14="http://schemas.microsoft.com/office/powerpoint/2010/main" val="495879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Intel Turbo Boost</a:t>
            </a:r>
            <a:endParaRPr lang="en-US" dirty="0"/>
          </a:p>
        </p:txBody>
      </p:sp>
      <p:sp>
        <p:nvSpPr>
          <p:cNvPr id="3" name="Content Placeholder 2"/>
          <p:cNvSpPr>
            <a:spLocks noGrp="1"/>
          </p:cNvSpPr>
          <p:nvPr>
            <p:ph idx="1"/>
          </p:nvPr>
        </p:nvSpPr>
        <p:spPr/>
        <p:txBody>
          <a:bodyPr/>
          <a:lstStyle/>
          <a:p>
            <a:r>
              <a:rPr lang="en-US" b="1" dirty="0"/>
              <a:t>Intel Turbo Boost</a:t>
            </a:r>
            <a:r>
              <a:rPr lang="en-US" dirty="0"/>
              <a:t> is a technology implemented by </a:t>
            </a:r>
            <a:r>
              <a:rPr lang="en-US" dirty="0">
                <a:hlinkClick r:id="rId2" tooltip="Intel"/>
              </a:rPr>
              <a:t>Intel</a:t>
            </a:r>
            <a:r>
              <a:rPr lang="en-US" dirty="0"/>
              <a:t> in certain versions of its </a:t>
            </a:r>
            <a:r>
              <a:rPr lang="en-US" dirty="0">
                <a:hlinkClick r:id="rId3" tooltip="CPU"/>
              </a:rPr>
              <a:t>processors</a:t>
            </a:r>
            <a:r>
              <a:rPr lang="en-US" dirty="0"/>
              <a:t> that enables the processor to run above its base </a:t>
            </a:r>
            <a:r>
              <a:rPr lang="en-US" dirty="0">
                <a:hlinkClick r:id="rId4" tooltip="Operating frequency"/>
              </a:rPr>
              <a:t>operating frequency</a:t>
            </a:r>
            <a:r>
              <a:rPr lang="en-US" dirty="0"/>
              <a:t> via dynamic control of the processor's </a:t>
            </a:r>
            <a:r>
              <a:rPr lang="en-US" dirty="0">
                <a:hlinkClick r:id="rId5" tooltip="Clock rate"/>
              </a:rPr>
              <a:t>clock rate</a:t>
            </a:r>
            <a:r>
              <a:rPr lang="en-US" dirty="0"/>
              <a:t>. </a:t>
            </a:r>
            <a:endParaRPr lang="en-US" dirty="0" smtClean="0"/>
          </a:p>
          <a:p>
            <a:r>
              <a:rPr lang="en-US" dirty="0" smtClean="0"/>
              <a:t>Processor </a:t>
            </a:r>
            <a:r>
              <a:rPr lang="en-US" dirty="0"/>
              <a:t>generations supporting this feature are based on the </a:t>
            </a:r>
            <a:r>
              <a:rPr lang="en-US" dirty="0">
                <a:hlinkClick r:id="rId6" tooltip="Nehalem (microarchitecture)"/>
              </a:rPr>
              <a:t>Nehalem</a:t>
            </a:r>
            <a:r>
              <a:rPr lang="en-US" dirty="0"/>
              <a:t> (Turbo Boost 1.0), </a:t>
            </a:r>
            <a:r>
              <a:rPr lang="en-US" dirty="0">
                <a:hlinkClick r:id="rId7" tooltip="Sandy Bridge (microarchitecture)"/>
              </a:rPr>
              <a:t>Sandy Bridge</a:t>
            </a:r>
            <a:r>
              <a:rPr lang="en-US" dirty="0"/>
              <a:t> (Turbo Boost 2.0), </a:t>
            </a:r>
            <a:r>
              <a:rPr lang="en-US" dirty="0">
                <a:hlinkClick r:id="rId8" tooltip="Ivy Bridge (microarchitecture)"/>
              </a:rPr>
              <a:t>Ivy Bridge</a:t>
            </a:r>
            <a:r>
              <a:rPr lang="en-US" dirty="0"/>
              <a:t>, </a:t>
            </a:r>
            <a:r>
              <a:rPr lang="en-US" dirty="0">
                <a:hlinkClick r:id="rId9" tooltip="Haswell (microarchitecture)"/>
              </a:rPr>
              <a:t>Haswell</a:t>
            </a:r>
            <a:r>
              <a:rPr lang="en-US" dirty="0"/>
              <a:t>, </a:t>
            </a:r>
            <a:r>
              <a:rPr lang="en-US" dirty="0">
                <a:hlinkClick r:id="rId10" tooltip="Broadwell (microarchitecture)"/>
              </a:rPr>
              <a:t>Broadwell</a:t>
            </a:r>
            <a:r>
              <a:rPr lang="en-US" dirty="0"/>
              <a:t>, </a:t>
            </a:r>
            <a:r>
              <a:rPr lang="en-US" dirty="0" err="1">
                <a:hlinkClick r:id="rId11" tooltip="Skylake (microarchitecture)"/>
              </a:rPr>
              <a:t>Skylake</a:t>
            </a:r>
            <a:r>
              <a:rPr lang="en-US" dirty="0"/>
              <a:t> and Broadwell-E (Intel Turbo Boost Max 3.0)</a:t>
            </a:r>
            <a:r>
              <a:rPr lang="en-US" baseline="30000" dirty="0">
                <a:hlinkClick r:id="rId12"/>
              </a:rPr>
              <a:t>[1]</a:t>
            </a:r>
            <a:r>
              <a:rPr lang="en-US" dirty="0"/>
              <a:t> </a:t>
            </a:r>
            <a:r>
              <a:rPr lang="en-US" dirty="0">
                <a:hlinkClick r:id="rId13" tooltip="Microarchitecture"/>
              </a:rPr>
              <a:t>microarchitectures</a:t>
            </a:r>
            <a:r>
              <a:rPr lang="en-US" dirty="0"/>
              <a:t>, while the examples of Turbo-Boost-enabled processors are the </a:t>
            </a:r>
            <a:r>
              <a:rPr lang="en-US" dirty="0">
                <a:hlinkClick r:id="rId14" tooltip="Intel Core i5"/>
              </a:rPr>
              <a:t>Core i5</a:t>
            </a:r>
            <a:r>
              <a:rPr lang="en-US" dirty="0"/>
              <a:t> and </a:t>
            </a:r>
            <a:r>
              <a:rPr lang="en-US" dirty="0">
                <a:hlinkClick r:id="rId15" tooltip="Intel Core i7"/>
              </a:rPr>
              <a:t>Core i7</a:t>
            </a:r>
            <a:r>
              <a:rPr lang="en-US" dirty="0"/>
              <a:t> series.</a:t>
            </a:r>
            <a:r>
              <a:rPr lang="en-US" baseline="30000" dirty="0">
                <a:hlinkClick r:id="rId16"/>
              </a:rPr>
              <a:t>[2]</a:t>
            </a:r>
            <a:r>
              <a:rPr lang="en-US" dirty="0"/>
              <a:t> </a:t>
            </a:r>
            <a:endParaRPr lang="en-US" dirty="0" smtClean="0"/>
          </a:p>
          <a:p>
            <a:r>
              <a:rPr lang="en-US" dirty="0" smtClean="0"/>
              <a:t>Turbo </a:t>
            </a:r>
            <a:r>
              <a:rPr lang="en-US" dirty="0"/>
              <a:t>Boost is activated when the </a:t>
            </a:r>
            <a:r>
              <a:rPr lang="en-US" dirty="0">
                <a:hlinkClick r:id="rId17" tooltip="Operating system"/>
              </a:rPr>
              <a:t>operating system</a:t>
            </a:r>
            <a:r>
              <a:rPr lang="en-US" dirty="0"/>
              <a:t> requests the highest </a:t>
            </a:r>
            <a:r>
              <a:rPr lang="en-US" dirty="0">
                <a:hlinkClick r:id="rId18" tooltip="Performance state"/>
              </a:rPr>
              <a:t>performance state</a:t>
            </a:r>
            <a:r>
              <a:rPr lang="en-US" dirty="0"/>
              <a:t> of the processor. Processor performance states are defined by the </a:t>
            </a:r>
            <a:r>
              <a:rPr lang="en-US" dirty="0">
                <a:hlinkClick r:id="rId19" tooltip="Advanced Configuration and Power Interface"/>
              </a:rPr>
              <a:t>Advanced Configuration and Power Interface (ACPI)</a:t>
            </a:r>
            <a:r>
              <a:rPr lang="en-US" dirty="0"/>
              <a:t> specification, an </a:t>
            </a:r>
            <a:r>
              <a:rPr lang="en-US" dirty="0">
                <a:hlinkClick r:id="rId20" tooltip="Open standard"/>
              </a:rPr>
              <a:t>open standard</a:t>
            </a:r>
            <a:r>
              <a:rPr lang="en-US" dirty="0"/>
              <a:t> supported by all major operating systems; no additional software or drivers are required to support the technology.</a:t>
            </a:r>
            <a:r>
              <a:rPr lang="en-US" baseline="30000" dirty="0">
                <a:hlinkClick r:id="rId16"/>
              </a:rPr>
              <a:t>[2]</a:t>
            </a:r>
            <a:r>
              <a:rPr lang="en-US" dirty="0"/>
              <a:t> </a:t>
            </a:r>
            <a:endParaRPr lang="en-US" dirty="0" smtClean="0"/>
          </a:p>
          <a:p>
            <a:r>
              <a:rPr lang="en-US" dirty="0" smtClean="0"/>
              <a:t>The </a:t>
            </a:r>
            <a:r>
              <a:rPr lang="en-US" dirty="0"/>
              <a:t>design concept behind Turbo Boost is commonly referred to as "dynamic </a:t>
            </a:r>
            <a:r>
              <a:rPr lang="en-US" dirty="0">
                <a:hlinkClick r:id="rId21" tooltip="Overclocking"/>
              </a:rPr>
              <a:t>overclocking</a:t>
            </a:r>
            <a:r>
              <a:rPr lang="en-US" dirty="0"/>
              <a:t>".</a:t>
            </a:r>
            <a:r>
              <a:rPr lang="en-US" baseline="30000" dirty="0">
                <a:hlinkClick r:id="rId22"/>
              </a:rPr>
              <a:t>[</a:t>
            </a:r>
            <a:endParaRPr lang="en-US" dirty="0"/>
          </a:p>
        </p:txBody>
      </p:sp>
    </p:spTree>
    <p:extLst>
      <p:ext uri="{BB962C8B-B14F-4D97-AF65-F5344CB8AC3E}">
        <p14:creationId xmlns:p14="http://schemas.microsoft.com/office/powerpoint/2010/main" val="30050489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Core i7-920XM</a:t>
            </a:r>
          </a:p>
        </p:txBody>
      </p:sp>
      <p:sp>
        <p:nvSpPr>
          <p:cNvPr id="5" name="Content Placeholder 4"/>
          <p:cNvSpPr>
            <a:spLocks noGrp="1"/>
          </p:cNvSpPr>
          <p:nvPr>
            <p:ph idx="1"/>
          </p:nvPr>
        </p:nvSpPr>
        <p:spPr>
          <a:xfrm>
            <a:off x="1097280" y="1845734"/>
            <a:ext cx="9897554" cy="2038304"/>
          </a:xfrm>
        </p:spPr>
        <p:txBody>
          <a:bodyPr/>
          <a:lstStyle/>
          <a:p>
            <a:r>
              <a:rPr lang="en-US" dirty="0"/>
              <a:t>For Core i7-920XM, normal operating frequency is </a:t>
            </a:r>
            <a:r>
              <a:rPr lang="en-US" dirty="0">
                <a:solidFill>
                  <a:srgbClr val="FF0000"/>
                </a:solidFill>
              </a:rPr>
              <a:t>2.0 GHz</a:t>
            </a:r>
            <a:r>
              <a:rPr lang="en-US" dirty="0"/>
              <a:t>. Turbo is indicated as: 2/2/8/9 in which the first number is the multiple of </a:t>
            </a:r>
            <a:r>
              <a:rPr lang="en-US" dirty="0">
                <a:solidFill>
                  <a:srgbClr val="FF0000"/>
                </a:solidFill>
              </a:rPr>
              <a:t>133⅓ MHz </a:t>
            </a:r>
            <a:r>
              <a:rPr lang="en-US" dirty="0"/>
              <a:t>supported when four cores are active, the second number is the multiple for three cores, the third number is for two cores, and the fourth number is for one active core.</a:t>
            </a:r>
          </a:p>
          <a:p>
            <a:r>
              <a:rPr lang="en-US" dirty="0"/>
              <a:t>Subject to limits on temperature, current and power consumption, the processor can increase its clock speed (from a base frequency of 2.0 GHz) in steps of 133⅓ MHz to:</a:t>
            </a:r>
          </a:p>
          <a:p>
            <a:endParaRPr lang="en-US" dirty="0" smtClean="0"/>
          </a:p>
          <a:p>
            <a:endParaRPr lang="en-US" dirty="0"/>
          </a:p>
          <a:p>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4122657383"/>
              </p:ext>
            </p:extLst>
          </p:nvPr>
        </p:nvGraphicFramePr>
        <p:xfrm>
          <a:off x="1599772" y="4137426"/>
          <a:ext cx="8800151" cy="1478280"/>
        </p:xfrm>
        <a:graphic>
          <a:graphicData uri="http://schemas.openxmlformats.org/drawingml/2006/table">
            <a:tbl>
              <a:tblPr firstRow="1" bandRow="1">
                <a:tableStyleId>{5C22544A-7EE6-4342-B048-85BDC9FD1C3A}</a:tableStyleId>
              </a:tblPr>
              <a:tblGrid>
                <a:gridCol w="1374783"/>
                <a:gridCol w="1421176"/>
                <a:gridCol w="1773715"/>
                <a:gridCol w="4230477"/>
              </a:tblGrid>
              <a:tr h="0">
                <a:tc>
                  <a:txBody>
                    <a:bodyPr/>
                    <a:lstStyle/>
                    <a:p>
                      <a:r>
                        <a:rPr lang="en-US" dirty="0" smtClean="0"/>
                        <a:t>Active Cores</a:t>
                      </a:r>
                      <a:endParaRPr lang="en-US" dirty="0"/>
                    </a:p>
                  </a:txBody>
                  <a:tcPr/>
                </a:tc>
                <a:tc>
                  <a:txBody>
                    <a:bodyPr/>
                    <a:lstStyle/>
                    <a:p>
                      <a:r>
                        <a:rPr lang="en-US" dirty="0" smtClean="0"/>
                        <a:t>Turbo Steps</a:t>
                      </a:r>
                      <a:endParaRPr lang="en-US" dirty="0"/>
                    </a:p>
                  </a:txBody>
                  <a:tcPr/>
                </a:tc>
                <a:tc>
                  <a:txBody>
                    <a:bodyPr/>
                    <a:lstStyle/>
                    <a:p>
                      <a:r>
                        <a:rPr lang="en-US" dirty="0" smtClean="0"/>
                        <a:t>Max Frequency</a:t>
                      </a:r>
                      <a:endParaRPr lang="en-US" dirty="0"/>
                    </a:p>
                  </a:txBody>
                  <a:tcPr/>
                </a:tc>
                <a:tc>
                  <a:txBody>
                    <a:bodyPr/>
                    <a:lstStyle/>
                    <a:p>
                      <a:r>
                        <a:rPr lang="en-US" dirty="0" smtClean="0"/>
                        <a:t>Calculation (in Mega Hertz)</a:t>
                      </a:r>
                      <a:endParaRPr lang="en-US" dirty="0"/>
                    </a:p>
                  </a:txBody>
                  <a:tcPr/>
                </a:tc>
              </a:tr>
              <a:tr h="370840">
                <a:tc>
                  <a:txBody>
                    <a:bodyPr/>
                    <a:lstStyle/>
                    <a:p>
                      <a:r>
                        <a:rPr lang="en-US" dirty="0" smtClean="0"/>
                        <a:t>4 or 3</a:t>
                      </a:r>
                      <a:endParaRPr lang="en-US" dirty="0"/>
                    </a:p>
                  </a:txBody>
                  <a:tcPr/>
                </a:tc>
                <a:tc>
                  <a:txBody>
                    <a:bodyPr/>
                    <a:lstStyle/>
                    <a:p>
                      <a:r>
                        <a:rPr lang="en-US" dirty="0" smtClean="0"/>
                        <a:t>2</a:t>
                      </a:r>
                      <a:endParaRPr lang="en-US" dirty="0"/>
                    </a:p>
                  </a:txBody>
                  <a:tcPr/>
                </a:tc>
                <a:tc>
                  <a:txBody>
                    <a:bodyPr/>
                    <a:lstStyle/>
                    <a:p>
                      <a:r>
                        <a:rPr lang="en-US" dirty="0" smtClean="0"/>
                        <a:t>2.26 GHz</a:t>
                      </a:r>
                      <a:endParaRPr lang="en-US" dirty="0"/>
                    </a:p>
                  </a:txBody>
                  <a:tcPr/>
                </a:tc>
                <a:tc>
                  <a:txBody>
                    <a:bodyPr/>
                    <a:lstStyle/>
                    <a:p>
                      <a:r>
                        <a:rPr lang="en-US" dirty="0" smtClean="0"/>
                        <a:t>2000 + (2 * 1.33) = 2000 +   267 = 2267</a:t>
                      </a:r>
                      <a:endParaRPr lang="en-US" dirty="0"/>
                    </a:p>
                  </a:txBody>
                  <a:tcPr/>
                </a:tc>
              </a:tr>
              <a:tr h="370840">
                <a:tc>
                  <a:txBody>
                    <a:bodyPr/>
                    <a:lstStyle/>
                    <a:p>
                      <a:r>
                        <a:rPr lang="en-US" dirty="0" smtClean="0"/>
                        <a:t>2</a:t>
                      </a:r>
                      <a:endParaRPr lang="en-US" dirty="0"/>
                    </a:p>
                  </a:txBody>
                  <a:tcPr/>
                </a:tc>
                <a:tc>
                  <a:txBody>
                    <a:bodyPr/>
                    <a:lstStyle/>
                    <a:p>
                      <a:r>
                        <a:rPr lang="en-US" dirty="0" smtClean="0"/>
                        <a:t>8</a:t>
                      </a:r>
                      <a:endParaRPr lang="en-US" dirty="0"/>
                    </a:p>
                  </a:txBody>
                  <a:tcPr/>
                </a:tc>
                <a:tc>
                  <a:txBody>
                    <a:bodyPr/>
                    <a:lstStyle/>
                    <a:p>
                      <a:r>
                        <a:rPr lang="en-US" dirty="0" smtClean="0"/>
                        <a:t>3.06 GHz</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2000 + (8 * 1.33) = 2000 + 1067 = 3067</a:t>
                      </a:r>
                    </a:p>
                  </a:txBody>
                  <a:tcPr/>
                </a:tc>
              </a:tr>
              <a:tr h="370840">
                <a:tc>
                  <a:txBody>
                    <a:bodyPr/>
                    <a:lstStyle/>
                    <a:p>
                      <a:r>
                        <a:rPr lang="en-US" dirty="0" smtClean="0"/>
                        <a:t>1</a:t>
                      </a:r>
                      <a:endParaRPr lang="en-US" dirty="0"/>
                    </a:p>
                  </a:txBody>
                  <a:tcPr/>
                </a:tc>
                <a:tc>
                  <a:txBody>
                    <a:bodyPr/>
                    <a:lstStyle/>
                    <a:p>
                      <a:r>
                        <a:rPr lang="en-US" dirty="0" smtClean="0"/>
                        <a:t>9</a:t>
                      </a:r>
                      <a:endParaRPr lang="en-US" dirty="0"/>
                    </a:p>
                  </a:txBody>
                  <a:tcPr/>
                </a:tc>
                <a:tc>
                  <a:txBody>
                    <a:bodyPr/>
                    <a:lstStyle/>
                    <a:p>
                      <a:r>
                        <a:rPr lang="en-US" dirty="0" smtClean="0"/>
                        <a:t>3.20 GHz</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2000 + (9 * 1.33) = 2000 + 1200 = 3200</a:t>
                      </a:r>
                    </a:p>
                  </a:txBody>
                  <a:tcPr/>
                </a:tc>
              </a:tr>
            </a:tbl>
          </a:graphicData>
        </a:graphic>
      </p:graphicFrame>
      <p:sp>
        <p:nvSpPr>
          <p:cNvPr id="7" name="Content Placeholder 2"/>
          <p:cNvSpPr txBox="1">
            <a:spLocks/>
          </p:cNvSpPr>
          <p:nvPr/>
        </p:nvSpPr>
        <p:spPr>
          <a:xfrm>
            <a:off x="1097279" y="1845734"/>
            <a:ext cx="10139925" cy="402336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endParaRPr lang="en-US" dirty="0"/>
          </a:p>
        </p:txBody>
      </p:sp>
    </p:spTree>
    <p:extLst>
      <p:ext uri="{BB962C8B-B14F-4D97-AF65-F5344CB8AC3E}">
        <p14:creationId xmlns:p14="http://schemas.microsoft.com/office/powerpoint/2010/main" val="5480666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Linear Speedup</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61321" y="1921383"/>
            <a:ext cx="4329684" cy="3872484"/>
          </a:xfrm>
        </p:spPr>
      </p:pic>
    </p:spTree>
    <p:extLst>
      <p:ext uri="{BB962C8B-B14F-4D97-AF65-F5344CB8AC3E}">
        <p14:creationId xmlns:p14="http://schemas.microsoft.com/office/powerpoint/2010/main" val="36185507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Multiprocessor</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0492" y="2502027"/>
            <a:ext cx="6918592" cy="2711196"/>
          </a:xfrm>
        </p:spPr>
      </p:pic>
    </p:spTree>
    <p:extLst>
      <p:ext uri="{BB962C8B-B14F-4D97-AF65-F5344CB8AC3E}">
        <p14:creationId xmlns:p14="http://schemas.microsoft.com/office/powerpoint/2010/main" val="18230159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Centralized-memory multiprocessor</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01677" y="2220436"/>
            <a:ext cx="7337234" cy="3296412"/>
          </a:xfrm>
        </p:spPr>
      </p:pic>
    </p:spTree>
    <p:extLst>
      <p:ext uri="{BB962C8B-B14F-4D97-AF65-F5344CB8AC3E}">
        <p14:creationId xmlns:p14="http://schemas.microsoft.com/office/powerpoint/2010/main" val="42236733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Distributed-memory multiprocessor</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56761" y="1846263"/>
            <a:ext cx="6973678" cy="4022725"/>
          </a:xfrm>
        </p:spPr>
      </p:pic>
    </p:spTree>
    <p:extLst>
      <p:ext uri="{BB962C8B-B14F-4D97-AF65-F5344CB8AC3E}">
        <p14:creationId xmlns:p14="http://schemas.microsoft.com/office/powerpoint/2010/main" val="21970578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Invalid Based Cache Coherence Protocol</a:t>
            </a:r>
            <a:endParaRPr lang="en-US" dirty="0"/>
          </a:p>
        </p:txBody>
      </p:sp>
      <p:sp>
        <p:nvSpPr>
          <p:cNvPr id="3" name="Content Placeholder 2"/>
          <p:cNvSpPr>
            <a:spLocks noGrp="1"/>
          </p:cNvSpPr>
          <p:nvPr>
            <p:ph idx="1"/>
          </p:nvPr>
        </p:nvSpPr>
        <p:spPr/>
        <p:txBody>
          <a:bodyPr/>
          <a:lstStyle/>
          <a:p>
            <a:pPr marL="201168" lvl="1" indent="0">
              <a:buNone/>
            </a:pPr>
            <a:r>
              <a:rPr lang="en-US" dirty="0" smtClean="0"/>
              <a:t>	Processor 1		Processor 2		Processor 3	</a:t>
            </a:r>
            <a:r>
              <a:rPr lang="en-US" dirty="0" smtClean="0">
                <a:solidFill>
                  <a:srgbClr val="FF0000"/>
                </a:solidFill>
              </a:rPr>
              <a:t>Event</a:t>
            </a:r>
          </a:p>
          <a:p>
            <a:pPr marL="201168" lvl="1" indent="0">
              <a:buNone/>
            </a:pPr>
            <a:endParaRPr lang="en-US" dirty="0"/>
          </a:p>
          <a:p>
            <a:pPr marL="201168" lvl="1" indent="0">
              <a:buNone/>
            </a:pPr>
            <a:r>
              <a:rPr lang="en-US" dirty="0" smtClean="0"/>
              <a:t>0) 	No Copy			No Copy			No copy		</a:t>
            </a:r>
            <a:r>
              <a:rPr lang="en-US" dirty="0" smtClean="0">
                <a:solidFill>
                  <a:srgbClr val="FF0000"/>
                </a:solidFill>
              </a:rPr>
              <a:t>Initial</a:t>
            </a:r>
          </a:p>
          <a:p>
            <a:pPr marL="201168" lvl="1" indent="0">
              <a:buNone/>
            </a:pPr>
            <a:endParaRPr lang="en-US" dirty="0"/>
          </a:p>
          <a:p>
            <a:pPr marL="201168" lvl="1" indent="0">
              <a:buNone/>
            </a:pPr>
            <a:r>
              <a:rPr lang="en-US" dirty="0" smtClean="0"/>
              <a:t>1)	Read-only		No Copy			No Copy		</a:t>
            </a:r>
            <a:r>
              <a:rPr lang="en-US" dirty="0" smtClean="0">
                <a:solidFill>
                  <a:srgbClr val="FF0000"/>
                </a:solidFill>
              </a:rPr>
              <a:t>P1 Reads line</a:t>
            </a:r>
          </a:p>
          <a:p>
            <a:pPr marL="201168" lvl="1" indent="0">
              <a:buNone/>
            </a:pPr>
            <a:endParaRPr lang="en-US" dirty="0" smtClean="0"/>
          </a:p>
          <a:p>
            <a:pPr marL="201168" lvl="1" indent="0">
              <a:buNone/>
            </a:pPr>
            <a:r>
              <a:rPr lang="en-US" dirty="0" smtClean="0"/>
              <a:t>2) 	Read-only		Read Only		No Copy		</a:t>
            </a:r>
            <a:r>
              <a:rPr lang="en-US" dirty="0" smtClean="0">
                <a:solidFill>
                  <a:srgbClr val="FF0000"/>
                </a:solidFill>
              </a:rPr>
              <a:t>P2 Reads line</a:t>
            </a:r>
          </a:p>
          <a:p>
            <a:pPr marL="201168" lvl="1" indent="0">
              <a:buNone/>
            </a:pPr>
            <a:endParaRPr lang="en-US" dirty="0" smtClean="0"/>
          </a:p>
          <a:p>
            <a:pPr marL="201168" lvl="1" indent="0">
              <a:buNone/>
            </a:pPr>
            <a:r>
              <a:rPr lang="en-US" dirty="0" smtClean="0"/>
              <a:t>3) 	No Copy			No-copy			Writable copy	</a:t>
            </a:r>
            <a:r>
              <a:rPr lang="en-US" dirty="0" smtClean="0">
                <a:solidFill>
                  <a:srgbClr val="FF0000"/>
                </a:solidFill>
              </a:rPr>
              <a:t>P3 writes line</a:t>
            </a:r>
          </a:p>
          <a:p>
            <a:pPr marL="201168" lvl="1" indent="0">
              <a:buNone/>
            </a:pPr>
            <a:endParaRPr lang="en-US" dirty="0" smtClean="0"/>
          </a:p>
          <a:p>
            <a:pPr marL="201168" lvl="1" indent="0">
              <a:buNone/>
            </a:pPr>
            <a:r>
              <a:rPr lang="en-US" dirty="0" smtClean="0"/>
              <a:t>4)	No Copy			Read only			Read Only	</a:t>
            </a:r>
            <a:r>
              <a:rPr lang="en-US" dirty="0" smtClean="0">
                <a:solidFill>
                  <a:srgbClr val="FF0000"/>
                </a:solidFill>
              </a:rPr>
              <a:t>P2 Reads line</a:t>
            </a:r>
            <a:r>
              <a:rPr lang="en-US" dirty="0" smtClean="0"/>
              <a:t>	</a:t>
            </a:r>
            <a:endParaRPr lang="en-US" dirty="0"/>
          </a:p>
        </p:txBody>
      </p:sp>
    </p:spTree>
    <p:extLst>
      <p:ext uri="{BB962C8B-B14F-4D97-AF65-F5344CB8AC3E}">
        <p14:creationId xmlns:p14="http://schemas.microsoft.com/office/powerpoint/2010/main" val="27958523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Update Based Cache Coherence Protocol</a:t>
            </a:r>
            <a:endParaRPr lang="en-US" dirty="0"/>
          </a:p>
        </p:txBody>
      </p:sp>
      <p:sp>
        <p:nvSpPr>
          <p:cNvPr id="3" name="Content Placeholder 2"/>
          <p:cNvSpPr>
            <a:spLocks noGrp="1"/>
          </p:cNvSpPr>
          <p:nvPr>
            <p:ph idx="1"/>
          </p:nvPr>
        </p:nvSpPr>
        <p:spPr>
          <a:xfrm>
            <a:off x="1097280" y="1737359"/>
            <a:ext cx="10058400" cy="4421069"/>
          </a:xfrm>
        </p:spPr>
        <p:txBody>
          <a:bodyPr>
            <a:normAutofit/>
          </a:bodyPr>
          <a:lstStyle/>
          <a:p>
            <a:pPr marL="201168" lvl="1" indent="0">
              <a:buNone/>
            </a:pPr>
            <a:r>
              <a:rPr lang="en-US" dirty="0" smtClean="0"/>
              <a:t>	Processor 1		Processor 2		Processor 3	</a:t>
            </a:r>
            <a:r>
              <a:rPr lang="en-US" dirty="0" smtClean="0">
                <a:solidFill>
                  <a:srgbClr val="FF0000"/>
                </a:solidFill>
              </a:rPr>
              <a:t>Event</a:t>
            </a:r>
          </a:p>
          <a:p>
            <a:pPr marL="201168" lvl="1" indent="0">
              <a:buNone/>
            </a:pPr>
            <a:endParaRPr lang="en-US" dirty="0"/>
          </a:p>
          <a:p>
            <a:pPr marL="201168" lvl="1" indent="0">
              <a:buNone/>
            </a:pPr>
            <a:r>
              <a:rPr lang="en-US" dirty="0"/>
              <a:t>0) 	No Copy			No Copy			No copy		</a:t>
            </a:r>
            <a:r>
              <a:rPr lang="en-US" dirty="0">
                <a:solidFill>
                  <a:srgbClr val="FF0000"/>
                </a:solidFill>
              </a:rPr>
              <a:t>Initial</a:t>
            </a:r>
          </a:p>
          <a:p>
            <a:pPr marL="201168" lvl="1" indent="0">
              <a:buNone/>
            </a:pPr>
            <a:endParaRPr lang="en-US" dirty="0"/>
          </a:p>
          <a:p>
            <a:pPr marL="201168" lvl="1" indent="0">
              <a:buNone/>
            </a:pPr>
            <a:r>
              <a:rPr lang="en-US" dirty="0"/>
              <a:t>1)	Writable copy		No Copy			No Copy		</a:t>
            </a:r>
            <a:r>
              <a:rPr lang="en-US" dirty="0">
                <a:solidFill>
                  <a:srgbClr val="FF0000"/>
                </a:solidFill>
              </a:rPr>
              <a:t>P1 Reads line</a:t>
            </a:r>
          </a:p>
          <a:p>
            <a:pPr marL="201168" lvl="1" indent="0">
              <a:buNone/>
            </a:pPr>
            <a:endParaRPr lang="en-US" dirty="0"/>
          </a:p>
          <a:p>
            <a:pPr marL="201168" lvl="1" indent="0">
              <a:buNone/>
            </a:pPr>
            <a:r>
              <a:rPr lang="en-US" dirty="0"/>
              <a:t>2) 	Writable copy 		Writable copy 		No Copy		</a:t>
            </a:r>
            <a:r>
              <a:rPr lang="en-US" dirty="0">
                <a:solidFill>
                  <a:srgbClr val="FF0000"/>
                </a:solidFill>
              </a:rPr>
              <a:t>P2 Reads line</a:t>
            </a:r>
          </a:p>
          <a:p>
            <a:pPr marL="201168" lvl="1" indent="0">
              <a:buNone/>
            </a:pPr>
            <a:endParaRPr lang="en-US" dirty="0"/>
          </a:p>
          <a:p>
            <a:pPr marL="201168" lvl="1" indent="0">
              <a:buNone/>
            </a:pPr>
            <a:r>
              <a:rPr lang="en-US" dirty="0"/>
              <a:t>3) 	 Writable copy 		Writable copy 		Writable copy	</a:t>
            </a:r>
            <a:r>
              <a:rPr lang="en-US" dirty="0">
                <a:solidFill>
                  <a:srgbClr val="FF0000"/>
                </a:solidFill>
              </a:rPr>
              <a:t>P3 writes line</a:t>
            </a:r>
          </a:p>
          <a:p>
            <a:pPr marL="201168" lvl="1" indent="0">
              <a:buNone/>
            </a:pPr>
            <a:endParaRPr lang="en-US" dirty="0"/>
          </a:p>
          <a:p>
            <a:pPr marL="201168" lvl="1" indent="0">
              <a:buNone/>
            </a:pPr>
            <a:r>
              <a:rPr lang="en-US" dirty="0"/>
              <a:t>4)	 Writable copy 		Writable copy 		Writable copy 	</a:t>
            </a:r>
            <a:r>
              <a:rPr lang="en-US" dirty="0">
                <a:solidFill>
                  <a:srgbClr val="FF0000"/>
                </a:solidFill>
              </a:rPr>
              <a:t>P2 Reads line </a:t>
            </a:r>
          </a:p>
          <a:p>
            <a:pPr marL="201168" lvl="1" indent="0">
              <a:buNone/>
            </a:pPr>
            <a:endParaRPr lang="en-US" dirty="0">
              <a:solidFill>
                <a:srgbClr val="FF0000"/>
              </a:solidFill>
            </a:endParaRPr>
          </a:p>
          <a:p>
            <a:pPr marL="201168" lvl="1" indent="0">
              <a:buNone/>
            </a:pPr>
            <a:r>
              <a:rPr lang="en-US" dirty="0" smtClean="0">
                <a:solidFill>
                  <a:srgbClr val="FF0000"/>
                </a:solidFill>
              </a:rPr>
              <a:t>All writes broadcast data to all writable copies</a:t>
            </a:r>
            <a:r>
              <a:rPr lang="en-US" dirty="0" smtClean="0"/>
              <a:t>	</a:t>
            </a:r>
            <a:endParaRPr lang="en-US" dirty="0"/>
          </a:p>
        </p:txBody>
      </p:sp>
    </p:spTree>
    <p:extLst>
      <p:ext uri="{BB962C8B-B14F-4D97-AF65-F5344CB8AC3E}">
        <p14:creationId xmlns:p14="http://schemas.microsoft.com/office/powerpoint/2010/main" val="37516796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MESI (Modify, Excusive, Shared, Invalid)</a:t>
            </a:r>
            <a:endParaRPr lang="en-US" dirty="0"/>
          </a:p>
        </p:txBody>
      </p:sp>
      <p:sp>
        <p:nvSpPr>
          <p:cNvPr id="5" name="Content Placeholder 4"/>
          <p:cNvSpPr>
            <a:spLocks noGrp="1"/>
          </p:cNvSpPr>
          <p:nvPr>
            <p:ph idx="1"/>
          </p:nvPr>
        </p:nvSpPr>
        <p:spPr/>
        <p:txBody>
          <a:bodyPr/>
          <a:lstStyle/>
          <a:p>
            <a:pPr marL="0" indent="0">
              <a:buNone/>
            </a:pPr>
            <a:r>
              <a:rPr lang="en-US" dirty="0" smtClean="0"/>
              <a:t>Each line in a processors cache is assigned on of four states:</a:t>
            </a:r>
          </a:p>
          <a:p>
            <a:pPr marL="457200" indent="-457200">
              <a:buFont typeface="+mj-lt"/>
              <a:buAutoNum type="arabicParenR"/>
            </a:pPr>
            <a:r>
              <a:rPr lang="en-US" b="1" dirty="0">
                <a:solidFill>
                  <a:srgbClr val="FF0000"/>
                </a:solidFill>
              </a:rPr>
              <a:t>Modified</a:t>
            </a:r>
            <a:r>
              <a:rPr lang="en-US" dirty="0"/>
              <a:t> – the processor is the only one with a copy of the line, and it has written the line since it acquired it. </a:t>
            </a:r>
          </a:p>
          <a:p>
            <a:pPr marL="457200" indent="-457200">
              <a:buFont typeface="+mj-lt"/>
              <a:buAutoNum type="arabicParenR"/>
            </a:pPr>
            <a:r>
              <a:rPr lang="en-US" b="1" dirty="0">
                <a:solidFill>
                  <a:srgbClr val="FF0000"/>
                </a:solidFill>
              </a:rPr>
              <a:t>Exclusive</a:t>
            </a:r>
            <a:r>
              <a:rPr lang="en-US" dirty="0"/>
              <a:t> – the processor is the only one that has a copy of the line, but is has not written the line since it acquired the copy. So any subsequent write requires no broadcasting. </a:t>
            </a:r>
          </a:p>
          <a:p>
            <a:pPr marL="457200" indent="-457200">
              <a:buFont typeface="+mj-lt"/>
              <a:buAutoNum type="arabicParenR"/>
            </a:pPr>
            <a:r>
              <a:rPr lang="en-US" b="1" dirty="0">
                <a:solidFill>
                  <a:srgbClr val="FF0000"/>
                </a:solidFill>
              </a:rPr>
              <a:t>Shared</a:t>
            </a:r>
            <a:r>
              <a:rPr lang="en-US" dirty="0"/>
              <a:t> – the processor has a </a:t>
            </a:r>
            <a:r>
              <a:rPr lang="en-US" dirty="0" smtClean="0"/>
              <a:t>valid copy </a:t>
            </a:r>
            <a:r>
              <a:rPr lang="en-US" dirty="0"/>
              <a:t>of the line and </a:t>
            </a:r>
            <a:r>
              <a:rPr lang="en-US" dirty="0" smtClean="0"/>
              <a:t>at least one other processor has </a:t>
            </a:r>
            <a:r>
              <a:rPr lang="en-US" dirty="0"/>
              <a:t>a </a:t>
            </a:r>
            <a:r>
              <a:rPr lang="en-US" dirty="0" smtClean="0"/>
              <a:t>valid copy</a:t>
            </a:r>
            <a:r>
              <a:rPr lang="en-US" dirty="0"/>
              <a:t>. Ok to read but any attempt to write will invalidate the other copies.</a:t>
            </a:r>
          </a:p>
          <a:p>
            <a:pPr marL="457200" indent="-457200">
              <a:buFont typeface="+mj-lt"/>
              <a:buAutoNum type="arabicParenR"/>
            </a:pPr>
            <a:r>
              <a:rPr lang="en-US" b="1" dirty="0" smtClean="0">
                <a:solidFill>
                  <a:srgbClr val="FF0000"/>
                </a:solidFill>
              </a:rPr>
              <a:t>Invalid </a:t>
            </a:r>
            <a:r>
              <a:rPr lang="en-US" dirty="0" smtClean="0"/>
              <a:t>– the processor does not have a valid copy of the line. </a:t>
            </a:r>
          </a:p>
        </p:txBody>
      </p:sp>
    </p:spTree>
    <p:extLst>
      <p:ext uri="{BB962C8B-B14F-4D97-AF65-F5344CB8AC3E}">
        <p14:creationId xmlns:p14="http://schemas.microsoft.com/office/powerpoint/2010/main" val="37037864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MESI state transitions</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172858" y="1846263"/>
            <a:ext cx="5772838" cy="4356233"/>
          </a:xfrm>
        </p:spPr>
      </p:pic>
    </p:spTree>
    <p:extLst>
      <p:ext uri="{BB962C8B-B14F-4D97-AF65-F5344CB8AC3E}">
        <p14:creationId xmlns:p14="http://schemas.microsoft.com/office/powerpoint/2010/main" val="3811309564"/>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201</TotalTime>
  <Words>715</Words>
  <Application>Microsoft Office PowerPoint</Application>
  <PresentationFormat>Widescreen</PresentationFormat>
  <Paragraphs>78</Paragraphs>
  <Slides>15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Calibri</vt:lpstr>
      <vt:lpstr>Calibri Light</vt:lpstr>
      <vt:lpstr>Retrospect</vt:lpstr>
      <vt:lpstr>Multiprocessing</vt:lpstr>
      <vt:lpstr>Linear Speedup</vt:lpstr>
      <vt:lpstr>Basic Multiprocessor</vt:lpstr>
      <vt:lpstr>Centralized-memory multiprocessor</vt:lpstr>
      <vt:lpstr>Distributed-memory multiprocessor</vt:lpstr>
      <vt:lpstr>Invalid Based Cache Coherence Protocol</vt:lpstr>
      <vt:lpstr>Update Based Cache Coherence Protocol</vt:lpstr>
      <vt:lpstr>MESI (Modify, Excusive, Shared, Invalid)</vt:lpstr>
      <vt:lpstr>MESI state transitions</vt:lpstr>
      <vt:lpstr>Bus-based shared-memory system</vt:lpstr>
      <vt:lpstr>Multi-core processor</vt:lpstr>
      <vt:lpstr>Core Communications</vt:lpstr>
      <vt:lpstr>Advantages/Disadvantages of multi-cores</vt:lpstr>
      <vt:lpstr>Intel Turbo Boost</vt:lpstr>
      <vt:lpstr>Core i7-920XM</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Multiprocessing</dc:title>
  <dc:creator>bill byrne</dc:creator>
  <cp:lastModifiedBy>bill byrne</cp:lastModifiedBy>
  <cp:revision>25</cp:revision>
  <dcterms:created xsi:type="dcterms:W3CDTF">2014-11-17T17:22:43Z</dcterms:created>
  <dcterms:modified xsi:type="dcterms:W3CDTF">2016-11-22T20:02:25Z</dcterms:modified>
</cp:coreProperties>
</file>