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33" autoAdjust="0"/>
  </p:normalViewPr>
  <p:slideViewPr>
    <p:cSldViewPr>
      <p:cViewPr varScale="1">
        <p:scale>
          <a:sx n="86" d="100"/>
          <a:sy n="86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4/13/2017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4/13/2017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Integers in 2’s compliment</a:t>
            </a:r>
          </a:p>
          <a:p>
            <a:r>
              <a:rPr lang="en-US" dirty="0" smtClean="0"/>
              <a:t>Floating point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Multiply and Divide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Dividing floating point numbers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320040" lvl="1" indent="0">
                  <a:buNone/>
                </a:pPr>
                <a:r>
                  <a:rPr lang="en-US" dirty="0" smtClean="0"/>
                  <a:t>sign    </a:t>
                </a:r>
                <a:r>
                  <a:rPr lang="en-US" dirty="0" err="1"/>
                  <a:t>exp</a:t>
                </a:r>
                <a:r>
                  <a:rPr lang="en-US" dirty="0"/>
                  <a:t>	  fraction</a:t>
                </a:r>
              </a:p>
              <a:p>
                <a:pPr marL="320040" lvl="1" indent="0">
                  <a:buNone/>
                </a:pPr>
                <a:r>
                  <a:rPr lang="en-US" dirty="0"/>
                  <a:t>  </a:t>
                </a:r>
                <a:r>
                  <a:rPr lang="en-US" dirty="0">
                    <a:solidFill>
                      <a:srgbClr val="FF0000"/>
                    </a:solidFill>
                  </a:rPr>
                  <a:t>0      1001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0000    </a:t>
                </a:r>
                <a:r>
                  <a:rPr lang="en-US" dirty="0">
                    <a:sym typeface="Wingdings" panose="05000000000000000000" pitchFamily="2" charset="2"/>
                  </a:rPr>
                  <a:t>   </a:t>
                </a:r>
                <a:r>
                  <a:rPr lang="en-US" dirty="0" smtClean="0">
                    <a:sym typeface="Wingdings" panose="05000000000000000000" pitchFamily="2" charset="2"/>
                  </a:rPr>
                  <a:t> +4   1</a:t>
                </a:r>
                <a:r>
                  <a:rPr lang="en-US" dirty="0" smtClean="0"/>
                  <a:t>.0000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(9−7)</m:t>
                        </m:r>
                      </m:sup>
                    </m:sSup>
                  </m:oMath>
                </a14:m>
                <a:r>
                  <a:rPr lang="en-US" dirty="0"/>
                  <a:t>      </a:t>
                </a:r>
              </a:p>
              <a:p>
                <a:pPr marL="320040" lvl="1" indent="0">
                  <a:buNone/>
                </a:pPr>
                <a:r>
                  <a:rPr lang="en-US" dirty="0"/>
                  <a:t>  </a:t>
                </a:r>
                <a:r>
                  <a:rPr lang="en-US" dirty="0">
                    <a:solidFill>
                      <a:srgbClr val="FF0000"/>
                    </a:solidFill>
                  </a:rPr>
                  <a:t>0  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1101    0101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+21    1</a:t>
                </a:r>
                <a:r>
                  <a:rPr lang="en-US" dirty="0" smtClean="0"/>
                  <a:t>.0101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(11−7)</m:t>
                        </m:r>
                      </m:sup>
                    </m:sSup>
                  </m:oMath>
                </a14:m>
                <a:endParaRPr lang="en-US" dirty="0"/>
              </a:p>
              <a:p>
                <a:pPr marL="320040" lvl="1" indent="0">
                  <a:buNone/>
                </a:pPr>
                <a:r>
                  <a:rPr lang="en-US" dirty="0"/>
                  <a:t>                                          </a:t>
                </a:r>
                <a:r>
                  <a:rPr lang="en-US" dirty="0" smtClean="0"/>
                  <a:t>-------------------------------</a:t>
                </a:r>
                <a:endParaRPr lang="en-US" dirty="0"/>
              </a:p>
              <a:p>
                <a:pPr marL="320040" lvl="1" indent="0">
                  <a:buNone/>
                </a:pPr>
                <a:r>
                  <a:rPr lang="en-US" dirty="0"/>
                  <a:t>               </a:t>
                </a:r>
                <a:r>
                  <a:rPr lang="en-US" dirty="0" smtClean="0"/>
                  <a:t>                         21/4 =    1.01010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777240" lvl="1" indent="-457200">
                  <a:buAutoNum type="arabicParenR"/>
                </a:pPr>
                <a:r>
                  <a:rPr lang="en-US" dirty="0"/>
                  <a:t>Convert from 2’s compliment to scientific notation</a:t>
                </a:r>
              </a:p>
              <a:p>
                <a:pPr marL="1051560" lvl="2" indent="-457200">
                  <a:buAutoNum type="arabicParenR"/>
                </a:pPr>
                <a:r>
                  <a:rPr lang="en-US" dirty="0"/>
                  <a:t>- create mantissa by putting a 1 to the left of fraction</a:t>
                </a:r>
              </a:p>
              <a:p>
                <a:pPr marL="1051560" lvl="2" indent="-457200">
                  <a:buAutoNum type="arabicParenR"/>
                </a:pPr>
                <a:r>
                  <a:rPr lang="en-US" dirty="0"/>
                  <a:t>- subtract bias (7) from the exponents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Divide </a:t>
                </a:r>
                <a:r>
                  <a:rPr lang="en-US" dirty="0"/>
                  <a:t>mantissas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/>
                  <a:t>S</a:t>
                </a:r>
                <a:r>
                  <a:rPr lang="en-US" dirty="0" smtClean="0"/>
                  <a:t>ubtract </a:t>
                </a:r>
                <a:r>
                  <a:rPr lang="en-US" dirty="0"/>
                  <a:t>exponents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/>
                  <a:t>Adjust exponent so mantissa starts 1.xxxx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Add </a:t>
                </a:r>
                <a:r>
                  <a:rPr lang="en-US" dirty="0"/>
                  <a:t>bias to exponent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/>
                  <a:t>Fraction is the significant bits of mantissa without the leading 1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/>
                  <a:t>XOR signs</a:t>
                </a:r>
              </a:p>
              <a:p>
                <a:pPr marL="320040" lvl="1" indent="0">
                  <a:buNone/>
                </a:pPr>
                <a:r>
                  <a:rPr lang="en-US" dirty="0"/>
                  <a:t>        0    1010    000  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301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Dividing floating point numbers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320040" lvl="1" indent="0">
                  <a:buNone/>
                </a:pPr>
                <a:r>
                  <a:rPr lang="en-US" dirty="0" smtClean="0"/>
                  <a:t>sign    </a:t>
                </a:r>
                <a:r>
                  <a:rPr lang="en-US" dirty="0" err="1" smtClean="0"/>
                  <a:t>exp</a:t>
                </a:r>
                <a:r>
                  <a:rPr lang="en-US" dirty="0" smtClean="0"/>
                  <a:t>	  fraction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</a:t>
                </a:r>
                <a:r>
                  <a:rPr lang="en-US" dirty="0"/>
                  <a:t>0       1011   0101    </a:t>
                </a:r>
                <a:r>
                  <a:rPr lang="en-US" dirty="0">
                    <a:sym typeface="Wingdings" panose="05000000000000000000" pitchFamily="2" charset="2"/>
                  </a:rPr>
                  <a:t>  1</a:t>
                </a:r>
                <a:r>
                  <a:rPr lang="en-US" dirty="0"/>
                  <a:t>.0101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 21.00</a:t>
                </a:r>
                <a:r>
                  <a:rPr lang="en-US" dirty="0" smtClean="0"/>
                  <a:t>    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0       1001   0000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 </a:t>
                </a:r>
                <a:r>
                  <a:rPr lang="en-US" dirty="0">
                    <a:sym typeface="Wingdings" panose="05000000000000000000" pitchFamily="2" charset="2"/>
                  </a:rPr>
                  <a:t>1</a:t>
                </a:r>
                <a:r>
                  <a:rPr lang="en-US" dirty="0"/>
                  <a:t>.00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ym typeface="Wingdings" panose="05000000000000000000" pitchFamily="2" charset="2"/>
                  </a:rPr>
                  <a:t>    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÷</m:t>
                    </m:r>
                  </m:oMath>
                </a14:m>
                <a:r>
                  <a:rPr lang="en-US" dirty="0" smtClean="0">
                    <a:sym typeface="Wingdings" panose="05000000000000000000" pitchFamily="2" charset="2"/>
                  </a:rPr>
                  <a:t>  4.00</a:t>
                </a:r>
                <a:endParaRPr lang="en-US" dirty="0" smtClean="0"/>
              </a:p>
              <a:p>
                <a:pPr marL="320040" lvl="1" indent="0">
                  <a:buNone/>
                </a:pPr>
                <a:r>
                  <a:rPr lang="en-US" dirty="0" smtClean="0"/>
                  <a:t> -----------------------             ------------               -----------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0       1001   0101   </a:t>
                </a:r>
                <a:r>
                  <a:rPr lang="en-US" dirty="0" smtClean="0">
                    <a:sym typeface="Wingdings" panose="05000000000000000000" pitchFamily="2" charset="2"/>
                  </a:rPr>
                  <a:t>    </a:t>
                </a:r>
                <a:r>
                  <a:rPr lang="en-US" dirty="0" smtClean="0"/>
                  <a:t>1.0101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</a:t>
                </a:r>
                <a:r>
                  <a:rPr lang="en-US" dirty="0" smtClean="0">
                    <a:sym typeface="Wingdings" panose="05000000000000000000" pitchFamily="2" charset="2"/>
                  </a:rPr>
                  <a:t>       5.25</a:t>
                </a:r>
              </a:p>
              <a:p>
                <a:pPr marL="320040" lvl="1" indent="0">
                  <a:buNone/>
                </a:pPr>
                <a:endParaRPr lang="en-US" dirty="0">
                  <a:sym typeface="Wingdings" panose="05000000000000000000" pitchFamily="2" charset="2"/>
                </a:endParaRPr>
              </a:p>
              <a:p>
                <a:pPr marL="320040" lvl="1" indent="0">
                  <a:buNone/>
                </a:pPr>
                <a:r>
                  <a:rPr lang="en-US" sz="1800" dirty="0" smtClean="0">
                    <a:solidFill>
                      <a:srgbClr val="7030A0"/>
                    </a:solidFill>
                    <a:sym typeface="Wingdings" panose="05000000000000000000" pitchFamily="2" charset="2"/>
                  </a:rPr>
                  <a:t>In this example, just to make a point, the fraction only has 4 binary digits so we can record precisely </a:t>
                </a:r>
              </a:p>
              <a:p>
                <a:pPr marL="320040" lvl="1" indent="0">
                  <a:buNone/>
                </a:pPr>
                <a:endParaRPr lang="en-US" sz="1800" dirty="0">
                  <a:solidFill>
                    <a:srgbClr val="7030A0"/>
                  </a:solidFill>
                  <a:sym typeface="Wingdings" panose="05000000000000000000" pitchFamily="2" charset="2"/>
                </a:endParaRPr>
              </a:p>
              <a:p>
                <a:pPr marL="320040" lvl="1" indent="0">
                  <a:buNone/>
                </a:pPr>
                <a:r>
                  <a:rPr lang="en-US" sz="1800" dirty="0" smtClean="0">
                    <a:solidFill>
                      <a:srgbClr val="7030A0"/>
                    </a:solidFill>
                  </a:rPr>
                  <a:t>1.0101 </a:t>
                </a:r>
                <a:r>
                  <a:rPr lang="en-US" sz="1800" dirty="0">
                    <a:solidFill>
                      <a:srgbClr val="7030A0"/>
                    </a:solidFill>
                  </a:rPr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rgbClr val="7030A0"/>
                    </a:solidFill>
                  </a:rPr>
                  <a:t> as the answer which is 5.25</a:t>
                </a:r>
                <a:endParaRPr lang="en-US" sz="1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t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0935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Appendix A-1: Booth’s Algorithm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If we are going to multiply A*63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+63 </a:t>
            </a:r>
            <a:r>
              <a:rPr lang="en-US" sz="2400" dirty="0" smtClean="0">
                <a:sym typeface="Wingdings" panose="05000000000000000000" pitchFamily="2" charset="2"/>
              </a:rPr>
              <a:t> 0011 1111 which would require 6 shift/adds</a:t>
            </a:r>
          </a:p>
          <a:p>
            <a:pPr marL="0" indent="0">
              <a:buNone/>
            </a:pPr>
            <a:r>
              <a:rPr lang="en-US" sz="2400" dirty="0" smtClean="0"/>
              <a:t>Isn’t 63 = (64 – 1)?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So instead of A*63, we will do A*(64-1)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+64 </a:t>
            </a:r>
            <a:r>
              <a:rPr lang="en-US" sz="2400" dirty="0" smtClean="0">
                <a:sym typeface="Wingdings" panose="05000000000000000000" pitchFamily="2" charset="2"/>
              </a:rPr>
              <a:t> 0100 0000 </a:t>
            </a: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So we do 1 add and 1 subtract (add 2’s compliment) instead of 6 adds.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3377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Appendix A-2: Booth’s Algorithm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+</a:t>
            </a:r>
            <a:r>
              <a:rPr lang="en-US" sz="2400" dirty="0"/>
              <a:t>63 </a:t>
            </a:r>
            <a:r>
              <a:rPr lang="en-US" sz="2400" dirty="0">
                <a:sym typeface="Wingdings" panose="05000000000000000000" pitchFamily="2" charset="2"/>
              </a:rPr>
              <a:t>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0011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1111  </a:t>
            </a:r>
            <a:r>
              <a:rPr lang="en-US" sz="2400" dirty="0" smtClean="0">
                <a:sym typeface="Wingdings" panose="05000000000000000000" pitchFamily="2" charset="2"/>
              </a:rPr>
              <a:t>but isn’t 63 = (64 – 1)?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+7 </a:t>
            </a:r>
            <a:r>
              <a:rPr lang="en-US" sz="2400" dirty="0" smtClean="0">
                <a:sym typeface="Wingdings" panose="05000000000000000000" pitchFamily="2" charset="2"/>
              </a:rPr>
              <a:t>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0000 0111  </a:t>
            </a:r>
            <a:r>
              <a:rPr lang="en-US" sz="2400" dirty="0" smtClean="0">
                <a:sym typeface="Wingdings" panose="05000000000000000000" pitchFamily="2" charset="2"/>
              </a:rPr>
              <a:t>but isn’t   7 = (8 – 1)?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63 – 7 = </a:t>
            </a:r>
            <a:r>
              <a:rPr lang="en-US" sz="2400" dirty="0" smtClean="0">
                <a:solidFill>
                  <a:srgbClr val="FF0000"/>
                </a:solidFill>
              </a:rPr>
              <a:t>0011 1111 </a:t>
            </a:r>
            <a:r>
              <a:rPr lang="en-US" sz="2400" dirty="0" smtClean="0"/>
              <a:t>– </a:t>
            </a:r>
            <a:r>
              <a:rPr lang="en-US" sz="2400" dirty="0" smtClean="0">
                <a:solidFill>
                  <a:srgbClr val="FF0000"/>
                </a:solidFill>
              </a:rPr>
              <a:t>000 0111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0011 1000 </a:t>
            </a:r>
            <a:r>
              <a:rPr lang="en-US" sz="2400" dirty="0" smtClean="0"/>
              <a:t>= 56</a:t>
            </a:r>
          </a:p>
          <a:p>
            <a:pPr marL="0" indent="0">
              <a:buNone/>
            </a:pP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But isn’t 56 = (63 – 7) = (64 – 1) – (8 – 1) = 64 – 8?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062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Appendix B: Multiply Overflow?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Suppose you multiplied 2 signed positive 8 bit numbers?</a:t>
            </a:r>
          </a:p>
          <a:p>
            <a:pPr marL="0" indent="0">
              <a:buNone/>
            </a:pP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0001 0000 * 0001 0000 =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 </a:t>
            </a:r>
            <a:r>
              <a:rPr lang="en-US" sz="2400" dirty="0" smtClean="0">
                <a:sym typeface="Wingdings" panose="05000000000000000000" pitchFamily="2" charset="2"/>
              </a:rPr>
              <a:t>0000 0000 (overflow)</a:t>
            </a:r>
          </a:p>
          <a:p>
            <a:pPr marL="0" indent="0">
              <a:buNone/>
            </a:pP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If both numbers have a bit on in the upper half, then there will be an overflow so there is no point in doing the multiplication.  Therefore at least 1 number must have it’s upper half bits all set to 0. </a:t>
            </a:r>
          </a:p>
          <a:p>
            <a:pPr marL="0" indent="0">
              <a:buNone/>
            </a:pPr>
            <a:endParaRPr lang="en-US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724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Appendix C: worst cast shift/adds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en-US" sz="2400" dirty="0">
                <a:sym typeface="Wingdings" panose="05000000000000000000" pitchFamily="2" charset="2"/>
              </a:rPr>
              <a:t>When multiplying 2-N bit positive numbers, at least 1 number must have it N/2 most significant bits = </a:t>
            </a:r>
            <a:r>
              <a:rPr lang="en-US" sz="2400" dirty="0" smtClean="0">
                <a:sym typeface="Wingdings" panose="05000000000000000000" pitchFamily="2" charset="2"/>
              </a:rPr>
              <a:t>0</a:t>
            </a:r>
          </a:p>
          <a:p>
            <a:pPr>
              <a:buFontTx/>
              <a:buChar char="-"/>
            </a:pPr>
            <a:endParaRPr lang="en-US" sz="24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en-US" sz="2400" dirty="0">
                <a:sym typeface="Wingdings" panose="05000000000000000000" pitchFamily="2" charset="2"/>
              </a:rPr>
              <a:t>What is the worst case of the number of shift/adds?</a:t>
            </a:r>
          </a:p>
          <a:p>
            <a:pPr lvl="1">
              <a:buFontTx/>
              <a:buChar char="-"/>
            </a:pPr>
            <a:r>
              <a:rPr lang="en-US" sz="2200" dirty="0">
                <a:sym typeface="Wingdings" panose="05000000000000000000" pitchFamily="2" charset="2"/>
              </a:rPr>
              <a:t>N/2?</a:t>
            </a:r>
          </a:p>
          <a:p>
            <a:pPr lvl="1">
              <a:buFontTx/>
              <a:buChar char="-"/>
            </a:pPr>
            <a:r>
              <a:rPr lang="en-US" sz="2200" dirty="0">
                <a:sym typeface="Wingdings" panose="05000000000000000000" pitchFamily="2" charset="2"/>
              </a:rPr>
              <a:t>Or less? (recall Booth’s algorithm can do N/2 consecutive 1’s with just 2 operations</a:t>
            </a:r>
            <a:r>
              <a:rPr lang="en-US" sz="2200" dirty="0" smtClean="0">
                <a:sym typeface="Wingdings" panose="05000000000000000000" pitchFamily="2" charset="2"/>
              </a:rPr>
              <a:t>?</a:t>
            </a:r>
          </a:p>
          <a:p>
            <a:pPr lvl="1">
              <a:buFontTx/>
              <a:buChar char="-"/>
            </a:pPr>
            <a:endParaRPr lang="en-US" sz="22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en-US" sz="2400" dirty="0" smtClean="0">
                <a:sym typeface="Wingdings" panose="05000000000000000000" pitchFamily="2" charset="2"/>
              </a:rPr>
              <a:t>When multiplying 2-N bit positive numbers, at least 1 number must have it?</a:t>
            </a:r>
            <a:endParaRPr lang="en-US" sz="2000" dirty="0" smtClean="0">
              <a:sym typeface="Wingdings" panose="05000000000000000000" pitchFamily="2" charset="2"/>
            </a:endParaRPr>
          </a:p>
          <a:p>
            <a:pPr marL="320040" lvl="1" indent="0">
              <a:buNone/>
            </a:pPr>
            <a:endParaRPr lang="en-US" sz="2200" dirty="0" smtClean="0">
              <a:sym typeface="Wingdings" panose="05000000000000000000" pitchFamily="2" charset="2"/>
            </a:endParaRPr>
          </a:p>
          <a:p>
            <a:pPr marL="320040" lvl="1" indent="0">
              <a:buNone/>
            </a:pPr>
            <a:r>
              <a:rPr lang="en-US" sz="2200" dirty="0" smtClean="0">
                <a:sym typeface="Wingdings" panose="05000000000000000000" pitchFamily="2" charset="2"/>
              </a:rPr>
              <a:t>The worst case is the lesser of straight multiplying vs. Booth’s</a:t>
            </a:r>
          </a:p>
          <a:p>
            <a:pPr>
              <a:buFontTx/>
              <a:buChar char="-"/>
            </a:pPr>
            <a:endParaRPr lang="en-US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230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in Decimal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	214    	</a:t>
                </a:r>
                <a:r>
                  <a:rPr lang="en-US" dirty="0" smtClean="0">
                    <a:sym typeface="Wingdings" panose="05000000000000000000" pitchFamily="2" charset="2"/>
                  </a:rPr>
                  <a:t></a:t>
                </a:r>
                <a:r>
                  <a:rPr lang="en-US" dirty="0" smtClean="0"/>
                  <a:t>	2.14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x 21		</a:t>
                </a:r>
                <a:r>
                  <a:rPr lang="en-US" dirty="0" smtClean="0">
                    <a:sym typeface="Wingdings" panose="05000000000000000000" pitchFamily="2" charset="2"/>
                  </a:rPr>
                  <a:t></a:t>
                </a:r>
                <a:r>
                  <a:rPr lang="en-US" dirty="0" smtClean="0"/>
                  <a:t>	  2.1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-------			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multiply </a:t>
                </a:r>
                <a:r>
                  <a:rPr lang="en-US" dirty="0">
                    <a:solidFill>
                      <a:srgbClr val="FF0000"/>
                    </a:solidFill>
                  </a:rPr>
                  <a:t>mantissa 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	214			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add exponents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+ 428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			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   --------			 -----------------      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4494		</a:t>
                </a:r>
                <a:r>
                  <a:rPr lang="en-US" dirty="0" smtClean="0">
                    <a:sym typeface="Wingdings" panose="05000000000000000000" pitchFamily="2" charset="2"/>
                  </a:rPr>
                  <a:t></a:t>
                </a:r>
                <a:r>
                  <a:rPr lang="en-US" dirty="0" smtClean="0"/>
                  <a:t>	</a:t>
                </a:r>
                <a:r>
                  <a:rPr lang="en-US" dirty="0"/>
                  <a:t>4.494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495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in binary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1011                      11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x </a:t>
            </a:r>
            <a:r>
              <a:rPr lang="en-US" dirty="0" smtClean="0">
                <a:solidFill>
                  <a:srgbClr val="7030A0"/>
                </a:solidFill>
              </a:rPr>
              <a:t>1110                   x 14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-------                   -------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0000                      44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dirty="0" smtClean="0">
                <a:solidFill>
                  <a:srgbClr val="7030A0"/>
                </a:solidFill>
              </a:rPr>
              <a:t>1011                      11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</a:t>
            </a:r>
            <a:r>
              <a:rPr lang="en-US" dirty="0" smtClean="0">
                <a:solidFill>
                  <a:srgbClr val="7030A0"/>
                </a:solidFill>
              </a:rPr>
              <a:t>1011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dirty="0" smtClean="0">
                <a:solidFill>
                  <a:srgbClr val="7030A0"/>
                </a:solidFill>
              </a:rPr>
              <a:t>1011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-----------             ------------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10011010                     154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3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binary multiplication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Until late 1970’s most processors did not have a multiply instruction. Programs that repeated shifted and added were used instead. </a:t>
            </a:r>
          </a:p>
          <a:p>
            <a:r>
              <a:rPr lang="en-US" dirty="0" smtClean="0"/>
              <a:t>When much more transistors per chip became available, enough adders could be put on a single chip to um all the partial products at once. Rather than reuse a single adder repeatedly.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689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by 2 multiplication chip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454" y="2286000"/>
            <a:ext cx="6746293" cy="2895600"/>
          </a:xfrm>
        </p:spPr>
      </p:pic>
    </p:spTree>
    <p:extLst>
      <p:ext uri="{BB962C8B-B14F-4D97-AF65-F5344CB8AC3E}">
        <p14:creationId xmlns:p14="http://schemas.microsoft.com/office/powerpoint/2010/main" val="351060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 smtClean="0"/>
              <a:t>by </a:t>
            </a:r>
            <a:r>
              <a:rPr lang="en-US" dirty="0" smtClean="0"/>
              <a:t>4 </a:t>
            </a:r>
            <a:r>
              <a:rPr lang="en-US" dirty="0" smtClean="0"/>
              <a:t>multiplication chip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7315200" cy="4572000"/>
          </a:xfrm>
        </p:spPr>
      </p:pic>
    </p:spTree>
    <p:extLst>
      <p:ext uri="{BB962C8B-B14F-4D97-AF65-F5344CB8AC3E}">
        <p14:creationId xmlns:p14="http://schemas.microsoft.com/office/powerpoint/2010/main" val="1949174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floating point numbers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320040" lvl="1" indent="0">
                  <a:buNone/>
                </a:pPr>
                <a:r>
                  <a:rPr lang="en-US" dirty="0" smtClean="0"/>
                  <a:t>sign    </a:t>
                </a:r>
                <a:r>
                  <a:rPr lang="en-US" dirty="0" err="1" smtClean="0"/>
                  <a:t>exp</a:t>
                </a:r>
                <a:r>
                  <a:rPr lang="en-US" dirty="0" smtClean="0"/>
                  <a:t>	  fraction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0      1001         010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1</a:t>
                </a:r>
                <a:r>
                  <a:rPr lang="en-US" dirty="0" smtClean="0"/>
                  <a:t>.01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   </a:t>
                </a:r>
              </a:p>
              <a:p>
                <a:pPr marL="320040" lvl="1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0       0111         110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1</a:t>
                </a:r>
                <a:r>
                  <a:rPr lang="en-US" dirty="0" smtClean="0"/>
                  <a:t>.11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320040" lvl="1" indent="0">
                  <a:buNone/>
                </a:pPr>
                <a:r>
                  <a:rPr lang="en-US" dirty="0" smtClean="0"/>
                  <a:t>                                              ------------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                                       10.0011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Convert from 2’s compliment to scientific notation</a:t>
                </a:r>
              </a:p>
              <a:p>
                <a:pPr marL="1051560" lvl="2" indent="-457200">
                  <a:buAutoNum type="arabicParenR"/>
                </a:pPr>
                <a:r>
                  <a:rPr lang="en-US" dirty="0" smtClean="0"/>
                  <a:t>- create mantissa by putting a 1 to the left of fraction</a:t>
                </a:r>
              </a:p>
              <a:p>
                <a:pPr marL="1051560" lvl="2" indent="-457200">
                  <a:buAutoNum type="arabicParenR"/>
                </a:pPr>
                <a:r>
                  <a:rPr lang="en-US" dirty="0" smtClean="0"/>
                  <a:t>- subtract bias (7) from the exponents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Multiple mantissas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Add exponents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Adjust exponent so mantissa starts 1.xxxx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Add bias to exponent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Fraction is the significant bits of mantissa without the leading 1</a:t>
                </a:r>
              </a:p>
              <a:p>
                <a:pPr marL="777240" lvl="1" indent="-457200">
                  <a:buAutoNum type="arabicParenR"/>
                </a:pPr>
                <a:r>
                  <a:rPr lang="en-US" dirty="0" smtClean="0"/>
                  <a:t>XOR signs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  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0    1010    000  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2319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Multiplying floating point numbers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320040" lvl="1" indent="0">
                  <a:buNone/>
                </a:pPr>
                <a:r>
                  <a:rPr lang="en-US" dirty="0" smtClean="0"/>
                  <a:t>sign    </a:t>
                </a:r>
                <a:r>
                  <a:rPr lang="en-US" dirty="0" err="1" smtClean="0"/>
                  <a:t>exp</a:t>
                </a:r>
                <a:r>
                  <a:rPr lang="en-US" dirty="0" smtClean="0"/>
                  <a:t>	  fraction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0      1001    010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1</a:t>
                </a:r>
                <a:r>
                  <a:rPr lang="en-US" dirty="0" smtClean="0"/>
                  <a:t>.01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 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 5.000</a:t>
                </a:r>
                <a:r>
                  <a:rPr lang="en-US" dirty="0" smtClean="0"/>
                  <a:t>    </a:t>
                </a:r>
              </a:p>
              <a:p>
                <a:pPr marL="320040" lvl="1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0       0111    110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  1</a:t>
                </a:r>
                <a:r>
                  <a:rPr lang="en-US" dirty="0" smtClean="0"/>
                  <a:t>.11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       </a:t>
                </a:r>
                <a:r>
                  <a:rPr lang="en-US" dirty="0" smtClean="0">
                    <a:sym typeface="Wingdings" panose="05000000000000000000" pitchFamily="2" charset="2"/>
                  </a:rPr>
                  <a:t>   *    1.75</a:t>
                </a:r>
                <a:endParaRPr lang="en-US" dirty="0" smtClean="0"/>
              </a:p>
              <a:p>
                <a:pPr marL="320040" lvl="1" indent="0">
                  <a:buNone/>
                </a:pPr>
                <a:r>
                  <a:rPr lang="en-US" dirty="0" smtClean="0"/>
                  <a:t> -----------------------             ------------               -----------</a:t>
                </a:r>
              </a:p>
              <a:p>
                <a:pPr marL="320040" lvl="1" indent="0">
                  <a:buNone/>
                </a:pPr>
                <a:r>
                  <a:rPr lang="en-US" dirty="0" smtClean="0"/>
                  <a:t>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0       1010    000   </a:t>
                </a:r>
                <a:r>
                  <a:rPr lang="en-US" dirty="0" smtClean="0">
                    <a:sym typeface="Wingdings" panose="05000000000000000000" pitchFamily="2" charset="2"/>
                  </a:rPr>
                  <a:t>    </a:t>
                </a:r>
                <a:r>
                  <a:rPr lang="en-US" dirty="0" smtClean="0"/>
                  <a:t>10.0011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  </a:t>
                </a:r>
                <a:r>
                  <a:rPr lang="en-US" dirty="0" smtClean="0">
                    <a:sym typeface="Wingdings" panose="05000000000000000000" pitchFamily="2" charset="2"/>
                  </a:rPr>
                  <a:t>       8.75</a:t>
                </a:r>
              </a:p>
              <a:p>
                <a:pPr marL="320040" lvl="1" indent="0">
                  <a:buNone/>
                </a:pPr>
                <a:endParaRPr lang="en-US" dirty="0">
                  <a:sym typeface="Wingdings" panose="05000000000000000000" pitchFamily="2" charset="2"/>
                </a:endParaRPr>
              </a:p>
              <a:p>
                <a:pPr marL="320040" lvl="1" indent="0">
                  <a:buNone/>
                </a:pPr>
                <a:r>
                  <a:rPr lang="en-US" sz="1800" dirty="0" smtClean="0">
                    <a:solidFill>
                      <a:srgbClr val="7030A0"/>
                    </a:solidFill>
                    <a:sym typeface="Wingdings" panose="05000000000000000000" pitchFamily="2" charset="2"/>
                  </a:rPr>
                  <a:t>In this example, just to make a point, the fraction only has 3 binary digits so we can only record </a:t>
                </a:r>
              </a:p>
              <a:p>
                <a:pPr marL="320040" lvl="1" indent="0">
                  <a:buNone/>
                </a:pPr>
                <a:endParaRPr lang="en-US" sz="1800" dirty="0">
                  <a:solidFill>
                    <a:srgbClr val="7030A0"/>
                  </a:solidFill>
                  <a:sym typeface="Wingdings" panose="05000000000000000000" pitchFamily="2" charset="2"/>
                </a:endParaRPr>
              </a:p>
              <a:p>
                <a:pPr marL="320040" lvl="1" indent="0">
                  <a:buNone/>
                </a:pPr>
                <a:r>
                  <a:rPr lang="en-US" sz="1800" dirty="0" smtClean="0">
                    <a:solidFill>
                      <a:srgbClr val="7030A0"/>
                    </a:solidFill>
                  </a:rPr>
                  <a:t>1.000 </a:t>
                </a:r>
                <a:r>
                  <a:rPr lang="en-US" sz="1800" dirty="0">
                    <a:solidFill>
                      <a:srgbClr val="7030A0"/>
                    </a:solidFill>
                  </a:rPr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>
                    <a:solidFill>
                      <a:srgbClr val="7030A0"/>
                    </a:solidFill>
                  </a:rPr>
                  <a:t> as the answer which is 8.00 not 8.75</a:t>
                </a:r>
                <a:endParaRPr lang="en-US" sz="1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t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5126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Division in decimal and binary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914400" y="1447800"/>
                <a:ext cx="2286000" cy="45720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rgbClr val="7030A0"/>
                    </a:solidFill>
                  </a:rPr>
                  <a:t>        </a:t>
                </a:r>
                <a:r>
                  <a:rPr lang="en-US" dirty="0" smtClean="0"/>
                  <a:t>  5.25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21.00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20 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dirty="0" smtClean="0"/>
                  <a:t>     ------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1.0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.8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-------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.20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.20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--------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0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914400" y="1447800"/>
                <a:ext cx="2286000" cy="4572000"/>
              </a:xfrm>
              <a:blipFill rotWithShape="0">
                <a:blip r:embed="rId2"/>
                <a:stretch>
                  <a:fillRect t="-1733" b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/>
              <p:cNvSpPr txBox="1">
                <a:spLocks/>
              </p:cNvSpPr>
              <p:nvPr/>
            </p:nvSpPr>
            <p:spPr>
              <a:xfrm>
                <a:off x="3581400" y="1447800"/>
                <a:ext cx="2819400" cy="4572000"/>
              </a:xfrm>
              <a:prstGeom prst="rect">
                <a:avLst/>
              </a:prstGeom>
            </p:spPr>
            <p:txBody>
              <a:bodyPr vert="horz">
                <a:normAutofit fontScale="92500" lnSpcReduction="10000"/>
              </a:bodyPr>
              <a:lstStyle>
                <a:lvl1pPr marL="274320" indent="-274320" algn="l" rtl="0" eaLnBrk="1" latinLnBrk="0" hangingPunct="1">
                  <a:spcBef>
                    <a:spcPts val="580"/>
                  </a:spcBef>
                  <a:buClr>
                    <a:schemeClr val="accent1"/>
                  </a:buClr>
                  <a:buSzPct val="85000"/>
                  <a:buFont typeface="Wingdings 2"/>
                  <a:buChar char="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SzPct val="85000"/>
                  <a:buFont typeface="Wingdings 2"/>
                  <a:buChar char="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SzPct val="85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SzPct val="80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FontTx/>
                  <a:buChar char="o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Char char="•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945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68880" indent="-228600" algn="l" rtl="0" eaLnBrk="1" latinLnBrk="0" hangingPunct="1">
                  <a:spcBef>
                    <a:spcPts val="370"/>
                  </a:spcBef>
                  <a:buClr>
                    <a:schemeClr val="accent2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 2"/>
                  <a:buNone/>
                </a:pPr>
                <a:r>
                  <a:rPr lang="en-US" dirty="0" smtClean="0">
                    <a:solidFill>
                      <a:srgbClr val="7030A0"/>
                    </a:solidFill>
                  </a:rPr>
                  <a:t>                101.01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 smtClean="0">
                    <a:solidFill>
                      <a:srgbClr val="7030A0"/>
                    </a:solidFill>
                  </a:rPr>
                  <a:t>    100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10101.00</m:t>
                        </m:r>
                      </m:e>
                    </m:rad>
                  </m:oMath>
                </a14:m>
                <a:endParaRPr lang="en-US" dirty="0" smtClean="0">
                  <a:solidFill>
                    <a:srgbClr val="7030A0"/>
                  </a:solidFill>
                </a:endParaRP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</a:t>
                </a: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100 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------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101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100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-------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    100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    100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 --------</a:t>
                </a:r>
              </a:p>
              <a:p>
                <a:pPr marL="0" indent="0">
                  <a:buFont typeface="Wingdings 2"/>
                  <a:buNone/>
                </a:pPr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                      0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1447800"/>
                <a:ext cx="2819400" cy="4572000"/>
              </a:xfrm>
              <a:prstGeom prst="rect">
                <a:avLst/>
              </a:prstGeom>
              <a:blipFill rotWithShape="0">
                <a:blip r:embed="rId3"/>
                <a:stretch>
                  <a:fillRect t="-1733" b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>
            <a:off x="2209800" y="2286000"/>
            <a:ext cx="0" cy="8776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334000" y="2286000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486400" y="2305738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15000" y="2325477"/>
            <a:ext cx="0" cy="19417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867400" y="2325477"/>
            <a:ext cx="0" cy="19417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62200" y="2305738"/>
            <a:ext cx="0" cy="19417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811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1627</TotalTime>
  <Words>462</Words>
  <Application>Microsoft Office PowerPoint</Application>
  <PresentationFormat>On-screen Show (4:3)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Calibri</vt:lpstr>
      <vt:lpstr>Cambria Math</vt:lpstr>
      <vt:lpstr>Franklin Gothic Book</vt:lpstr>
      <vt:lpstr>Perpetua</vt:lpstr>
      <vt:lpstr>Wingdings</vt:lpstr>
      <vt:lpstr>Wingdings 2</vt:lpstr>
      <vt:lpstr>Equity</vt:lpstr>
      <vt:lpstr>Multiply and Divide </vt:lpstr>
      <vt:lpstr>Multiplying in Decimal</vt:lpstr>
      <vt:lpstr>Multiplying in binary</vt:lpstr>
      <vt:lpstr>History of binary multiplication</vt:lpstr>
      <vt:lpstr>2 by 2 multiplication chip</vt:lpstr>
      <vt:lpstr>4 by 4 multiplication chip</vt:lpstr>
      <vt:lpstr>Multiplying floating point numbers</vt:lpstr>
      <vt:lpstr>Multiplying floating point numbers</vt:lpstr>
      <vt:lpstr>Division in decimal and binary</vt:lpstr>
      <vt:lpstr>Dividing floating point numbers</vt:lpstr>
      <vt:lpstr>Dividing floating point numbers</vt:lpstr>
      <vt:lpstr>Appendix A-1: Booth’s Algorithm</vt:lpstr>
      <vt:lpstr>Appendix A-2: Booth’s Algorithm</vt:lpstr>
      <vt:lpstr>Appendix B: Multiply Overflow?</vt:lpstr>
      <vt:lpstr>Appendix C: worst cast shift/adds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>bill byrne</dc:creator>
  <cp:lastModifiedBy>bill byrne</cp:lastModifiedBy>
  <cp:revision>52</cp:revision>
  <dcterms:created xsi:type="dcterms:W3CDTF">2006-08-16T00:00:00Z</dcterms:created>
  <dcterms:modified xsi:type="dcterms:W3CDTF">2017-04-13T17:12:07Z</dcterms:modified>
</cp:coreProperties>
</file>