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9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8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package" Target="../embeddings/Microsoft_Excel_Worksheet.xlsx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Numbers in a Computer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Unsigned integers</a:t>
            </a:r>
          </a:p>
          <a:p>
            <a:r>
              <a:rPr lang="en-US" dirty="0" smtClean="0"/>
              <a:t>Signed magnitude</a:t>
            </a:r>
          </a:p>
          <a:p>
            <a:r>
              <a:rPr lang="en-US" dirty="0" smtClean="0"/>
              <a:t>1’s complement</a:t>
            </a:r>
          </a:p>
          <a:p>
            <a:r>
              <a:rPr lang="en-US" dirty="0" smtClean="0"/>
              <a:t>2’s complement</a:t>
            </a:r>
          </a:p>
          <a:p>
            <a:r>
              <a:rPr lang="en-US" dirty="0" smtClean="0"/>
              <a:t>Floating point(float, double)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093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Floating Point Numbers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/>
                  <a:t>110.01 </a:t>
                </a:r>
                <a:r>
                  <a:rPr lang="en-US" dirty="0"/>
                  <a:t>= (1 *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)</a:t>
                </a:r>
                <a:r>
                  <a:rPr lang="en-US" dirty="0" smtClean="0"/>
                  <a:t>+(1 </a:t>
                </a:r>
                <a:r>
                  <a:rPr lang="en-US" dirty="0"/>
                  <a:t>*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sup>
                    </m:sSup>
                  </m:oMath>
                </a14:m>
                <a:r>
                  <a:rPr lang="en-US" dirty="0"/>
                  <a:t>)+</a:t>
                </a:r>
                <a:r>
                  <a:rPr lang="en-US" dirty="0" smtClean="0"/>
                  <a:t>(0 </a:t>
                </a:r>
                <a:r>
                  <a:rPr lang="en-US" dirty="0"/>
                  <a:t>*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dirty="0"/>
                  <a:t>)+</a:t>
                </a:r>
                <a:r>
                  <a:rPr lang="en-US" dirty="0" smtClean="0"/>
                  <a:t>(0 </a:t>
                </a:r>
                <a:r>
                  <a:rPr lang="en-US" dirty="0"/>
                  <a:t>*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sup>
                    </m:sSup>
                  </m:oMath>
                </a14:m>
                <a:r>
                  <a:rPr lang="en-US" dirty="0"/>
                  <a:t>)+(</a:t>
                </a:r>
                <a:r>
                  <a:rPr lang="en-US" dirty="0" smtClean="0"/>
                  <a:t>1</a:t>
                </a:r>
                <a:r>
                  <a:rPr lang="en-US" dirty="0"/>
                  <a:t> *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)</a:t>
                </a:r>
              </a:p>
              <a:p>
                <a:pPr marL="0" indent="0">
                  <a:buNone/>
                </a:pPr>
                <a:r>
                  <a:rPr lang="en-US" dirty="0"/>
                  <a:t>          </a:t>
                </a:r>
                <a:r>
                  <a:rPr lang="en-US" dirty="0" smtClean="0"/>
                  <a:t>  = 1.1001 </a:t>
                </a:r>
                <a:r>
                  <a:rPr lang="en-US" dirty="0"/>
                  <a:t>*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</a:t>
                </a:r>
              </a:p>
              <a:p>
                <a:pPr marL="0" indent="0">
                  <a:buNone/>
                </a:pPr>
                <a:r>
                  <a:rPr lang="en-US" dirty="0" smtClean="0"/>
                  <a:t>	 = 6.25 (decimal)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>What do we need to record?   </a:t>
                </a:r>
              </a:p>
              <a:p>
                <a:pPr marL="0" indent="0">
                  <a:buNone/>
                </a:pPr>
                <a:r>
                  <a:rPr lang="en-US" dirty="0" smtClean="0"/>
                  <a:t>Ex)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6.25</a:t>
                </a:r>
                <a:r>
                  <a:rPr lang="en-US" dirty="0" smtClean="0"/>
                  <a:t> Decimal = 0000000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110</a:t>
                </a:r>
                <a:r>
                  <a:rPr lang="en-US" sz="4000" dirty="0" smtClean="0">
                    <a:solidFill>
                      <a:srgbClr val="FF0000"/>
                    </a:solidFill>
                  </a:rPr>
                  <a:t>.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01</a:t>
                </a:r>
                <a:r>
                  <a:rPr lang="en-US" dirty="0" smtClean="0"/>
                  <a:t>000000000 Binary</a:t>
                </a:r>
                <a:endParaRPr lang="en-US" dirty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We just need to record 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- “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11001</a:t>
                </a:r>
                <a:r>
                  <a:rPr lang="en-US" dirty="0" smtClean="0"/>
                  <a:t>” the meaningful part of the of the mantissa</a:t>
                </a:r>
              </a:p>
              <a:p>
                <a:pPr marL="0" indent="0">
                  <a:buNone/>
                </a:pPr>
                <a:r>
                  <a:rPr lang="en-US" dirty="0" smtClean="0"/>
                  <a:t> - “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10</a:t>
                </a:r>
                <a:r>
                  <a:rPr lang="en-US" dirty="0" smtClean="0"/>
                  <a:t>” (2 in decimal) the exponent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111" t="-8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5704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IEEE 754 format for floating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Notice that the meaningful part of the mantissa always starts with a non-zero digit and always ends with a non-zero digit. </a:t>
            </a:r>
          </a:p>
          <a:p>
            <a:r>
              <a:rPr lang="en-US" dirty="0" smtClean="0"/>
              <a:t>Decimal Example ) 00012.34000 </a:t>
            </a:r>
            <a:r>
              <a:rPr lang="en-US" dirty="0" smtClean="0">
                <a:sym typeface="Wingdings" panose="05000000000000000000" pitchFamily="2" charset="2"/>
              </a:rPr>
              <a:t> </a:t>
            </a:r>
            <a:r>
              <a:rPr 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1234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Binary Example    ) 00110.01000  </a:t>
            </a:r>
            <a:r>
              <a:rPr 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11001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dirty="0" smtClean="0">
                <a:sym typeface="Wingdings" panose="05000000000000000000" pitchFamily="2" charset="2"/>
              </a:rPr>
              <a:t>We will always record as many significant digits as possible but may need to round off, therefore we know the leftmost digit will be a non-zero.</a:t>
            </a:r>
          </a:p>
          <a:p>
            <a:pPr marL="0" indent="0">
              <a:buNone/>
            </a:pPr>
            <a:endParaRPr lang="en-US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  <a:sym typeface="Wingdings" panose="05000000000000000000" pitchFamily="2" charset="2"/>
              </a:rPr>
              <a:t>In binary the only non-zero is 1 so we know the leftmost digit will be a 1 (IEEE figures why bother recording it then) </a:t>
            </a:r>
            <a:endParaRPr lang="en-US" dirty="0">
              <a:solidFill>
                <a:srgbClr val="0070C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045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IEEE floating point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16 bits)  E = 5     and  M = 10    Half Precision</a:t>
            </a:r>
          </a:p>
          <a:p>
            <a:r>
              <a:rPr lang="en-US" dirty="0" smtClean="0"/>
              <a:t>32 </a:t>
            </a:r>
            <a:r>
              <a:rPr lang="en-US" dirty="0"/>
              <a:t>bits)  E = </a:t>
            </a:r>
            <a:r>
              <a:rPr lang="en-US" dirty="0" smtClean="0"/>
              <a:t>8     and  </a:t>
            </a:r>
            <a:r>
              <a:rPr lang="en-US" dirty="0"/>
              <a:t>M = </a:t>
            </a:r>
            <a:r>
              <a:rPr lang="en-US" dirty="0" smtClean="0"/>
              <a:t>23    Full </a:t>
            </a:r>
            <a:r>
              <a:rPr lang="en-US" dirty="0"/>
              <a:t>Precision</a:t>
            </a:r>
            <a:endParaRPr lang="en-US" dirty="0" smtClean="0"/>
          </a:p>
          <a:p>
            <a:r>
              <a:rPr lang="en-US" dirty="0" smtClean="0"/>
              <a:t>64 </a:t>
            </a:r>
            <a:r>
              <a:rPr lang="en-US" dirty="0"/>
              <a:t>bits)  E = </a:t>
            </a:r>
            <a:r>
              <a:rPr lang="en-US" dirty="0" smtClean="0"/>
              <a:t>11   </a:t>
            </a:r>
            <a:r>
              <a:rPr lang="en-US" dirty="0"/>
              <a:t>and  M = </a:t>
            </a:r>
            <a:r>
              <a:rPr lang="en-US" dirty="0" smtClean="0"/>
              <a:t> 52   Double </a:t>
            </a:r>
            <a:r>
              <a:rPr lang="en-US" dirty="0"/>
              <a:t>Precision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600200"/>
            <a:ext cx="6524625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91184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Encoding a number in IEEE 754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6.25 (decimal) encoded into 16 bit (half precision)</a:t>
            </a:r>
          </a:p>
          <a:p>
            <a:endParaRPr lang="en-US" dirty="0"/>
          </a:p>
          <a:p>
            <a:r>
              <a:rPr lang="en-US" dirty="0" smtClean="0"/>
              <a:t>Meaningful part of Mantissa = “</a:t>
            </a:r>
            <a:r>
              <a:rPr lang="en-US" dirty="0" smtClean="0">
                <a:solidFill>
                  <a:srgbClr val="0070C0"/>
                </a:solidFill>
              </a:rPr>
              <a:t>1</a:t>
            </a:r>
            <a:r>
              <a:rPr lang="en-US" dirty="0" smtClean="0"/>
              <a:t>1001”</a:t>
            </a:r>
          </a:p>
          <a:p>
            <a:r>
              <a:rPr lang="en-US" dirty="0" smtClean="0"/>
              <a:t>Leftmost bit must be a 1 so remove it to </a:t>
            </a:r>
            <a:r>
              <a:rPr lang="en-US" dirty="0" smtClean="0"/>
              <a:t>a save bit and keep just the 1001 then pad it with 0’s to the right.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smtClean="0"/>
              <a:t>exponent </a:t>
            </a:r>
            <a:r>
              <a:rPr lang="en-US" dirty="0" smtClean="0"/>
              <a:t>is </a:t>
            </a:r>
            <a:r>
              <a:rPr lang="en-US" dirty="0" smtClean="0"/>
              <a:t>+2 </a:t>
            </a:r>
            <a:r>
              <a:rPr lang="en-US" dirty="0" smtClean="0"/>
              <a:t>(decimal) </a:t>
            </a:r>
            <a:r>
              <a:rPr lang="en-US" dirty="0" smtClean="0"/>
              <a:t>+ bias (15) = 17 (10001)</a:t>
            </a:r>
          </a:p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6757674"/>
              </p:ext>
            </p:extLst>
          </p:nvPr>
        </p:nvGraphicFramePr>
        <p:xfrm>
          <a:off x="2057399" y="4572000"/>
          <a:ext cx="4898571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Worksheet" r:id="rId3" imgW="1428707" imgH="200025" progId="Excel.Sheet.12">
                  <p:embed/>
                </p:oleObj>
              </mc:Choice>
              <mc:Fallback>
                <p:oleObj name="Worksheet" r:id="rId3" imgW="1428707" imgH="20002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57399" y="4572000"/>
                        <a:ext cx="4898571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32168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primitives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030A0"/>
                </a:solidFill>
              </a:rPr>
              <a:t>b</a:t>
            </a:r>
            <a:r>
              <a:rPr lang="en-US" dirty="0" smtClean="0">
                <a:solidFill>
                  <a:srgbClr val="7030A0"/>
                </a:solidFill>
              </a:rPr>
              <a:t>yte     (2’s compliment signed number – 8 bits)</a:t>
            </a:r>
          </a:p>
          <a:p>
            <a:r>
              <a:rPr lang="en-US" dirty="0" smtClean="0">
                <a:solidFill>
                  <a:srgbClr val="7030A0"/>
                </a:solidFill>
              </a:rPr>
              <a:t>short    (</a:t>
            </a:r>
            <a:r>
              <a:rPr lang="en-US" dirty="0">
                <a:solidFill>
                  <a:srgbClr val="7030A0"/>
                </a:solidFill>
              </a:rPr>
              <a:t>2’s compliment signed number – </a:t>
            </a:r>
            <a:r>
              <a:rPr lang="en-US" dirty="0" smtClean="0">
                <a:solidFill>
                  <a:srgbClr val="7030A0"/>
                </a:solidFill>
              </a:rPr>
              <a:t>16 </a:t>
            </a:r>
            <a:r>
              <a:rPr lang="en-US" dirty="0">
                <a:solidFill>
                  <a:srgbClr val="7030A0"/>
                </a:solidFill>
              </a:rPr>
              <a:t>bits</a:t>
            </a:r>
            <a:r>
              <a:rPr lang="en-US" dirty="0" smtClean="0">
                <a:solidFill>
                  <a:srgbClr val="7030A0"/>
                </a:solidFill>
              </a:rPr>
              <a:t>)</a:t>
            </a:r>
          </a:p>
          <a:p>
            <a:r>
              <a:rPr lang="en-US" dirty="0" err="1">
                <a:solidFill>
                  <a:srgbClr val="7030A0"/>
                </a:solidFill>
              </a:rPr>
              <a:t>i</a:t>
            </a:r>
            <a:r>
              <a:rPr lang="en-US" dirty="0" err="1" smtClean="0">
                <a:solidFill>
                  <a:srgbClr val="7030A0"/>
                </a:solidFill>
              </a:rPr>
              <a:t>nt</a:t>
            </a:r>
            <a:r>
              <a:rPr lang="en-US" dirty="0" smtClean="0">
                <a:solidFill>
                  <a:srgbClr val="7030A0"/>
                </a:solidFill>
              </a:rPr>
              <a:t>        (</a:t>
            </a:r>
            <a:r>
              <a:rPr lang="en-US" dirty="0">
                <a:solidFill>
                  <a:srgbClr val="7030A0"/>
                </a:solidFill>
              </a:rPr>
              <a:t>2’s compliment signed number – </a:t>
            </a:r>
            <a:r>
              <a:rPr lang="en-US" dirty="0" smtClean="0">
                <a:solidFill>
                  <a:srgbClr val="7030A0"/>
                </a:solidFill>
              </a:rPr>
              <a:t>32 </a:t>
            </a:r>
            <a:r>
              <a:rPr lang="en-US" dirty="0">
                <a:solidFill>
                  <a:srgbClr val="7030A0"/>
                </a:solidFill>
              </a:rPr>
              <a:t>bits</a:t>
            </a:r>
            <a:r>
              <a:rPr lang="en-US" dirty="0" smtClean="0">
                <a:solidFill>
                  <a:srgbClr val="7030A0"/>
                </a:solidFill>
              </a:rPr>
              <a:t>)</a:t>
            </a:r>
          </a:p>
          <a:p>
            <a:r>
              <a:rPr lang="en-US" dirty="0" smtClean="0">
                <a:solidFill>
                  <a:srgbClr val="7030A0"/>
                </a:solidFill>
              </a:rPr>
              <a:t>long     (</a:t>
            </a:r>
            <a:r>
              <a:rPr lang="en-US" dirty="0">
                <a:solidFill>
                  <a:srgbClr val="7030A0"/>
                </a:solidFill>
              </a:rPr>
              <a:t>2’s compliment signed number – </a:t>
            </a:r>
            <a:r>
              <a:rPr lang="en-US" dirty="0" smtClean="0">
                <a:solidFill>
                  <a:srgbClr val="7030A0"/>
                </a:solidFill>
              </a:rPr>
              <a:t>64 </a:t>
            </a:r>
            <a:r>
              <a:rPr lang="en-US" dirty="0">
                <a:solidFill>
                  <a:srgbClr val="7030A0"/>
                </a:solidFill>
              </a:rPr>
              <a:t>bits</a:t>
            </a:r>
            <a:r>
              <a:rPr lang="en-US" dirty="0" smtClean="0">
                <a:solidFill>
                  <a:srgbClr val="7030A0"/>
                </a:solidFill>
              </a:rPr>
              <a:t>)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>
                <a:solidFill>
                  <a:srgbClr val="FF0000"/>
                </a:solidFill>
              </a:rPr>
              <a:t>f</a:t>
            </a:r>
            <a:r>
              <a:rPr lang="en-US" dirty="0" smtClean="0">
                <a:solidFill>
                  <a:srgbClr val="FF0000"/>
                </a:solidFill>
              </a:rPr>
              <a:t>loat     (IEEE 754 number – 32 bits)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double (</a:t>
            </a:r>
            <a:r>
              <a:rPr lang="en-US" dirty="0">
                <a:solidFill>
                  <a:srgbClr val="FF0000"/>
                </a:solidFill>
              </a:rPr>
              <a:t>IEEE 754 number – </a:t>
            </a:r>
            <a:r>
              <a:rPr lang="en-US" dirty="0" smtClean="0">
                <a:solidFill>
                  <a:srgbClr val="FF0000"/>
                </a:solidFill>
              </a:rPr>
              <a:t>64 </a:t>
            </a:r>
            <a:r>
              <a:rPr lang="en-US" dirty="0">
                <a:solidFill>
                  <a:srgbClr val="FF0000"/>
                </a:solidFill>
              </a:rPr>
              <a:t>bits)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219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Unsigned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Set bits to the magnitude of the number.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Ex) using a nibble (4 bits)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	0) 0000		 8) 1000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	1) 0001		 9) 1001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	2) 0010		10) 1010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	3) 0011		11) 1011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	4) 0100		12) 1100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	5) 0101		13) 1101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	6) 0110		14) 1110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	7) 0111		15) 1111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6724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Signed Magnitude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Set 0</a:t>
            </a:r>
            <a:r>
              <a:rPr lang="en-US" dirty="0" smtClean="0">
                <a:sym typeface="Wingdings" panose="05000000000000000000" pitchFamily="2" charset="2"/>
              </a:rPr>
              <a:t>n-2 low order </a:t>
            </a:r>
            <a:r>
              <a:rPr lang="en-US" dirty="0" smtClean="0"/>
              <a:t>bits to the magnitude of the number. </a:t>
            </a:r>
          </a:p>
          <a:p>
            <a:pPr marL="0" indent="0">
              <a:buNone/>
            </a:pPr>
            <a:r>
              <a:rPr lang="en-US" dirty="0" smtClean="0"/>
              <a:t>Set highest order bit to 1 if the number is negative</a:t>
            </a:r>
          </a:p>
          <a:p>
            <a:pPr marL="0" indent="0">
              <a:buNone/>
            </a:pPr>
            <a:r>
              <a:rPr lang="en-US" dirty="0" smtClean="0"/>
              <a:t>Ex) using a nibble (4 bits)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	0) 0000		-0) 1000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	1) 0001		-1) 1001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	2) 0010		-2) 1010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	3) 0011		-3) 1011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	4) 0100		-4) 1100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	5) 0101		-5) 1101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	6) 0110		-6) 1110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	7) 0111		-7) 1111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7668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1’s compliment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Set 0</a:t>
            </a:r>
            <a:r>
              <a:rPr lang="en-US" dirty="0" smtClean="0">
                <a:sym typeface="Wingdings" panose="05000000000000000000" pitchFamily="2" charset="2"/>
              </a:rPr>
              <a:t>n-2 low order </a:t>
            </a:r>
            <a:r>
              <a:rPr lang="en-US" dirty="0" smtClean="0"/>
              <a:t>bits to the magnitude of the number. </a:t>
            </a:r>
          </a:p>
          <a:p>
            <a:pPr marL="0" indent="0">
              <a:buNone/>
            </a:pPr>
            <a:r>
              <a:rPr lang="en-US" dirty="0" smtClean="0"/>
              <a:t>Flip all bits if the number is negative</a:t>
            </a:r>
          </a:p>
          <a:p>
            <a:pPr marL="0" indent="0">
              <a:buNone/>
            </a:pPr>
            <a:r>
              <a:rPr lang="en-US" dirty="0" smtClean="0"/>
              <a:t>Ex) using a nibble (4 bits)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	0) 0000		-7) 1000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	1) 0001		-6) 1001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	2) 0010		-5) 1010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	3) 0011		-4) 1011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	4) 0100		-3) 1100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	5) 0101		-2) 1101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	6) 0110		-1) 1110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	7) 0111		-0) 1111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877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</a:t>
            </a:r>
            <a:r>
              <a:rPr lang="en-US" dirty="0" smtClean="0"/>
              <a:t>’s compliment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Set 0</a:t>
            </a:r>
            <a:r>
              <a:rPr lang="en-US" dirty="0" smtClean="0">
                <a:sym typeface="Wingdings" panose="05000000000000000000" pitchFamily="2" charset="2"/>
              </a:rPr>
              <a:t>n-2 low order </a:t>
            </a:r>
            <a:r>
              <a:rPr lang="en-US" dirty="0" smtClean="0"/>
              <a:t>bits to the magnitude of the number. </a:t>
            </a:r>
          </a:p>
          <a:p>
            <a:r>
              <a:rPr lang="en-US" dirty="0" smtClean="0"/>
              <a:t>Flip all bits </a:t>
            </a:r>
            <a:r>
              <a:rPr lang="en-US" dirty="0" smtClean="0">
                <a:solidFill>
                  <a:srgbClr val="FF0000"/>
                </a:solidFill>
              </a:rPr>
              <a:t>then add 1 </a:t>
            </a:r>
            <a:r>
              <a:rPr lang="en-US" dirty="0" smtClean="0"/>
              <a:t>if the number is negative</a:t>
            </a:r>
          </a:p>
          <a:p>
            <a:pPr marL="0" indent="0">
              <a:buNone/>
            </a:pPr>
            <a:r>
              <a:rPr lang="en-US" dirty="0" smtClean="0"/>
              <a:t>Ex) using a nibble (4 bits)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	0) 0000		-8) 1000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	1) 0001		-7) 1001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	2) 0010		-6) 1010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	3) 0011		-5) 1011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	4) 0100		-4) 1100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	5) 0101		-3) 1101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	6) 0110		-2) 1110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	7) 0111		-1) 1111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5900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2’s Compliment circle of addition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9833" y="1600200"/>
            <a:ext cx="5104333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5337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</a:t>
            </a:r>
            <a:r>
              <a:rPr lang="en-US" dirty="0" smtClean="0"/>
              <a:t>’s compliment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Set 0</a:t>
            </a:r>
            <a:r>
              <a:rPr lang="en-US" dirty="0" smtClean="0">
                <a:sym typeface="Wingdings" panose="05000000000000000000" pitchFamily="2" charset="2"/>
              </a:rPr>
              <a:t>n-2 low order </a:t>
            </a:r>
            <a:r>
              <a:rPr lang="en-US" dirty="0" smtClean="0"/>
              <a:t>bits to the magnitude of the number. </a:t>
            </a:r>
          </a:p>
          <a:p>
            <a:r>
              <a:rPr lang="en-US" dirty="0" smtClean="0"/>
              <a:t>Flip all bits </a:t>
            </a:r>
            <a:r>
              <a:rPr lang="en-US" dirty="0" smtClean="0">
                <a:solidFill>
                  <a:srgbClr val="FF0000"/>
                </a:solidFill>
              </a:rPr>
              <a:t>then add 1 </a:t>
            </a:r>
            <a:r>
              <a:rPr lang="en-US" dirty="0" smtClean="0"/>
              <a:t>if the number is negative</a:t>
            </a:r>
          </a:p>
          <a:p>
            <a:pPr marL="0" indent="0">
              <a:buNone/>
            </a:pPr>
            <a:r>
              <a:rPr lang="en-US" dirty="0" smtClean="0"/>
              <a:t>Ex) Adding using a nibble (4 bits)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3 + 3 = 6        (-</a:t>
            </a:r>
            <a:r>
              <a:rPr lang="en-US" dirty="0"/>
              <a:t>3) + 5 = </a:t>
            </a:r>
            <a:r>
              <a:rPr lang="en-US" dirty="0" smtClean="0"/>
              <a:t>2         (-</a:t>
            </a:r>
            <a:r>
              <a:rPr lang="en-US" dirty="0"/>
              <a:t>6) + 2 = -</a:t>
            </a:r>
            <a:r>
              <a:rPr lang="en-US" dirty="0" smtClean="0"/>
              <a:t>4</a:t>
            </a:r>
            <a:r>
              <a:rPr lang="en-US" dirty="0"/>
              <a:t> </a:t>
            </a:r>
            <a:r>
              <a:rPr lang="en-US" dirty="0" smtClean="0"/>
              <a:t>         </a:t>
            </a:r>
            <a:r>
              <a:rPr lang="en-US" dirty="0" smtClean="0">
                <a:solidFill>
                  <a:srgbClr val="FF0000"/>
                </a:solidFill>
              </a:rPr>
              <a:t>7 + </a:t>
            </a:r>
            <a:r>
              <a:rPr lang="en-US" dirty="0">
                <a:solidFill>
                  <a:srgbClr val="FF0000"/>
                </a:solidFill>
              </a:rPr>
              <a:t>2 = -7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r>
              <a:rPr lang="en-US" dirty="0" smtClean="0"/>
              <a:t>       0011                  1101                    1010                 </a:t>
            </a:r>
            <a:r>
              <a:rPr lang="en-US" dirty="0" smtClean="0">
                <a:solidFill>
                  <a:srgbClr val="FF0000"/>
                </a:solidFill>
              </a:rPr>
              <a:t>0111</a:t>
            </a:r>
          </a:p>
          <a:p>
            <a:pPr marL="0" indent="0">
              <a:buNone/>
            </a:pPr>
            <a:r>
              <a:rPr lang="en-US" dirty="0" smtClean="0"/>
              <a:t>    + 0011</a:t>
            </a:r>
            <a:r>
              <a:rPr lang="en-US" dirty="0"/>
              <a:t> </a:t>
            </a:r>
            <a:r>
              <a:rPr lang="en-US" dirty="0" smtClean="0"/>
              <a:t>              + 0101</a:t>
            </a:r>
            <a:r>
              <a:rPr lang="en-US" dirty="0"/>
              <a:t> </a:t>
            </a:r>
            <a:r>
              <a:rPr lang="en-US" dirty="0" smtClean="0"/>
              <a:t>                   0010                </a:t>
            </a:r>
            <a:r>
              <a:rPr lang="en-US" dirty="0" smtClean="0">
                <a:solidFill>
                  <a:srgbClr val="FF0000"/>
                </a:solidFill>
              </a:rPr>
              <a:t>0010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   ---------- 	       ---------- 	              ----------            </a:t>
            </a:r>
            <a:r>
              <a:rPr lang="en-US" dirty="0" smtClean="0">
                <a:solidFill>
                  <a:srgbClr val="FF0000"/>
                </a:solidFill>
              </a:rPr>
              <a:t>----------</a:t>
            </a:r>
          </a:p>
          <a:p>
            <a:pPr marL="0" indent="0">
              <a:buNone/>
            </a:pPr>
            <a:r>
              <a:rPr lang="en-US" dirty="0" smtClean="0"/>
              <a:t>       0110 	         </a:t>
            </a:r>
            <a:r>
              <a:rPr lang="en-US" dirty="0" smtClean="0">
                <a:solidFill>
                  <a:srgbClr val="00B050"/>
                </a:solidFill>
              </a:rPr>
              <a:t>1</a:t>
            </a:r>
            <a:r>
              <a:rPr lang="en-US" dirty="0" smtClean="0"/>
              <a:t>0010                     1100                 </a:t>
            </a:r>
            <a:r>
              <a:rPr lang="en-US" dirty="0" smtClean="0">
                <a:solidFill>
                  <a:srgbClr val="FF0000"/>
                </a:solidFill>
              </a:rPr>
              <a:t>1101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69625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Floating Point Numbers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/>
                  <a:t>EX 1)</a:t>
                </a:r>
              </a:p>
              <a:p>
                <a:pPr marL="0" indent="0">
                  <a:buNone/>
                </a:pPr>
                <a:r>
                  <a:rPr lang="en-US" dirty="0" smtClean="0"/>
                  <a:t>12.34 = (1 *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sup>
                    </m:sSup>
                  </m:oMath>
                </a14:m>
                <a:r>
                  <a:rPr lang="en-US" dirty="0" smtClean="0"/>
                  <a:t>) + (2 </a:t>
                </a:r>
                <a:r>
                  <a:rPr lang="en-US" dirty="0"/>
                  <a:t>*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dirty="0" smtClean="0"/>
                  <a:t>)</a:t>
                </a:r>
                <a:r>
                  <a:rPr lang="en-US" dirty="0"/>
                  <a:t> + </a:t>
                </a:r>
                <a:r>
                  <a:rPr lang="en-US" dirty="0" smtClean="0"/>
                  <a:t>(3 </a:t>
                </a:r>
                <a:r>
                  <a:rPr lang="en-US" dirty="0"/>
                  <a:t>*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US" dirty="0" smtClean="0"/>
                  <a:t>)</a:t>
                </a:r>
                <a:r>
                  <a:rPr lang="en-US" dirty="0"/>
                  <a:t> + </a:t>
                </a:r>
                <a:r>
                  <a:rPr lang="en-US" dirty="0" smtClean="0"/>
                  <a:t>(4 </a:t>
                </a:r>
                <a:r>
                  <a:rPr lang="en-US" dirty="0"/>
                  <a:t>*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−2</m:t>
                        </m:r>
                      </m:sup>
                    </m:sSup>
                  </m:oMath>
                </a14:m>
                <a:r>
                  <a:rPr lang="en-US" dirty="0" smtClean="0"/>
                  <a:t>)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       = 12.34 </a:t>
                </a:r>
                <a:r>
                  <a:rPr lang="en-US" dirty="0"/>
                  <a:t>*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dirty="0" smtClean="0"/>
                  <a:t> </a:t>
                </a:r>
              </a:p>
              <a:p>
                <a:pPr marL="0" indent="0">
                  <a:buNone/>
                </a:pPr>
                <a:r>
                  <a:rPr lang="en-US" dirty="0" smtClean="0"/>
                  <a:t>          = 1.234 </a:t>
                </a:r>
                <a:r>
                  <a:rPr lang="en-US" dirty="0"/>
                  <a:t>*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sup>
                    </m:sSup>
                  </m:oMath>
                </a14:m>
                <a:r>
                  <a:rPr lang="en-US" dirty="0"/>
                  <a:t> </a:t>
                </a: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       = 1234 </a:t>
                </a:r>
                <a:r>
                  <a:rPr lang="en-US" dirty="0"/>
                  <a:t>*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−2</m:t>
                        </m:r>
                      </m:sup>
                    </m:sSup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Ex 2) using excel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111" t="-8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2076703"/>
              </p:ext>
            </p:extLst>
          </p:nvPr>
        </p:nvGraphicFramePr>
        <p:xfrm>
          <a:off x="2286000" y="4953000"/>
          <a:ext cx="3406422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Worksheet" r:id="rId4" imgW="2028943" imgH="771642" progId="Excel.Sheet.12">
                  <p:embed/>
                </p:oleObj>
              </mc:Choice>
              <mc:Fallback>
                <p:oleObj name="Worksheet" r:id="rId4" imgW="2028943" imgH="771642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286000" y="4953000"/>
                        <a:ext cx="3406422" cy="1295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99223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Floating Point Numbers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Can be represented in the form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>    mantissa </a:t>
                </a:r>
                <a:r>
                  <a:rPr lang="en-US" dirty="0"/>
                  <a:t>*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𝐵𝑎𝑠𝑒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𝑒𝑥𝑝𝑜𝑛𝑒𝑛𝑡</m:t>
                        </m:r>
                      </m:sup>
                    </m:sSup>
                  </m:oMath>
                </a14:m>
                <a:r>
                  <a:rPr lang="en-US" dirty="0"/>
                  <a:t> </a:t>
                </a:r>
              </a:p>
              <a:p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Decimal Ex ) </a:t>
                </a:r>
                <a:r>
                  <a:rPr lang="en-US" dirty="0"/>
                  <a:t>= 1.234 *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1</m:t>
                        </m:r>
                      </m:sup>
                    </m:sSup>
                  </m:oMath>
                </a14:m>
                <a:r>
                  <a:rPr lang="en-US" dirty="0" smtClean="0"/>
                  <a:t> = 12.34 (decimal)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>Binary Ex)     = 1.101  </a:t>
                </a:r>
                <a:r>
                  <a:rPr lang="en-US" dirty="0"/>
                  <a:t>*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 = 6.5 (decimal)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r>
                  <a:rPr lang="en-US" sz="1600" dirty="0" smtClean="0">
                    <a:solidFill>
                      <a:srgbClr val="0070C0"/>
                    </a:solidFill>
                  </a:rPr>
                  <a:t>Note: Mantissa is also referred to as </a:t>
                </a:r>
                <a:r>
                  <a:rPr lang="en-US" sz="1600" dirty="0" err="1" smtClean="0">
                    <a:solidFill>
                      <a:srgbClr val="0070C0"/>
                    </a:solidFill>
                  </a:rPr>
                  <a:t>significand</a:t>
                </a:r>
                <a:r>
                  <a:rPr lang="en-US" sz="1600" dirty="0" smtClean="0">
                    <a:solidFill>
                      <a:srgbClr val="0070C0"/>
                    </a:solidFill>
                  </a:rPr>
                  <a:t> or </a:t>
                </a:r>
                <a:r>
                  <a:rPr lang="en-US" sz="1600" dirty="0">
                    <a:solidFill>
                      <a:srgbClr val="0070C0"/>
                    </a:solidFill>
                  </a:rPr>
                  <a:t>coefficient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111" t="-8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86333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183</TotalTime>
  <Words>524</Words>
  <Application>Microsoft Office PowerPoint</Application>
  <PresentationFormat>On-screen Show (4:3)</PresentationFormat>
  <Paragraphs>129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Cambria Math</vt:lpstr>
      <vt:lpstr>Wingdings</vt:lpstr>
      <vt:lpstr>Clarity</vt:lpstr>
      <vt:lpstr>Worksheet</vt:lpstr>
      <vt:lpstr>Microsoft Excel Worksheet</vt:lpstr>
      <vt:lpstr>Numbers in a Computer</vt:lpstr>
      <vt:lpstr>Unsigned integers</vt:lpstr>
      <vt:lpstr>Signed Magnitude integers</vt:lpstr>
      <vt:lpstr>1’s compliment integers</vt:lpstr>
      <vt:lpstr>2’s compliment integers</vt:lpstr>
      <vt:lpstr>2’s Compliment circle of addition</vt:lpstr>
      <vt:lpstr>2’s compliment integers</vt:lpstr>
      <vt:lpstr>Floating Point Numbers</vt:lpstr>
      <vt:lpstr>Floating Point Numbers</vt:lpstr>
      <vt:lpstr>Floating Point Numbers</vt:lpstr>
      <vt:lpstr>IEEE 754 format for floating points</vt:lpstr>
      <vt:lpstr>IEEE floating point format</vt:lpstr>
      <vt:lpstr>Encoding a number in IEEE 754</vt:lpstr>
      <vt:lpstr>Java primitives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Numbers in a Computer</dc:title>
  <dc:creator>bill HP</dc:creator>
  <cp:lastModifiedBy>William Byrne</cp:lastModifiedBy>
  <cp:revision>21</cp:revision>
  <dcterms:created xsi:type="dcterms:W3CDTF">2006-08-16T00:00:00Z</dcterms:created>
  <dcterms:modified xsi:type="dcterms:W3CDTF">2017-04-20T00:04:15Z</dcterms:modified>
</cp:coreProperties>
</file>