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2" r:id="rId3"/>
    <p:sldId id="257" r:id="rId4"/>
    <p:sldId id="258" r:id="rId5"/>
    <p:sldId id="260" r:id="rId6"/>
    <p:sldId id="259" r:id="rId7"/>
    <p:sldId id="261" r:id="rId8"/>
    <p:sldId id="262" r:id="rId9"/>
    <p:sldId id="263" r:id="rId10"/>
    <p:sldId id="264" r:id="rId11"/>
    <p:sldId id="269" r:id="rId12"/>
    <p:sldId id="271" r:id="rId13"/>
    <p:sldId id="265" r:id="rId14"/>
    <p:sldId id="277" r:id="rId15"/>
    <p:sldId id="266" r:id="rId16"/>
    <p:sldId id="267" r:id="rId17"/>
    <p:sldId id="268" r:id="rId18"/>
    <p:sldId id="270" r:id="rId19"/>
    <p:sldId id="273"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4/6/2016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Speed up on cycle time</a:t>
            </a:r>
          </a:p>
          <a:p>
            <a:r>
              <a:rPr lang="en-US" dirty="0" smtClean="0"/>
              <a:t>Stalls – Optimizing compilers for pipelining</a:t>
            </a:r>
          </a:p>
          <a:p>
            <a:endParaRPr lang="en-US" dirty="0"/>
          </a:p>
        </p:txBody>
      </p:sp>
      <p:sp>
        <p:nvSpPr>
          <p:cNvPr id="2" name="Title 1"/>
          <p:cNvSpPr>
            <a:spLocks noGrp="1"/>
          </p:cNvSpPr>
          <p:nvPr>
            <p:ph type="ctrTitle"/>
          </p:nvPr>
        </p:nvSpPr>
        <p:spPr/>
        <p:txBody>
          <a:bodyPr/>
          <a:lstStyle/>
          <a:p>
            <a:r>
              <a:rPr lang="en-US" dirty="0" smtClean="0"/>
              <a:t>Pipelining</a:t>
            </a:r>
            <a:endParaRPr lang="en-US" dirty="0"/>
          </a:p>
        </p:txBody>
      </p:sp>
    </p:spTree>
    <p:extLst>
      <p:ext uri="{BB962C8B-B14F-4D97-AF65-F5344CB8AC3E}">
        <p14:creationId xmlns:p14="http://schemas.microsoft.com/office/powerpoint/2010/main" val="252173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Pipelined instructions</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sz="1800" dirty="0"/>
              <a:t>When consecutive instructions read and write from the same register, we have a hazard. Consider the following </a:t>
            </a:r>
            <a:r>
              <a:rPr lang="en-US" sz="1800" dirty="0" smtClean="0"/>
              <a:t>assembly </a:t>
            </a:r>
            <a:r>
              <a:rPr lang="en-US" sz="1800" dirty="0"/>
              <a:t>code</a:t>
            </a:r>
          </a:p>
          <a:p>
            <a:pPr marL="0" indent="0">
              <a:buNone/>
            </a:pPr>
            <a:endParaRPr lang="en-US" sz="1800" dirty="0"/>
          </a:p>
          <a:p>
            <a:pPr marL="0" indent="0">
              <a:buNone/>
            </a:pPr>
            <a:r>
              <a:rPr lang="en-US" sz="1800" dirty="0" smtClean="0"/>
              <a:t>If </a:t>
            </a:r>
            <a:r>
              <a:rPr lang="en-US" sz="1800" dirty="0"/>
              <a:t>the Register values were    </a:t>
            </a:r>
            <a:r>
              <a:rPr lang="en-US" sz="1800" dirty="0">
                <a:solidFill>
                  <a:srgbClr val="7030A0"/>
                </a:solidFill>
              </a:rPr>
              <a:t>R1</a:t>
            </a:r>
            <a:r>
              <a:rPr lang="en-US" sz="1800" dirty="0" smtClean="0">
                <a:solidFill>
                  <a:srgbClr val="7030A0"/>
                </a:solidFill>
              </a:rPr>
              <a:t>) 1     </a:t>
            </a:r>
            <a:r>
              <a:rPr lang="en-US" sz="1800" dirty="0">
                <a:solidFill>
                  <a:srgbClr val="7030A0"/>
                </a:solidFill>
              </a:rPr>
              <a:t>R2</a:t>
            </a:r>
            <a:r>
              <a:rPr lang="en-US" sz="1800" dirty="0" smtClean="0">
                <a:solidFill>
                  <a:srgbClr val="7030A0"/>
                </a:solidFill>
              </a:rPr>
              <a:t>) 2      </a:t>
            </a:r>
            <a:r>
              <a:rPr lang="en-US" sz="1800" dirty="0">
                <a:solidFill>
                  <a:srgbClr val="7030A0"/>
                </a:solidFill>
              </a:rPr>
              <a:t>R3</a:t>
            </a:r>
            <a:r>
              <a:rPr lang="en-US" sz="1800" dirty="0" smtClean="0">
                <a:solidFill>
                  <a:srgbClr val="7030A0"/>
                </a:solidFill>
              </a:rPr>
              <a:t>) 3     </a:t>
            </a:r>
            <a:r>
              <a:rPr lang="en-US" sz="1800" dirty="0">
                <a:solidFill>
                  <a:srgbClr val="7030A0"/>
                </a:solidFill>
              </a:rPr>
              <a:t>R4</a:t>
            </a:r>
            <a:r>
              <a:rPr lang="en-US" sz="1800" dirty="0" smtClean="0">
                <a:solidFill>
                  <a:srgbClr val="7030A0"/>
                </a:solidFill>
              </a:rPr>
              <a:t>) 44     </a:t>
            </a:r>
            <a:r>
              <a:rPr lang="en-US" sz="1800" dirty="0">
                <a:solidFill>
                  <a:srgbClr val="7030A0"/>
                </a:solidFill>
              </a:rPr>
              <a:t>R5</a:t>
            </a:r>
            <a:r>
              <a:rPr lang="en-US" sz="1800" dirty="0" smtClean="0">
                <a:solidFill>
                  <a:srgbClr val="7030A0"/>
                </a:solidFill>
              </a:rPr>
              <a:t>) 55</a:t>
            </a:r>
            <a:endParaRPr lang="en-US" sz="1800" dirty="0">
              <a:solidFill>
                <a:srgbClr val="7030A0"/>
              </a:solidFill>
            </a:endParaRPr>
          </a:p>
          <a:p>
            <a:pPr marL="0" indent="0">
              <a:buNone/>
            </a:pPr>
            <a:endParaRPr lang="en-US" sz="1800" dirty="0" smtClean="0"/>
          </a:p>
          <a:p>
            <a:pPr marL="0" indent="0">
              <a:buNone/>
            </a:pPr>
            <a:r>
              <a:rPr lang="en-US" sz="1800" dirty="0" smtClean="0"/>
              <a:t>And the following instruction were run</a:t>
            </a:r>
          </a:p>
          <a:p>
            <a:pPr marL="0" indent="0">
              <a:buNone/>
            </a:pPr>
            <a:endParaRPr lang="en-US" sz="1800" dirty="0"/>
          </a:p>
          <a:p>
            <a:pPr marL="0" indent="0">
              <a:buNone/>
            </a:pPr>
            <a:r>
              <a:rPr lang="en-US" sz="1800" dirty="0">
                <a:solidFill>
                  <a:srgbClr val="FF0000"/>
                </a:solidFill>
              </a:rPr>
              <a:t>ADD 	</a:t>
            </a:r>
            <a:r>
              <a:rPr lang="en-US" sz="1800" dirty="0" smtClean="0">
                <a:solidFill>
                  <a:srgbClr val="FF0000"/>
                </a:solidFill>
              </a:rPr>
              <a:t>R5, R2, </a:t>
            </a:r>
            <a:r>
              <a:rPr lang="en-US" sz="1800" dirty="0">
                <a:solidFill>
                  <a:srgbClr val="FF0000"/>
                </a:solidFill>
              </a:rPr>
              <a:t>R3	</a:t>
            </a:r>
            <a:r>
              <a:rPr lang="en-US" sz="1800" dirty="0" smtClean="0">
                <a:solidFill>
                  <a:srgbClr val="FF0000"/>
                </a:solidFill>
              </a:rPr>
              <a:t>// </a:t>
            </a:r>
            <a:r>
              <a:rPr lang="en-US" sz="1800" dirty="0">
                <a:solidFill>
                  <a:srgbClr val="FF0000"/>
                </a:solidFill>
              </a:rPr>
              <a:t>add </a:t>
            </a:r>
            <a:r>
              <a:rPr lang="en-US" sz="1800" dirty="0" smtClean="0">
                <a:solidFill>
                  <a:srgbClr val="FF0000"/>
                </a:solidFill>
              </a:rPr>
              <a:t>R2 </a:t>
            </a:r>
            <a:r>
              <a:rPr lang="en-US" sz="1800" dirty="0" smtClean="0">
                <a:solidFill>
                  <a:srgbClr val="FF0000"/>
                </a:solidFill>
              </a:rPr>
              <a:t>and</a:t>
            </a:r>
            <a:r>
              <a:rPr lang="en-US" sz="1800" dirty="0" smtClean="0">
                <a:solidFill>
                  <a:srgbClr val="FF0000"/>
                </a:solidFill>
              </a:rPr>
              <a:t> </a:t>
            </a:r>
            <a:r>
              <a:rPr lang="en-US" sz="1800" dirty="0" smtClean="0">
                <a:solidFill>
                  <a:srgbClr val="FF0000"/>
                </a:solidFill>
              </a:rPr>
              <a:t>R3 </a:t>
            </a:r>
            <a:r>
              <a:rPr lang="en-US" sz="1800" dirty="0">
                <a:solidFill>
                  <a:srgbClr val="FF0000"/>
                </a:solidFill>
              </a:rPr>
              <a:t>and store the result in </a:t>
            </a:r>
            <a:r>
              <a:rPr lang="en-US" sz="1800" dirty="0" smtClean="0">
                <a:solidFill>
                  <a:srgbClr val="FF0000"/>
                </a:solidFill>
              </a:rPr>
              <a:t>R5</a:t>
            </a:r>
            <a:endParaRPr lang="en-US" sz="1800" dirty="0">
              <a:solidFill>
                <a:srgbClr val="FF0000"/>
              </a:solidFill>
            </a:endParaRPr>
          </a:p>
          <a:p>
            <a:pPr marL="0" indent="0">
              <a:buNone/>
            </a:pPr>
            <a:r>
              <a:rPr lang="en-US" sz="1800" dirty="0">
                <a:solidFill>
                  <a:srgbClr val="FF0000"/>
                </a:solidFill>
              </a:rPr>
              <a:t>SUB	R4, R5, R1 	// </a:t>
            </a:r>
            <a:r>
              <a:rPr lang="en-US" sz="1800" dirty="0" smtClean="0">
                <a:solidFill>
                  <a:srgbClr val="FF0000"/>
                </a:solidFill>
              </a:rPr>
              <a:t>subtract R1 from R5 </a:t>
            </a:r>
            <a:r>
              <a:rPr lang="en-US" sz="1800" dirty="0">
                <a:solidFill>
                  <a:srgbClr val="FF0000"/>
                </a:solidFill>
              </a:rPr>
              <a:t>and store </a:t>
            </a:r>
            <a:r>
              <a:rPr lang="en-US" sz="1800" dirty="0" smtClean="0">
                <a:solidFill>
                  <a:srgbClr val="FF0000"/>
                </a:solidFill>
              </a:rPr>
              <a:t>result </a:t>
            </a:r>
            <a:r>
              <a:rPr lang="en-US" sz="1800" dirty="0">
                <a:solidFill>
                  <a:srgbClr val="FF0000"/>
                </a:solidFill>
              </a:rPr>
              <a:t>in </a:t>
            </a:r>
            <a:r>
              <a:rPr lang="en-US" sz="1800" dirty="0" smtClean="0">
                <a:solidFill>
                  <a:srgbClr val="FF0000"/>
                </a:solidFill>
              </a:rPr>
              <a:t>R4</a:t>
            </a:r>
            <a:endParaRPr lang="en-US" sz="1800" dirty="0">
              <a:solidFill>
                <a:srgbClr val="FF0000"/>
              </a:solidFill>
            </a:endParaRPr>
          </a:p>
          <a:p>
            <a:pPr marL="0" indent="0">
              <a:buNone/>
            </a:pPr>
            <a:endParaRPr lang="en-US" sz="1800" dirty="0" smtClean="0"/>
          </a:p>
          <a:p>
            <a:pPr marL="0" indent="0">
              <a:buNone/>
            </a:pPr>
            <a:r>
              <a:rPr lang="en-US" sz="1800" dirty="0" smtClean="0"/>
              <a:t>At the EX step (step 4) of the ADD instruction the values of R5 and R1 are being latches for the RR step (step 3) of the SUB instruction.  However , R5 has not been written to yet.</a:t>
            </a:r>
          </a:p>
          <a:p>
            <a:pPr marL="0" indent="0">
              <a:buNone/>
            </a:pPr>
            <a:endParaRPr lang="en-US" sz="1800" dirty="0" smtClean="0"/>
          </a:p>
          <a:p>
            <a:pPr marL="0" indent="0">
              <a:buNone/>
            </a:pPr>
            <a:r>
              <a:rPr lang="en-US" sz="1800" dirty="0" smtClean="0"/>
              <a:t>The registers should be         </a:t>
            </a:r>
            <a:r>
              <a:rPr lang="en-US" sz="1800" dirty="0" smtClean="0">
                <a:solidFill>
                  <a:srgbClr val="7030A0"/>
                </a:solidFill>
              </a:rPr>
              <a:t>R1) 1      R2) 2      R3) 3      R4) </a:t>
            </a:r>
            <a:r>
              <a:rPr lang="en-US" sz="1800" dirty="0" smtClean="0">
                <a:solidFill>
                  <a:srgbClr val="FF0000"/>
                </a:solidFill>
              </a:rPr>
              <a:t>54</a:t>
            </a:r>
            <a:r>
              <a:rPr lang="en-US" sz="1800" dirty="0" smtClean="0">
                <a:solidFill>
                  <a:srgbClr val="7030A0"/>
                </a:solidFill>
              </a:rPr>
              <a:t>      R5) 5</a:t>
            </a:r>
          </a:p>
          <a:p>
            <a:pPr marL="0" indent="0">
              <a:buNone/>
            </a:pPr>
            <a:endParaRPr lang="en-US" sz="1800" dirty="0"/>
          </a:p>
        </p:txBody>
      </p:sp>
    </p:spTree>
    <p:extLst>
      <p:ext uri="{BB962C8B-B14F-4D97-AF65-F5344CB8AC3E}">
        <p14:creationId xmlns:p14="http://schemas.microsoft.com/office/powerpoint/2010/main" val="2180499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Pipelining with Stalls</a:t>
            </a:r>
            <a:endParaRPr lang="en-US" dirty="0"/>
          </a:p>
        </p:txBody>
      </p:sp>
      <p:sp>
        <p:nvSpPr>
          <p:cNvPr id="5" name="Content Placeholder 4"/>
          <p:cNvSpPr>
            <a:spLocks noGrp="1"/>
          </p:cNvSpPr>
          <p:nvPr>
            <p:ph sz="quarter" idx="1"/>
          </p:nvPr>
        </p:nvSpPr>
        <p:spPr/>
        <p:txBody>
          <a:bodyPr/>
          <a:lstStyle/>
          <a:p>
            <a:r>
              <a:rPr lang="en-US" dirty="0" smtClean="0"/>
              <a:t>Install stalls where needed </a:t>
            </a:r>
          </a:p>
          <a:p>
            <a:r>
              <a:rPr lang="en-US" dirty="0" smtClean="0"/>
              <a:t>Hazard detected after decode of SUB instruction. </a:t>
            </a:r>
          </a:p>
          <a:p>
            <a:endParaRPr lang="en-US" dirty="0"/>
          </a:p>
          <a:p>
            <a:endParaRPr lang="en-US" dirty="0"/>
          </a:p>
        </p:txBody>
      </p:sp>
      <p:pic>
        <p:nvPicPr>
          <p:cNvPr id="409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7315" y="2743200"/>
            <a:ext cx="6321276"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8676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Pipelining - Result Forwarding</a:t>
            </a:r>
            <a:endParaRPr lang="en-US" dirty="0"/>
          </a:p>
        </p:txBody>
      </p:sp>
      <p:sp>
        <p:nvSpPr>
          <p:cNvPr id="3" name="Content Placeholder 2"/>
          <p:cNvSpPr>
            <a:spLocks noGrp="1"/>
          </p:cNvSpPr>
          <p:nvPr>
            <p:ph sz="quarter" idx="1"/>
          </p:nvPr>
        </p:nvSpPr>
        <p:spPr/>
        <p:txBody>
          <a:bodyPr/>
          <a:lstStyle/>
          <a:p>
            <a:r>
              <a:rPr lang="en-US" dirty="0" smtClean="0"/>
              <a:t>Read and Write Register bit values in of consecutive instructions can be compared for Hazards and can be detected after the Decode step of the second instruction. </a:t>
            </a:r>
          </a:p>
          <a:p>
            <a:pPr marL="0" indent="0">
              <a:buNone/>
            </a:pPr>
            <a:endParaRPr lang="en-US" dirty="0" smtClean="0"/>
          </a:p>
          <a:p>
            <a:r>
              <a:rPr lang="en-US" dirty="0" smtClean="0"/>
              <a:t>If a Read After Write hazard is detected, the result of the ALU can be passed into the latched register values of the next instruction via a MUX .</a:t>
            </a:r>
          </a:p>
          <a:p>
            <a:pPr marL="0" indent="0">
              <a:buNone/>
            </a:pPr>
            <a:endParaRPr lang="en-US" dirty="0" smtClean="0"/>
          </a:p>
          <a:p>
            <a:r>
              <a:rPr lang="en-US" dirty="0" smtClean="0"/>
              <a:t>Therefore stalls can be avoided with this new hardware. </a:t>
            </a:r>
          </a:p>
          <a:p>
            <a:endParaRPr lang="en-US" dirty="0"/>
          </a:p>
        </p:txBody>
      </p:sp>
    </p:spTree>
    <p:extLst>
      <p:ext uri="{BB962C8B-B14F-4D97-AF65-F5344CB8AC3E}">
        <p14:creationId xmlns:p14="http://schemas.microsoft.com/office/powerpoint/2010/main" val="3930332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RaW</a:t>
            </a:r>
            <a:r>
              <a:rPr lang="en-US" dirty="0" smtClean="0"/>
              <a:t> (Read after Write) Hazard</a:t>
            </a:r>
            <a:endParaRPr lang="en-US" dirty="0"/>
          </a:p>
        </p:txBody>
      </p:sp>
      <p:sp>
        <p:nvSpPr>
          <p:cNvPr id="3" name="Content Placeholder 2"/>
          <p:cNvSpPr>
            <a:spLocks noGrp="1"/>
          </p:cNvSpPr>
          <p:nvPr>
            <p:ph sz="quarter" idx="1"/>
          </p:nvPr>
        </p:nvSpPr>
        <p:spPr/>
        <p:txBody>
          <a:bodyPr/>
          <a:lstStyle/>
          <a:p>
            <a:pPr marL="0" indent="0">
              <a:buNone/>
            </a:pPr>
            <a:endParaRPr lang="en-US" sz="1800" dirty="0" smtClean="0">
              <a:solidFill>
                <a:srgbClr val="FF0000"/>
              </a:solidFill>
            </a:endParaRPr>
          </a:p>
          <a:p>
            <a:pPr marL="0" indent="0">
              <a:buNone/>
            </a:pPr>
            <a:r>
              <a:rPr lang="en-US" sz="1800" dirty="0" smtClean="0">
                <a:solidFill>
                  <a:srgbClr val="FF0000"/>
                </a:solidFill>
              </a:rPr>
              <a:t>ADD </a:t>
            </a:r>
            <a:r>
              <a:rPr lang="en-US" sz="1800" dirty="0">
                <a:solidFill>
                  <a:srgbClr val="FF0000"/>
                </a:solidFill>
              </a:rPr>
              <a:t>	R5, R2, R3	// add R2 </a:t>
            </a:r>
            <a:r>
              <a:rPr lang="en-US" sz="1800" dirty="0" smtClean="0">
                <a:solidFill>
                  <a:srgbClr val="FF0000"/>
                </a:solidFill>
              </a:rPr>
              <a:t>and</a:t>
            </a:r>
            <a:r>
              <a:rPr lang="en-US" sz="1800" dirty="0" smtClean="0">
                <a:solidFill>
                  <a:srgbClr val="FF0000"/>
                </a:solidFill>
              </a:rPr>
              <a:t> </a:t>
            </a:r>
            <a:r>
              <a:rPr lang="en-US" sz="1800" dirty="0">
                <a:solidFill>
                  <a:srgbClr val="FF0000"/>
                </a:solidFill>
              </a:rPr>
              <a:t>R3 and store the result in R5</a:t>
            </a:r>
          </a:p>
          <a:p>
            <a:pPr marL="0" indent="0">
              <a:buNone/>
            </a:pPr>
            <a:r>
              <a:rPr lang="en-US" sz="1800" dirty="0">
                <a:solidFill>
                  <a:srgbClr val="FF0000"/>
                </a:solidFill>
              </a:rPr>
              <a:t>SUB	R4, </a:t>
            </a:r>
            <a:r>
              <a:rPr lang="en-US" sz="1800" dirty="0" smtClean="0">
                <a:solidFill>
                  <a:srgbClr val="FF0000"/>
                </a:solidFill>
              </a:rPr>
              <a:t>R1, R5 </a:t>
            </a:r>
            <a:r>
              <a:rPr lang="en-US" sz="1800" dirty="0">
                <a:solidFill>
                  <a:srgbClr val="FF0000"/>
                </a:solidFill>
              </a:rPr>
              <a:t>	// subtract </a:t>
            </a:r>
            <a:r>
              <a:rPr lang="en-US" sz="1800" dirty="0" smtClean="0">
                <a:solidFill>
                  <a:srgbClr val="FF0000"/>
                </a:solidFill>
              </a:rPr>
              <a:t>R5 </a:t>
            </a:r>
            <a:r>
              <a:rPr lang="en-US" sz="1800" dirty="0">
                <a:solidFill>
                  <a:srgbClr val="FF0000"/>
                </a:solidFill>
              </a:rPr>
              <a:t>from </a:t>
            </a:r>
            <a:r>
              <a:rPr lang="en-US" sz="1800" dirty="0" smtClean="0">
                <a:solidFill>
                  <a:srgbClr val="FF0000"/>
                </a:solidFill>
              </a:rPr>
              <a:t>R1 </a:t>
            </a:r>
            <a:r>
              <a:rPr lang="en-US" sz="1800" dirty="0">
                <a:solidFill>
                  <a:srgbClr val="FF0000"/>
                </a:solidFill>
              </a:rPr>
              <a:t>and store result in R4</a:t>
            </a:r>
          </a:p>
          <a:p>
            <a:pPr marL="0" indent="0">
              <a:buNone/>
            </a:pPr>
            <a:endParaRPr lang="en-US" dirty="0" smtClean="0"/>
          </a:p>
          <a:p>
            <a:pPr marL="0" indent="0">
              <a:buNone/>
            </a:pPr>
            <a:r>
              <a:rPr lang="en-US" dirty="0" smtClean="0"/>
              <a:t>The issue is that one of the values used as inputs of the second instruction is read prior to  the previous instruction correctly setting. </a:t>
            </a:r>
            <a:endParaRPr lang="en-US" dirty="0"/>
          </a:p>
        </p:txBody>
      </p:sp>
    </p:spTree>
    <p:extLst>
      <p:ext uri="{BB962C8B-B14F-4D97-AF65-F5344CB8AC3E}">
        <p14:creationId xmlns:p14="http://schemas.microsoft.com/office/powerpoint/2010/main" val="505454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Pipeline Optimizing </a:t>
            </a:r>
            <a:r>
              <a:rPr lang="en-US" dirty="0"/>
              <a:t>C</a:t>
            </a:r>
            <a:r>
              <a:rPr lang="en-US" dirty="0" smtClean="0"/>
              <a:t>ompiler</a:t>
            </a:r>
            <a:endParaRPr lang="en-US" dirty="0"/>
          </a:p>
        </p:txBody>
      </p:sp>
      <p:sp>
        <p:nvSpPr>
          <p:cNvPr id="3" name="Content Placeholder 2"/>
          <p:cNvSpPr>
            <a:spLocks noGrp="1"/>
          </p:cNvSpPr>
          <p:nvPr>
            <p:ph sz="quarter" idx="1"/>
          </p:nvPr>
        </p:nvSpPr>
        <p:spPr/>
        <p:txBody>
          <a:bodyPr/>
          <a:lstStyle/>
          <a:p>
            <a:pPr marL="0" indent="0">
              <a:buNone/>
            </a:pPr>
            <a:r>
              <a:rPr lang="en-US" sz="1800" dirty="0" smtClean="0">
                <a:solidFill>
                  <a:srgbClr val="FF0000"/>
                </a:solidFill>
              </a:rPr>
              <a:t>A = (B+C) – D;</a:t>
            </a:r>
          </a:p>
          <a:p>
            <a:pPr marL="0" indent="0">
              <a:buNone/>
            </a:pPr>
            <a:r>
              <a:rPr lang="en-US" sz="1800" dirty="0" smtClean="0">
                <a:solidFill>
                  <a:srgbClr val="7030A0"/>
                </a:solidFill>
              </a:rPr>
              <a:t>E = 1;</a:t>
            </a:r>
          </a:p>
          <a:p>
            <a:pPr marL="0" indent="0">
              <a:buNone/>
            </a:pPr>
            <a:r>
              <a:rPr lang="en-US" sz="1800" dirty="0" smtClean="0"/>
              <a:t>May compile into the following code with a </a:t>
            </a:r>
            <a:r>
              <a:rPr lang="en-US" sz="1800" dirty="0" err="1" smtClean="0"/>
              <a:t>RaW</a:t>
            </a:r>
            <a:r>
              <a:rPr lang="en-US" sz="1800" dirty="0" smtClean="0"/>
              <a:t> pipeline hazard needing stalls. </a:t>
            </a:r>
          </a:p>
          <a:p>
            <a:pPr marL="0" indent="0">
              <a:buNone/>
            </a:pPr>
            <a:r>
              <a:rPr lang="en-US" sz="1800" dirty="0" smtClean="0">
                <a:solidFill>
                  <a:srgbClr val="FF0000"/>
                </a:solidFill>
              </a:rPr>
              <a:t>ADD </a:t>
            </a:r>
            <a:r>
              <a:rPr lang="en-US" sz="1800" dirty="0">
                <a:solidFill>
                  <a:srgbClr val="FF0000"/>
                </a:solidFill>
              </a:rPr>
              <a:t>	R5, R2, R3	// add R2 </a:t>
            </a:r>
            <a:r>
              <a:rPr lang="en-US" sz="1800" dirty="0" smtClean="0">
                <a:solidFill>
                  <a:srgbClr val="FF0000"/>
                </a:solidFill>
              </a:rPr>
              <a:t>and </a:t>
            </a:r>
            <a:r>
              <a:rPr lang="en-US" sz="1800" dirty="0">
                <a:solidFill>
                  <a:srgbClr val="FF0000"/>
                </a:solidFill>
              </a:rPr>
              <a:t>R3 and store the result in R5</a:t>
            </a:r>
          </a:p>
          <a:p>
            <a:pPr marL="0" indent="0">
              <a:buNone/>
            </a:pPr>
            <a:r>
              <a:rPr lang="en-US" sz="1800" dirty="0">
                <a:solidFill>
                  <a:srgbClr val="FF0000"/>
                </a:solidFill>
              </a:rPr>
              <a:t>SUB	R4, R5, R1 	// subtract R5 from R1 and store result in </a:t>
            </a:r>
            <a:r>
              <a:rPr lang="en-US" sz="1800" dirty="0" smtClean="0">
                <a:solidFill>
                  <a:srgbClr val="FF0000"/>
                </a:solidFill>
              </a:rPr>
              <a:t>R4</a:t>
            </a:r>
          </a:p>
          <a:p>
            <a:pPr marL="0" indent="0">
              <a:buNone/>
            </a:pPr>
            <a:r>
              <a:rPr lang="en-US" sz="1800" dirty="0" smtClean="0">
                <a:solidFill>
                  <a:srgbClr val="FF0000"/>
                </a:solidFill>
              </a:rPr>
              <a:t>STOR	A,R4		// store R4 into memory location A</a:t>
            </a:r>
          </a:p>
          <a:p>
            <a:pPr marL="0" indent="0">
              <a:buNone/>
            </a:pPr>
            <a:r>
              <a:rPr lang="en-US" sz="1800" dirty="0" smtClean="0">
                <a:solidFill>
                  <a:srgbClr val="7030A0"/>
                </a:solidFill>
              </a:rPr>
              <a:t>STOR	E,#1		// store 1 into memory location E</a:t>
            </a:r>
          </a:p>
          <a:p>
            <a:pPr marL="0" indent="0">
              <a:buNone/>
            </a:pPr>
            <a:r>
              <a:rPr lang="en-US" sz="1800" dirty="0" smtClean="0"/>
              <a:t>The following code correctly runs without needing pipeline stalls. </a:t>
            </a:r>
            <a:endParaRPr lang="en-US" sz="1800" dirty="0"/>
          </a:p>
          <a:p>
            <a:pPr marL="0" indent="0">
              <a:buNone/>
            </a:pPr>
            <a:r>
              <a:rPr lang="en-US" sz="1800" dirty="0">
                <a:solidFill>
                  <a:srgbClr val="FF0000"/>
                </a:solidFill>
              </a:rPr>
              <a:t>ADD 	R5, R2, R3	// add R2 and R3 and store the result in R5</a:t>
            </a:r>
          </a:p>
          <a:p>
            <a:pPr marL="0" indent="0">
              <a:buNone/>
            </a:pPr>
            <a:r>
              <a:rPr lang="en-US" sz="1800" dirty="0">
                <a:solidFill>
                  <a:srgbClr val="7030A0"/>
                </a:solidFill>
              </a:rPr>
              <a:t>STOR	E,#1		// store 1 into memory location E</a:t>
            </a:r>
          </a:p>
          <a:p>
            <a:pPr marL="0" indent="0">
              <a:buNone/>
            </a:pPr>
            <a:r>
              <a:rPr lang="en-US" sz="1800" dirty="0" smtClean="0">
                <a:solidFill>
                  <a:srgbClr val="FF0000"/>
                </a:solidFill>
              </a:rPr>
              <a:t>SUB</a:t>
            </a:r>
            <a:r>
              <a:rPr lang="en-US" sz="1800" dirty="0">
                <a:solidFill>
                  <a:srgbClr val="FF0000"/>
                </a:solidFill>
              </a:rPr>
              <a:t>	R4, R5, R1 	// subtract R5 from R1 and store result in R4</a:t>
            </a:r>
          </a:p>
          <a:p>
            <a:pPr marL="0" indent="0">
              <a:buNone/>
            </a:pPr>
            <a:r>
              <a:rPr lang="en-US" sz="1800" dirty="0" smtClean="0">
                <a:solidFill>
                  <a:srgbClr val="FF0000"/>
                </a:solidFill>
              </a:rPr>
              <a:t>STOR</a:t>
            </a:r>
            <a:r>
              <a:rPr lang="en-US" sz="1800" dirty="0">
                <a:solidFill>
                  <a:srgbClr val="FF0000"/>
                </a:solidFill>
              </a:rPr>
              <a:t>	A,R4		// store R4 into memory location A</a:t>
            </a:r>
          </a:p>
          <a:p>
            <a:pPr marL="0" indent="0">
              <a:buNone/>
            </a:pPr>
            <a:endParaRPr lang="en-US" sz="1800" dirty="0">
              <a:solidFill>
                <a:srgbClr val="7030A0"/>
              </a:solidFill>
            </a:endParaRPr>
          </a:p>
          <a:p>
            <a:pPr marL="0" indent="0">
              <a:buNone/>
            </a:pPr>
            <a:endParaRPr lang="en-US" dirty="0"/>
          </a:p>
        </p:txBody>
      </p:sp>
    </p:spTree>
    <p:extLst>
      <p:ext uri="{BB962C8B-B14F-4D97-AF65-F5344CB8AC3E}">
        <p14:creationId xmlns:p14="http://schemas.microsoft.com/office/powerpoint/2010/main" val="3757014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WaR</a:t>
            </a:r>
            <a:r>
              <a:rPr lang="en-US" dirty="0" smtClean="0"/>
              <a:t> (Write after Read) Hazard</a:t>
            </a:r>
            <a:endParaRPr lang="en-US" dirty="0"/>
          </a:p>
        </p:txBody>
      </p:sp>
      <p:sp>
        <p:nvSpPr>
          <p:cNvPr id="3" name="Content Placeholder 2"/>
          <p:cNvSpPr>
            <a:spLocks noGrp="1"/>
          </p:cNvSpPr>
          <p:nvPr>
            <p:ph sz="quarter" idx="1"/>
          </p:nvPr>
        </p:nvSpPr>
        <p:spPr/>
        <p:txBody>
          <a:bodyPr>
            <a:normAutofit/>
          </a:bodyPr>
          <a:lstStyle/>
          <a:p>
            <a:pPr marL="0" indent="0">
              <a:buNone/>
            </a:pPr>
            <a:endParaRPr lang="en-US" sz="1800" dirty="0" smtClean="0">
              <a:solidFill>
                <a:srgbClr val="FF0000"/>
              </a:solidFill>
            </a:endParaRPr>
          </a:p>
          <a:p>
            <a:pPr marL="0" indent="0">
              <a:buNone/>
            </a:pPr>
            <a:r>
              <a:rPr lang="en-US" sz="1800" dirty="0" smtClean="0">
                <a:solidFill>
                  <a:srgbClr val="FF0000"/>
                </a:solidFill>
              </a:rPr>
              <a:t>SUB </a:t>
            </a:r>
            <a:r>
              <a:rPr lang="en-US" sz="1800" dirty="0">
                <a:solidFill>
                  <a:srgbClr val="FF0000"/>
                </a:solidFill>
              </a:rPr>
              <a:t>	R5, R2, R3	// </a:t>
            </a:r>
            <a:r>
              <a:rPr lang="en-US" sz="1800" dirty="0" smtClean="0">
                <a:solidFill>
                  <a:srgbClr val="FF0000"/>
                </a:solidFill>
              </a:rPr>
              <a:t>subtract </a:t>
            </a:r>
            <a:r>
              <a:rPr lang="en-US" sz="1800" dirty="0" smtClean="0">
                <a:solidFill>
                  <a:srgbClr val="FF0000"/>
                </a:solidFill>
              </a:rPr>
              <a:t>R3 </a:t>
            </a:r>
            <a:r>
              <a:rPr lang="en-US" sz="1800" dirty="0" smtClean="0">
                <a:solidFill>
                  <a:srgbClr val="FF0000"/>
                </a:solidFill>
              </a:rPr>
              <a:t>from </a:t>
            </a:r>
            <a:r>
              <a:rPr lang="en-US" sz="1800" dirty="0" smtClean="0">
                <a:solidFill>
                  <a:srgbClr val="FF0000"/>
                </a:solidFill>
              </a:rPr>
              <a:t>R2 </a:t>
            </a:r>
            <a:r>
              <a:rPr lang="en-US" sz="1800" dirty="0">
                <a:solidFill>
                  <a:srgbClr val="FF0000"/>
                </a:solidFill>
              </a:rPr>
              <a:t>and store </a:t>
            </a:r>
            <a:r>
              <a:rPr lang="en-US" sz="1800" dirty="0" smtClean="0">
                <a:solidFill>
                  <a:srgbClr val="FF0000"/>
                </a:solidFill>
              </a:rPr>
              <a:t>result </a:t>
            </a:r>
            <a:r>
              <a:rPr lang="en-US" sz="1800" dirty="0">
                <a:solidFill>
                  <a:srgbClr val="FF0000"/>
                </a:solidFill>
              </a:rPr>
              <a:t>in R5</a:t>
            </a:r>
          </a:p>
          <a:p>
            <a:pPr marL="0" indent="0">
              <a:buNone/>
            </a:pPr>
            <a:r>
              <a:rPr lang="en-US" sz="1800" dirty="0" smtClean="0">
                <a:solidFill>
                  <a:srgbClr val="FF0000"/>
                </a:solidFill>
              </a:rPr>
              <a:t>ADD</a:t>
            </a:r>
            <a:r>
              <a:rPr lang="en-US" sz="1800" dirty="0">
                <a:solidFill>
                  <a:srgbClr val="FF0000"/>
                </a:solidFill>
              </a:rPr>
              <a:t>	</a:t>
            </a:r>
            <a:r>
              <a:rPr lang="en-US" sz="1800" dirty="0" smtClean="0">
                <a:solidFill>
                  <a:srgbClr val="FF0000"/>
                </a:solidFill>
              </a:rPr>
              <a:t>R2, R4, </a:t>
            </a:r>
            <a:r>
              <a:rPr lang="en-US" sz="1800" dirty="0">
                <a:solidFill>
                  <a:srgbClr val="FF0000"/>
                </a:solidFill>
              </a:rPr>
              <a:t>R1 	// </a:t>
            </a:r>
            <a:r>
              <a:rPr lang="en-US" sz="1800" dirty="0" smtClean="0">
                <a:solidFill>
                  <a:srgbClr val="FF0000"/>
                </a:solidFill>
              </a:rPr>
              <a:t>add </a:t>
            </a:r>
            <a:r>
              <a:rPr lang="en-US" sz="1800" dirty="0" smtClean="0">
                <a:solidFill>
                  <a:srgbClr val="FF0000"/>
                </a:solidFill>
              </a:rPr>
              <a:t>R1 </a:t>
            </a:r>
            <a:r>
              <a:rPr lang="en-US" sz="1800" dirty="0" smtClean="0">
                <a:solidFill>
                  <a:srgbClr val="FF0000"/>
                </a:solidFill>
              </a:rPr>
              <a:t>to </a:t>
            </a:r>
            <a:r>
              <a:rPr lang="en-US" sz="1800" dirty="0" smtClean="0">
                <a:solidFill>
                  <a:srgbClr val="FF0000"/>
                </a:solidFill>
              </a:rPr>
              <a:t>R4 </a:t>
            </a:r>
            <a:r>
              <a:rPr lang="en-US" sz="1800" dirty="0">
                <a:solidFill>
                  <a:srgbClr val="FF0000"/>
                </a:solidFill>
              </a:rPr>
              <a:t>and store result in </a:t>
            </a:r>
            <a:r>
              <a:rPr lang="en-US" sz="1800" dirty="0" smtClean="0">
                <a:solidFill>
                  <a:srgbClr val="FF0000"/>
                </a:solidFill>
              </a:rPr>
              <a:t>R2</a:t>
            </a:r>
            <a:endParaRPr lang="en-US" sz="1800" dirty="0">
              <a:solidFill>
                <a:srgbClr val="FF0000"/>
              </a:solidFill>
            </a:endParaRPr>
          </a:p>
          <a:p>
            <a:pPr marL="0" indent="0">
              <a:buNone/>
            </a:pPr>
            <a:endParaRPr lang="en-US" dirty="0" smtClean="0"/>
          </a:p>
          <a:p>
            <a:pPr marL="0" indent="0">
              <a:buNone/>
            </a:pPr>
            <a:r>
              <a:rPr lang="en-US" dirty="0" smtClean="0"/>
              <a:t>This should not be an issue assuming that all instruction states have the same latency. (i.e. the time for the computation to take electronically complete are the same. ) </a:t>
            </a:r>
          </a:p>
          <a:p>
            <a:pPr marL="0" indent="0">
              <a:buNone/>
            </a:pPr>
            <a:endParaRPr lang="en-US" dirty="0"/>
          </a:p>
          <a:p>
            <a:pPr marL="0" indent="0">
              <a:buNone/>
            </a:pPr>
            <a:r>
              <a:rPr lang="en-US" dirty="0" smtClean="0"/>
              <a:t>If not, the longer instructions complete after a later quick instructions. </a:t>
            </a:r>
            <a:endParaRPr lang="en-US" dirty="0"/>
          </a:p>
        </p:txBody>
      </p:sp>
    </p:spTree>
    <p:extLst>
      <p:ext uri="{BB962C8B-B14F-4D97-AF65-F5344CB8AC3E}">
        <p14:creationId xmlns:p14="http://schemas.microsoft.com/office/powerpoint/2010/main" val="2752556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WaW</a:t>
            </a:r>
            <a:r>
              <a:rPr lang="en-US" dirty="0" smtClean="0"/>
              <a:t> (Write after Write) Hazard</a:t>
            </a:r>
            <a:endParaRPr lang="en-US" dirty="0"/>
          </a:p>
        </p:txBody>
      </p:sp>
      <p:sp>
        <p:nvSpPr>
          <p:cNvPr id="3" name="Content Placeholder 2"/>
          <p:cNvSpPr>
            <a:spLocks noGrp="1"/>
          </p:cNvSpPr>
          <p:nvPr>
            <p:ph sz="quarter" idx="1"/>
          </p:nvPr>
        </p:nvSpPr>
        <p:spPr/>
        <p:txBody>
          <a:bodyPr/>
          <a:lstStyle/>
          <a:p>
            <a:pPr marL="0" indent="0">
              <a:buNone/>
            </a:pPr>
            <a:endParaRPr lang="en-US" sz="1800" dirty="0" smtClean="0">
              <a:solidFill>
                <a:srgbClr val="FF0000"/>
              </a:solidFill>
            </a:endParaRPr>
          </a:p>
          <a:p>
            <a:pPr marL="0" indent="0">
              <a:buNone/>
            </a:pPr>
            <a:r>
              <a:rPr lang="en-US" sz="1800" dirty="0">
                <a:solidFill>
                  <a:srgbClr val="FF0000"/>
                </a:solidFill>
              </a:rPr>
              <a:t>SUB 	R5, R2, R3	// subtract </a:t>
            </a:r>
            <a:r>
              <a:rPr lang="en-US" sz="1800" dirty="0" smtClean="0">
                <a:solidFill>
                  <a:srgbClr val="FF0000"/>
                </a:solidFill>
              </a:rPr>
              <a:t>R3 </a:t>
            </a:r>
            <a:r>
              <a:rPr lang="en-US" sz="1800" dirty="0">
                <a:solidFill>
                  <a:srgbClr val="FF0000"/>
                </a:solidFill>
              </a:rPr>
              <a:t>from </a:t>
            </a:r>
            <a:r>
              <a:rPr lang="en-US" sz="1800" dirty="0" smtClean="0">
                <a:solidFill>
                  <a:srgbClr val="FF0000"/>
                </a:solidFill>
              </a:rPr>
              <a:t>R2 </a:t>
            </a:r>
            <a:r>
              <a:rPr lang="en-US" sz="1800" dirty="0">
                <a:solidFill>
                  <a:srgbClr val="FF0000"/>
                </a:solidFill>
              </a:rPr>
              <a:t>and store result in R5</a:t>
            </a:r>
          </a:p>
          <a:p>
            <a:pPr marL="0" indent="0">
              <a:buNone/>
            </a:pPr>
            <a:r>
              <a:rPr lang="en-US" sz="1800" dirty="0">
                <a:solidFill>
                  <a:srgbClr val="FF0000"/>
                </a:solidFill>
              </a:rPr>
              <a:t>ADD	</a:t>
            </a:r>
            <a:r>
              <a:rPr lang="en-US" sz="1800" dirty="0" smtClean="0">
                <a:solidFill>
                  <a:srgbClr val="FF0000"/>
                </a:solidFill>
              </a:rPr>
              <a:t>R5, </a:t>
            </a:r>
            <a:r>
              <a:rPr lang="en-US" sz="1800" dirty="0">
                <a:solidFill>
                  <a:srgbClr val="FF0000"/>
                </a:solidFill>
              </a:rPr>
              <a:t>R4, R1 	// add </a:t>
            </a:r>
            <a:r>
              <a:rPr lang="en-US" sz="1800" dirty="0" smtClean="0">
                <a:solidFill>
                  <a:srgbClr val="FF0000"/>
                </a:solidFill>
              </a:rPr>
              <a:t>R1 </a:t>
            </a:r>
            <a:r>
              <a:rPr lang="en-US" sz="1800" dirty="0">
                <a:solidFill>
                  <a:srgbClr val="FF0000"/>
                </a:solidFill>
              </a:rPr>
              <a:t>to </a:t>
            </a:r>
            <a:r>
              <a:rPr lang="en-US" sz="1800" dirty="0" smtClean="0">
                <a:solidFill>
                  <a:srgbClr val="FF0000"/>
                </a:solidFill>
              </a:rPr>
              <a:t>R4 </a:t>
            </a:r>
            <a:r>
              <a:rPr lang="en-US" sz="1800" dirty="0">
                <a:solidFill>
                  <a:srgbClr val="FF0000"/>
                </a:solidFill>
              </a:rPr>
              <a:t>and store result in </a:t>
            </a:r>
            <a:r>
              <a:rPr lang="en-US" sz="1800" dirty="0" smtClean="0">
                <a:solidFill>
                  <a:srgbClr val="FF0000"/>
                </a:solidFill>
              </a:rPr>
              <a:t>R5</a:t>
            </a:r>
            <a:endParaRPr lang="en-US" sz="1800" dirty="0">
              <a:solidFill>
                <a:srgbClr val="FF0000"/>
              </a:solidFill>
            </a:endParaRPr>
          </a:p>
          <a:p>
            <a:pPr marL="0" indent="0">
              <a:buNone/>
            </a:pPr>
            <a:endParaRPr lang="en-US" dirty="0" smtClean="0"/>
          </a:p>
          <a:p>
            <a:pPr marL="0" indent="0">
              <a:buNone/>
            </a:pPr>
            <a:r>
              <a:rPr lang="en-US" dirty="0" smtClean="0"/>
              <a:t>This should not be an issue assuming that all instruction states have the same latency. (i.e. the time for the computation to take electronically complete are the same. ) </a:t>
            </a:r>
          </a:p>
          <a:p>
            <a:pPr marL="0" indent="0">
              <a:buNone/>
            </a:pPr>
            <a:endParaRPr lang="en-US" dirty="0"/>
          </a:p>
          <a:p>
            <a:pPr marL="0" indent="0">
              <a:buNone/>
            </a:pPr>
            <a:r>
              <a:rPr lang="en-US" dirty="0" smtClean="0"/>
              <a:t>If not, the longer instructions complete after a later quick instructions. </a:t>
            </a:r>
            <a:endParaRPr lang="en-US" dirty="0"/>
          </a:p>
        </p:txBody>
      </p:sp>
    </p:spTree>
    <p:extLst>
      <p:ext uri="{BB962C8B-B14F-4D97-AF65-F5344CB8AC3E}">
        <p14:creationId xmlns:p14="http://schemas.microsoft.com/office/powerpoint/2010/main" val="9126003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Branches (i.e. Jumps)</a:t>
            </a:r>
            <a:endParaRPr lang="en-US" dirty="0"/>
          </a:p>
        </p:txBody>
      </p:sp>
      <p:sp>
        <p:nvSpPr>
          <p:cNvPr id="3" name="Content Placeholder 2"/>
          <p:cNvSpPr>
            <a:spLocks noGrp="1"/>
          </p:cNvSpPr>
          <p:nvPr>
            <p:ph sz="quarter" idx="1"/>
          </p:nvPr>
        </p:nvSpPr>
        <p:spPr/>
        <p:txBody>
          <a:bodyPr/>
          <a:lstStyle/>
          <a:p>
            <a:pPr marL="0" lvl="0" indent="0">
              <a:buClr>
                <a:srgbClr val="D34817"/>
              </a:buClr>
              <a:buNone/>
            </a:pPr>
            <a:r>
              <a:rPr lang="en-US" sz="1800" dirty="0">
                <a:solidFill>
                  <a:srgbClr val="FF0000"/>
                </a:solidFill>
              </a:rPr>
              <a:t>	</a:t>
            </a:r>
            <a:r>
              <a:rPr lang="en-US" sz="1800" dirty="0" smtClean="0">
                <a:solidFill>
                  <a:srgbClr val="FF0000"/>
                </a:solidFill>
              </a:rPr>
              <a:t>     LOAD  R5</a:t>
            </a:r>
            <a:r>
              <a:rPr lang="en-US" sz="1800" dirty="0">
                <a:solidFill>
                  <a:srgbClr val="FF0000"/>
                </a:solidFill>
              </a:rPr>
              <a:t>, A	</a:t>
            </a:r>
            <a:r>
              <a:rPr lang="en-US" sz="1800" dirty="0" smtClean="0">
                <a:solidFill>
                  <a:srgbClr val="FF0000"/>
                </a:solidFill>
              </a:rPr>
              <a:t>           // Load R5 with memory location A</a:t>
            </a:r>
            <a:endParaRPr lang="en-US" sz="1800" dirty="0">
              <a:solidFill>
                <a:srgbClr val="FF0000"/>
              </a:solidFill>
            </a:endParaRPr>
          </a:p>
          <a:p>
            <a:pPr marL="0" lvl="0" indent="0">
              <a:buClr>
                <a:srgbClr val="D34817"/>
              </a:buClr>
              <a:buNone/>
            </a:pPr>
            <a:r>
              <a:rPr lang="en-US" sz="1800" dirty="0" smtClean="0">
                <a:solidFill>
                  <a:srgbClr val="FF0000"/>
                </a:solidFill>
              </a:rPr>
              <a:t>	     JZ	  </a:t>
            </a:r>
            <a:r>
              <a:rPr lang="en-US" sz="1800" dirty="0" err="1" smtClean="0">
                <a:solidFill>
                  <a:srgbClr val="FF0000"/>
                </a:solidFill>
              </a:rPr>
              <a:t>else_label</a:t>
            </a:r>
            <a:r>
              <a:rPr lang="en-US" sz="1800" dirty="0" smtClean="0">
                <a:solidFill>
                  <a:srgbClr val="FF0000"/>
                </a:solidFill>
              </a:rPr>
              <a:t>          // If last instruction’s result was 0, jump</a:t>
            </a:r>
          </a:p>
          <a:p>
            <a:pPr marL="0" lvl="0" indent="0">
              <a:buClr>
                <a:srgbClr val="D34817"/>
              </a:buClr>
              <a:buNone/>
            </a:pPr>
            <a:r>
              <a:rPr lang="en-US" sz="1800" dirty="0" smtClean="0">
                <a:solidFill>
                  <a:srgbClr val="7030A0"/>
                </a:solidFill>
              </a:rPr>
              <a:t>	     ADD    R1, R2, R3</a:t>
            </a:r>
          </a:p>
          <a:p>
            <a:pPr marL="0" lvl="0" indent="0">
              <a:buClr>
                <a:srgbClr val="D34817"/>
              </a:buClr>
              <a:buNone/>
            </a:pPr>
            <a:r>
              <a:rPr lang="en-US" sz="1800" dirty="0" smtClean="0">
                <a:solidFill>
                  <a:srgbClr val="7030A0"/>
                </a:solidFill>
              </a:rPr>
              <a:t>	     SUB    R4, R1, R2</a:t>
            </a:r>
            <a:endParaRPr lang="en-US" sz="1800" dirty="0">
              <a:solidFill>
                <a:srgbClr val="7030A0"/>
              </a:solidFill>
            </a:endParaRPr>
          </a:p>
          <a:p>
            <a:pPr marL="0" lvl="0" indent="0">
              <a:buClr>
                <a:srgbClr val="D34817"/>
              </a:buClr>
              <a:buNone/>
            </a:pPr>
            <a:r>
              <a:rPr lang="en-US" sz="1800" dirty="0" smtClean="0">
                <a:solidFill>
                  <a:srgbClr val="7030A0"/>
                </a:solidFill>
              </a:rPr>
              <a:t>                      JMP    </a:t>
            </a:r>
            <a:r>
              <a:rPr lang="en-US" sz="1800" dirty="0" err="1" smtClean="0">
                <a:solidFill>
                  <a:srgbClr val="7030A0"/>
                </a:solidFill>
              </a:rPr>
              <a:t>after_label</a:t>
            </a:r>
            <a:endParaRPr lang="en-US" sz="1800" dirty="0" smtClean="0">
              <a:solidFill>
                <a:srgbClr val="7030A0"/>
              </a:solidFill>
            </a:endParaRPr>
          </a:p>
          <a:p>
            <a:pPr marL="0" lvl="0" indent="0">
              <a:buClr>
                <a:srgbClr val="D34817"/>
              </a:buClr>
              <a:buNone/>
            </a:pPr>
            <a:r>
              <a:rPr lang="en-US" sz="1800" dirty="0" err="1">
                <a:solidFill>
                  <a:srgbClr val="FF0000"/>
                </a:solidFill>
              </a:rPr>
              <a:t>e</a:t>
            </a:r>
            <a:r>
              <a:rPr lang="en-US" sz="1800" dirty="0" err="1" smtClean="0">
                <a:solidFill>
                  <a:srgbClr val="FF0000"/>
                </a:solidFill>
              </a:rPr>
              <a:t>lse_label</a:t>
            </a:r>
            <a:r>
              <a:rPr lang="en-US" sz="1800" dirty="0" smtClean="0">
                <a:solidFill>
                  <a:srgbClr val="FF0000"/>
                </a:solidFill>
              </a:rPr>
              <a:t>:    ADD R1,R8,R9</a:t>
            </a:r>
          </a:p>
          <a:p>
            <a:pPr marL="0" lvl="0" indent="0">
              <a:buClr>
                <a:srgbClr val="D34817"/>
              </a:buClr>
              <a:buNone/>
            </a:pPr>
            <a:r>
              <a:rPr lang="en-US" sz="1800" dirty="0" err="1">
                <a:solidFill>
                  <a:srgbClr val="FF0000"/>
                </a:solidFill>
              </a:rPr>
              <a:t>a</a:t>
            </a:r>
            <a:r>
              <a:rPr lang="en-US" sz="1800" dirty="0" err="1" smtClean="0">
                <a:solidFill>
                  <a:srgbClr val="FF0000"/>
                </a:solidFill>
              </a:rPr>
              <a:t>fter_label</a:t>
            </a:r>
            <a:r>
              <a:rPr lang="en-US" sz="1800" smtClean="0">
                <a:solidFill>
                  <a:srgbClr val="FF0000"/>
                </a:solidFill>
              </a:rPr>
              <a:t>:   DIV  </a:t>
            </a:r>
            <a:r>
              <a:rPr lang="en-US" sz="1800" dirty="0" smtClean="0">
                <a:solidFill>
                  <a:srgbClr val="FF0000"/>
                </a:solidFill>
              </a:rPr>
              <a:t>R9, R1, R3</a:t>
            </a:r>
          </a:p>
          <a:p>
            <a:pPr marL="0" lvl="0" indent="0">
              <a:buClr>
                <a:srgbClr val="D34817"/>
              </a:buClr>
              <a:buNone/>
            </a:pPr>
            <a:endParaRPr lang="en-US" sz="1800" dirty="0">
              <a:solidFill>
                <a:srgbClr val="FF0000"/>
              </a:solidFill>
            </a:endParaRPr>
          </a:p>
          <a:p>
            <a:pPr marL="0" lvl="0" indent="0">
              <a:buClr>
                <a:srgbClr val="D34817"/>
              </a:buClr>
              <a:buNone/>
            </a:pPr>
            <a:r>
              <a:rPr lang="en-US" sz="1800" dirty="0" smtClean="0"/>
              <a:t>If A == 0, then the instructions in </a:t>
            </a:r>
            <a:r>
              <a:rPr lang="en-US" sz="1800" dirty="0" smtClean="0">
                <a:solidFill>
                  <a:srgbClr val="7030A0"/>
                </a:solidFill>
              </a:rPr>
              <a:t>purple </a:t>
            </a:r>
            <a:r>
              <a:rPr lang="en-US" sz="1800" dirty="0" smtClean="0"/>
              <a:t>should NOT have run but they would be pipelined and partially run and the clock would naturally complete the instructions once started.   </a:t>
            </a:r>
            <a:endParaRPr lang="en-US" sz="1800" dirty="0"/>
          </a:p>
          <a:p>
            <a:pPr marL="0" indent="0">
              <a:buNone/>
            </a:pPr>
            <a:endParaRPr lang="en-US" dirty="0"/>
          </a:p>
        </p:txBody>
      </p:sp>
    </p:spTree>
    <p:extLst>
      <p:ext uri="{BB962C8B-B14F-4D97-AF65-F5344CB8AC3E}">
        <p14:creationId xmlns:p14="http://schemas.microsoft.com/office/powerpoint/2010/main" val="620658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 stalls in the Pipelining </a:t>
            </a:r>
            <a:endParaRPr lang="en-US" dirty="0"/>
          </a:p>
        </p:txBody>
      </p:sp>
      <p:sp>
        <p:nvSpPr>
          <p:cNvPr id="7" name="Content Placeholder 6"/>
          <p:cNvSpPr>
            <a:spLocks noGrp="1"/>
          </p:cNvSpPr>
          <p:nvPr>
            <p:ph sz="quarter" idx="1"/>
          </p:nvPr>
        </p:nvSpPr>
        <p:spPr/>
        <p:txBody>
          <a:bodyPr/>
          <a:lstStyle/>
          <a:p>
            <a:r>
              <a:rPr lang="en-US" dirty="0" smtClean="0"/>
              <a:t>Insert stalls where needed</a:t>
            </a:r>
          </a:p>
          <a:p>
            <a:endParaRPr lang="en-US" dirty="0"/>
          </a:p>
          <a:p>
            <a:endParaRPr lang="en-US"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7315" y="2743200"/>
            <a:ext cx="6321276"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2801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for stages of an instruction</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smtClean="0"/>
              <a:t>Fetch		</a:t>
            </a:r>
            <a:r>
              <a:rPr lang="en-US" dirty="0" smtClean="0"/>
              <a:t>8nS</a:t>
            </a:r>
            <a:r>
              <a:rPr lang="en-US" dirty="0" smtClean="0"/>
              <a:t>		(</a:t>
            </a:r>
            <a:r>
              <a:rPr lang="en-US" dirty="0" err="1" smtClean="0"/>
              <a:t>calc</a:t>
            </a:r>
            <a:r>
              <a:rPr lang="en-US" dirty="0" smtClean="0"/>
              <a:t> next, copy in instruction)</a:t>
            </a:r>
          </a:p>
          <a:p>
            <a:pPr marL="0" indent="0">
              <a:buNone/>
            </a:pPr>
            <a:r>
              <a:rPr lang="en-US" dirty="0" smtClean="0"/>
              <a:t>Decode	</a:t>
            </a:r>
            <a:r>
              <a:rPr lang="en-US" dirty="0" smtClean="0"/>
              <a:t>4nS</a:t>
            </a:r>
            <a:r>
              <a:rPr lang="en-US" dirty="0" smtClean="0"/>
              <a:t>		(wires activate hardware)</a:t>
            </a:r>
          </a:p>
          <a:p>
            <a:pPr marL="0" indent="0">
              <a:buNone/>
            </a:pPr>
            <a:r>
              <a:rPr lang="en-US" dirty="0" smtClean="0"/>
              <a:t>Read		5nS		(register values copied</a:t>
            </a:r>
          </a:p>
          <a:p>
            <a:pPr marL="0" indent="0">
              <a:buNone/>
            </a:pPr>
            <a:r>
              <a:rPr lang="en-US" dirty="0" smtClean="0"/>
              <a:t>Execute	3,10 or 30nS	(</a:t>
            </a:r>
            <a:r>
              <a:rPr lang="en-US" dirty="0" err="1" smtClean="0"/>
              <a:t>passthru</a:t>
            </a:r>
            <a:r>
              <a:rPr lang="en-US" dirty="0" smtClean="0"/>
              <a:t>, And/Comp, Add)</a:t>
            </a:r>
          </a:p>
          <a:p>
            <a:pPr marL="0" indent="0">
              <a:buNone/>
            </a:pPr>
            <a:r>
              <a:rPr lang="en-US" dirty="0" smtClean="0"/>
              <a:t>Write		5 or 20nS	(write to registers/memory)</a:t>
            </a:r>
          </a:p>
          <a:p>
            <a:pPr marL="0" indent="0">
              <a:buNone/>
            </a:pPr>
            <a:endParaRPr lang="en-US" dirty="0"/>
          </a:p>
          <a:p>
            <a:pPr marL="0" indent="0">
              <a:buNone/>
            </a:pPr>
            <a:r>
              <a:rPr lang="en-US" dirty="0" smtClean="0"/>
              <a:t>Non-pipelined,  we can set the 5 output clock to turn on the stage lines to </a:t>
            </a:r>
            <a:r>
              <a:rPr lang="en-US" dirty="0" smtClean="0"/>
              <a:t>8+4+5+30+20 </a:t>
            </a:r>
            <a:r>
              <a:rPr lang="en-US" dirty="0" smtClean="0"/>
              <a:t>= </a:t>
            </a:r>
            <a:r>
              <a:rPr lang="en-US" dirty="0" smtClean="0"/>
              <a:t>67nS </a:t>
            </a:r>
            <a:r>
              <a:rPr lang="en-US" dirty="0" smtClean="0"/>
              <a:t>per instruction.</a:t>
            </a:r>
          </a:p>
          <a:p>
            <a:pPr marL="0" indent="0">
              <a:buNone/>
            </a:pPr>
            <a:endParaRPr lang="en-US" dirty="0"/>
          </a:p>
          <a:p>
            <a:pPr marL="0" indent="0">
              <a:buNone/>
            </a:pPr>
            <a:r>
              <a:rPr lang="en-US" sz="2000" dirty="0" smtClean="0">
                <a:solidFill>
                  <a:srgbClr val="7030A0"/>
                </a:solidFill>
              </a:rPr>
              <a:t>Note: max value for each stage needed to be used to cover worst case</a:t>
            </a:r>
            <a:endParaRPr lang="en-US" sz="2000" dirty="0">
              <a:solidFill>
                <a:srgbClr val="7030A0"/>
              </a:solidFill>
            </a:endParaRPr>
          </a:p>
        </p:txBody>
      </p:sp>
    </p:spTree>
    <p:extLst>
      <p:ext uri="{BB962C8B-B14F-4D97-AF65-F5344CB8AC3E}">
        <p14:creationId xmlns:p14="http://schemas.microsoft.com/office/powerpoint/2010/main" val="161378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processor</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371600" y="1417638"/>
            <a:ext cx="6553200" cy="4572000"/>
          </a:xfrm>
        </p:spPr>
      </p:pic>
    </p:spTree>
    <p:extLst>
      <p:ext uri="{BB962C8B-B14F-4D97-AF65-F5344CB8AC3E}">
        <p14:creationId xmlns:p14="http://schemas.microsoft.com/office/powerpoint/2010/main" val="2905725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for 5 stages of an instruction</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Fetch		8nS		(</a:t>
            </a:r>
            <a:r>
              <a:rPr lang="en-US" dirty="0" err="1" smtClean="0"/>
              <a:t>calc</a:t>
            </a:r>
            <a:r>
              <a:rPr lang="en-US" dirty="0" smtClean="0"/>
              <a:t> next, copy in instruction)</a:t>
            </a:r>
          </a:p>
          <a:p>
            <a:pPr marL="0" indent="0">
              <a:buNone/>
            </a:pPr>
            <a:r>
              <a:rPr lang="en-US" dirty="0" smtClean="0"/>
              <a:t>Decode		</a:t>
            </a:r>
            <a:r>
              <a:rPr lang="en-US" dirty="0" smtClean="0"/>
              <a:t>4nS</a:t>
            </a:r>
            <a:r>
              <a:rPr lang="en-US" dirty="0" smtClean="0"/>
              <a:t>		(wires activate hardware)</a:t>
            </a:r>
          </a:p>
          <a:p>
            <a:pPr marL="0" indent="0">
              <a:buNone/>
            </a:pPr>
            <a:r>
              <a:rPr lang="en-US" dirty="0" smtClean="0"/>
              <a:t>Read		5nS		(register values copied)</a:t>
            </a:r>
          </a:p>
          <a:p>
            <a:pPr marL="0" indent="0">
              <a:buNone/>
            </a:pPr>
            <a:r>
              <a:rPr lang="en-US" dirty="0" smtClean="0"/>
              <a:t>Execute		3,10 or 30nS	(</a:t>
            </a:r>
            <a:r>
              <a:rPr lang="en-US" dirty="0" err="1" smtClean="0"/>
              <a:t>passthru</a:t>
            </a:r>
            <a:r>
              <a:rPr lang="en-US" dirty="0" smtClean="0"/>
              <a:t>, And/Comp, Add)</a:t>
            </a:r>
          </a:p>
          <a:p>
            <a:pPr marL="0" indent="0">
              <a:buNone/>
            </a:pPr>
            <a:r>
              <a:rPr lang="en-US" dirty="0" smtClean="0"/>
              <a:t>Write		5 or 20nS	(write to registers/memory)</a:t>
            </a:r>
          </a:p>
          <a:p>
            <a:pPr marL="0" indent="0">
              <a:buNone/>
            </a:pPr>
            <a:endParaRPr lang="en-US" dirty="0"/>
          </a:p>
          <a:p>
            <a:pPr marL="0" indent="0">
              <a:buNone/>
            </a:pPr>
            <a:r>
              <a:rPr lang="en-US" dirty="0"/>
              <a:t>P</a:t>
            </a:r>
            <a:r>
              <a:rPr lang="en-US" dirty="0" smtClean="0"/>
              <a:t>ipelined,  we must set </a:t>
            </a:r>
            <a:r>
              <a:rPr lang="en-US" dirty="0"/>
              <a:t>a</a:t>
            </a:r>
            <a:r>
              <a:rPr lang="en-US" dirty="0" smtClean="0"/>
              <a:t> </a:t>
            </a:r>
            <a:r>
              <a:rPr lang="en-US" dirty="0" smtClean="0"/>
              <a:t>5 output clock to the same time. That time must be the max of all stage times </a:t>
            </a:r>
            <a:r>
              <a:rPr lang="en-US" dirty="0" smtClean="0">
                <a:sym typeface="Wingdings" panose="05000000000000000000" pitchFamily="2" charset="2"/>
              </a:rPr>
              <a:t> 30nS.</a:t>
            </a:r>
          </a:p>
          <a:p>
            <a:pPr marL="0" indent="0">
              <a:buNone/>
            </a:pPr>
            <a:r>
              <a:rPr lang="en-US" dirty="0" smtClean="0">
                <a:sym typeface="Wingdings" panose="05000000000000000000" pitchFamily="2" charset="2"/>
              </a:rPr>
              <a:t>If pipelined and between stage latches (2nS) we can get a cycle time of (30+2)</a:t>
            </a:r>
            <a:r>
              <a:rPr lang="en-US" dirty="0" err="1" smtClean="0">
                <a:sym typeface="Wingdings" panose="05000000000000000000" pitchFamily="2" charset="2"/>
              </a:rPr>
              <a:t>nS</a:t>
            </a:r>
            <a:r>
              <a:rPr lang="en-US" dirty="0" smtClean="0">
                <a:sym typeface="Wingdings" panose="05000000000000000000" pitchFamily="2" charset="2"/>
              </a:rPr>
              <a:t> when no hazards. </a:t>
            </a:r>
            <a:endParaRPr lang="en-US" dirty="0" smtClean="0"/>
          </a:p>
          <a:p>
            <a:pPr marL="0" indent="0">
              <a:buNone/>
            </a:pPr>
            <a:endParaRPr lang="en-US" dirty="0"/>
          </a:p>
          <a:p>
            <a:pPr marL="0" indent="0">
              <a:buNone/>
            </a:pPr>
            <a:r>
              <a:rPr lang="en-US" sz="2000" dirty="0" smtClean="0">
                <a:solidFill>
                  <a:srgbClr val="7030A0"/>
                </a:solidFill>
              </a:rPr>
              <a:t>Note: all stages must take the max stage time to cover worst case</a:t>
            </a:r>
            <a:endParaRPr lang="en-US" sz="2000" dirty="0">
              <a:solidFill>
                <a:srgbClr val="7030A0"/>
              </a:solidFill>
            </a:endParaRPr>
          </a:p>
        </p:txBody>
      </p:sp>
    </p:spTree>
    <p:extLst>
      <p:ext uri="{BB962C8B-B14F-4D97-AF65-F5344CB8AC3E}">
        <p14:creationId xmlns:p14="http://schemas.microsoft.com/office/powerpoint/2010/main" val="2368928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for 14 stages of an instruction</a:t>
            </a:r>
            <a:endParaRPr lang="en-US"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US" dirty="0" smtClean="0"/>
              <a:t>Fetch1		5nS		(</a:t>
            </a:r>
            <a:r>
              <a:rPr lang="en-US" dirty="0" err="1" smtClean="0"/>
              <a:t>calc</a:t>
            </a:r>
            <a:r>
              <a:rPr lang="en-US" dirty="0" smtClean="0"/>
              <a:t> next, copy in instruction)</a:t>
            </a:r>
          </a:p>
          <a:p>
            <a:pPr marL="0" indent="0">
              <a:buNone/>
            </a:pPr>
            <a:r>
              <a:rPr lang="en-US" dirty="0" smtClean="0"/>
              <a:t>Fetch2		3nS		(copy in instruction)</a:t>
            </a:r>
          </a:p>
          <a:p>
            <a:pPr marL="0" indent="0">
              <a:buNone/>
            </a:pPr>
            <a:r>
              <a:rPr lang="en-US" dirty="0" smtClean="0"/>
              <a:t>Decode		</a:t>
            </a:r>
            <a:r>
              <a:rPr lang="en-US" dirty="0" smtClean="0"/>
              <a:t>4nS</a:t>
            </a:r>
            <a:r>
              <a:rPr lang="en-US" dirty="0" smtClean="0"/>
              <a:t>		(wires activate hardware)</a:t>
            </a:r>
          </a:p>
          <a:p>
            <a:pPr marL="0" indent="0">
              <a:buNone/>
            </a:pPr>
            <a:r>
              <a:rPr lang="en-US" dirty="0" smtClean="0"/>
              <a:t>Read		5nS		(register values copied</a:t>
            </a:r>
          </a:p>
          <a:p>
            <a:pPr marL="0" indent="0">
              <a:buNone/>
            </a:pPr>
            <a:r>
              <a:rPr lang="en-US" dirty="0" smtClean="0"/>
              <a:t>Execute1		5nS		(</a:t>
            </a:r>
            <a:r>
              <a:rPr lang="en-US" dirty="0" err="1" smtClean="0"/>
              <a:t>passthru</a:t>
            </a:r>
            <a:r>
              <a:rPr lang="en-US" dirty="0" smtClean="0"/>
              <a:t>, And/Comp, Add)</a:t>
            </a:r>
          </a:p>
          <a:p>
            <a:pPr marL="0" indent="0">
              <a:buNone/>
            </a:pPr>
            <a:r>
              <a:rPr lang="en-US" dirty="0" smtClean="0"/>
              <a:t>Execute2		5nS		( And/Comp, Add)</a:t>
            </a:r>
          </a:p>
          <a:p>
            <a:pPr marL="0" indent="0">
              <a:buNone/>
            </a:pPr>
            <a:r>
              <a:rPr lang="en-US" dirty="0" smtClean="0"/>
              <a:t>Execute3		5nS		( Add)</a:t>
            </a:r>
          </a:p>
          <a:p>
            <a:pPr marL="0" indent="0">
              <a:buNone/>
            </a:pPr>
            <a:r>
              <a:rPr lang="en-US" dirty="0" smtClean="0"/>
              <a:t>Execute4		5nS		( Add)</a:t>
            </a:r>
          </a:p>
          <a:p>
            <a:pPr marL="0" indent="0">
              <a:buNone/>
            </a:pPr>
            <a:r>
              <a:rPr lang="en-US" dirty="0" smtClean="0"/>
              <a:t>Execute5		5nS		( Add)</a:t>
            </a:r>
          </a:p>
          <a:p>
            <a:pPr marL="0" indent="0">
              <a:buNone/>
            </a:pPr>
            <a:r>
              <a:rPr lang="en-US" dirty="0" smtClean="0"/>
              <a:t>Execute6		5nS		( Add)</a:t>
            </a:r>
          </a:p>
          <a:p>
            <a:pPr marL="0" indent="0">
              <a:buNone/>
            </a:pPr>
            <a:r>
              <a:rPr lang="en-US" dirty="0" smtClean="0"/>
              <a:t>Write1		5nS		(write to registers/memory)</a:t>
            </a:r>
          </a:p>
          <a:p>
            <a:pPr marL="0" indent="0">
              <a:buNone/>
            </a:pPr>
            <a:r>
              <a:rPr lang="en-US" dirty="0" smtClean="0"/>
              <a:t>Write2		5nS		(write to memory)</a:t>
            </a:r>
          </a:p>
          <a:p>
            <a:pPr marL="0" indent="0">
              <a:buNone/>
            </a:pPr>
            <a:r>
              <a:rPr lang="en-US" dirty="0" smtClean="0"/>
              <a:t>Write3		5nS		(write to memory)</a:t>
            </a:r>
          </a:p>
          <a:p>
            <a:pPr marL="0" indent="0">
              <a:buNone/>
            </a:pPr>
            <a:r>
              <a:rPr lang="en-US" dirty="0" smtClean="0"/>
              <a:t>Write4</a:t>
            </a:r>
            <a:r>
              <a:rPr lang="en-US" dirty="0"/>
              <a:t>		5nS		(write to memory)</a:t>
            </a:r>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73560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for 14 stages of an instruction</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smtClean="0"/>
              <a:t>With 2nS for pipeline </a:t>
            </a:r>
            <a:r>
              <a:rPr lang="en-US" dirty="0" smtClean="0"/>
              <a:t>latches between each stage, </a:t>
            </a:r>
            <a:r>
              <a:rPr lang="en-US" dirty="0" smtClean="0"/>
              <a:t>we can get a cycle time </a:t>
            </a:r>
            <a:r>
              <a:rPr lang="en-US" dirty="0" smtClean="0"/>
              <a:t>of (5+2</a:t>
            </a:r>
            <a:r>
              <a:rPr lang="en-US" dirty="0" smtClean="0"/>
              <a:t>) = 7nS cycle time </a:t>
            </a:r>
            <a:r>
              <a:rPr lang="en-US" dirty="0" smtClean="0"/>
              <a:t>when there are no</a:t>
            </a:r>
            <a:r>
              <a:rPr lang="en-US" dirty="0" smtClean="0"/>
              <a:t> </a:t>
            </a:r>
            <a:r>
              <a:rPr lang="en-US" dirty="0" smtClean="0"/>
              <a:t>hazards </a:t>
            </a:r>
            <a:r>
              <a:rPr lang="en-US" dirty="0" smtClean="0"/>
              <a:t>(therefore stalls). </a:t>
            </a:r>
            <a:endParaRPr lang="en-US" dirty="0" smtClean="0"/>
          </a:p>
          <a:p>
            <a:pPr marL="0" indent="0">
              <a:buNone/>
            </a:pPr>
            <a:endParaRPr lang="en-US" dirty="0"/>
          </a:p>
          <a:p>
            <a:pPr marL="0" indent="0">
              <a:buNone/>
            </a:pPr>
            <a:r>
              <a:rPr lang="en-US" dirty="0" smtClean="0"/>
              <a:t>With more </a:t>
            </a:r>
            <a:r>
              <a:rPr lang="en-US" dirty="0" smtClean="0"/>
              <a:t>states, of course, </a:t>
            </a:r>
            <a:r>
              <a:rPr lang="en-US" dirty="0" smtClean="0"/>
              <a:t>they are a greater chance of hazards. </a:t>
            </a:r>
          </a:p>
          <a:p>
            <a:pPr marL="0" indent="0">
              <a:buNone/>
            </a:pPr>
            <a:endParaRPr lang="en-US" dirty="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874083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an instruction</a:t>
            </a:r>
            <a:endParaRPr lang="en-US" dirty="0"/>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581400" y="1905000"/>
            <a:ext cx="1600200" cy="4090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1350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When the </a:t>
            </a:r>
            <a:r>
              <a:rPr lang="en-US" dirty="0"/>
              <a:t>read Registers stage it executing, the fetch and decode steps are already done, so that hardware is not being used, and the execute and write back hardware is idle because they cannot </a:t>
            </a:r>
            <a:r>
              <a:rPr lang="en-US" dirty="0" smtClean="0"/>
              <a:t>begin.</a:t>
            </a:r>
          </a:p>
          <a:p>
            <a:endParaRPr lang="en-US" dirty="0"/>
          </a:p>
          <a:p>
            <a:r>
              <a:rPr lang="en-US" dirty="0"/>
              <a:t>So there is a lot of hardware sitting idle. </a:t>
            </a:r>
            <a:endParaRPr lang="en-US" dirty="0" smtClean="0"/>
          </a:p>
          <a:p>
            <a:endParaRPr lang="en-US" dirty="0"/>
          </a:p>
          <a:p>
            <a:r>
              <a:rPr lang="en-US" dirty="0"/>
              <a:t>If we know where to fetch the next instruction from, we could begin fetching it as soon as the current instruction’s fetch step has completed. ( We would have to make the assumption that the next instruction is the instruction that comes right after the current instruction (this is not going to be the case when the program branches or when the program hits a page boundary, but it will be correct with a very high probability of the time. </a:t>
            </a:r>
          </a:p>
          <a:p>
            <a:pPr marL="0" indent="0">
              <a:buNone/>
            </a:pPr>
            <a:endParaRPr lang="en-US" dirty="0"/>
          </a:p>
        </p:txBody>
      </p:sp>
    </p:spTree>
    <p:extLst>
      <p:ext uri="{BB962C8B-B14F-4D97-AF65-F5344CB8AC3E}">
        <p14:creationId xmlns:p14="http://schemas.microsoft.com/office/powerpoint/2010/main" val="3104909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latches between stages</a:t>
            </a:r>
            <a:endParaRPr lang="en-US" dirty="0"/>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4162548" y="1447800"/>
            <a:ext cx="1276103"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9826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Pipelining</a:t>
            </a:r>
            <a:endParaRPr lang="en-US" dirty="0"/>
          </a:p>
        </p:txBody>
      </p:sp>
      <p:sp>
        <p:nvSpPr>
          <p:cNvPr id="3" name="Content Placeholder 2"/>
          <p:cNvSpPr>
            <a:spLocks noGrp="1"/>
          </p:cNvSpPr>
          <p:nvPr>
            <p:ph sz="quarter" idx="1"/>
          </p:nvPr>
        </p:nvSpPr>
        <p:spPr/>
        <p:txBody>
          <a:bodyPr>
            <a:normAutofit/>
          </a:bodyPr>
          <a:lstStyle/>
          <a:p>
            <a:r>
              <a:rPr lang="en-US" dirty="0" smtClean="0"/>
              <a:t>So </a:t>
            </a:r>
            <a:r>
              <a:rPr lang="en-US" dirty="0"/>
              <a:t>our goal is to get maximum use out of each stage of the </a:t>
            </a:r>
            <a:r>
              <a:rPr lang="en-US" dirty="0" smtClean="0"/>
              <a:t>hardware(i.e. Utilize the idle hardware) </a:t>
            </a:r>
          </a:p>
          <a:p>
            <a:pPr marL="0" indent="0">
              <a:buNone/>
            </a:pPr>
            <a:endParaRPr lang="en-US" dirty="0"/>
          </a:p>
          <a:p>
            <a:r>
              <a:rPr lang="en-US" dirty="0"/>
              <a:t>Since each stage produces results that are used at input to the next stage, we can put a series of latches (D-flip flops) between each stage to allow the result to be recorded and therefore feed into the next stage. </a:t>
            </a:r>
          </a:p>
          <a:p>
            <a:pPr marL="0" indent="0">
              <a:buNone/>
            </a:pPr>
            <a:endParaRPr lang="en-US" dirty="0"/>
          </a:p>
        </p:txBody>
      </p:sp>
    </p:spTree>
    <p:extLst>
      <p:ext uri="{BB962C8B-B14F-4D97-AF65-F5344CB8AC3E}">
        <p14:creationId xmlns:p14="http://schemas.microsoft.com/office/powerpoint/2010/main" val="3146727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Clock cycles by instruction stages</a:t>
            </a:r>
            <a:endParaRPr lang="en-US" dirty="0"/>
          </a:p>
        </p:txBody>
      </p:sp>
      <p:sp>
        <p:nvSpPr>
          <p:cNvPr id="5" name="Content Placeholder 4"/>
          <p:cNvSpPr>
            <a:spLocks noGrp="1"/>
          </p:cNvSpPr>
          <p:nvPr>
            <p:ph sz="quarter" idx="1"/>
          </p:nvPr>
        </p:nvSpPr>
        <p:spPr/>
        <p:txBody>
          <a:bodyPr/>
          <a:lstStyle/>
          <a:p>
            <a:pPr marL="0" indent="0">
              <a:buNone/>
            </a:pPr>
            <a:r>
              <a:rPr lang="en-US" dirty="0" smtClean="0"/>
              <a:t>Start instructions immediately after each stage instead of after the entire instruction. </a:t>
            </a:r>
          </a:p>
          <a:p>
            <a:pPr marL="0" indent="0">
              <a:buNone/>
            </a:pPr>
            <a:endParaRPr lang="en-US" dirty="0"/>
          </a:p>
          <a:p>
            <a:pPr marL="0" indent="0">
              <a:buNone/>
            </a:pPr>
            <a:endParaRPr lang="en-US" dirty="0"/>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641" y="3352800"/>
            <a:ext cx="7013618" cy="1447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073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 up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fontScale="70000" lnSpcReduction="20000"/>
              </a:bodyPr>
              <a:lstStyle/>
              <a:p>
                <a:pPr marL="0" indent="0">
                  <a:buNone/>
                </a:pPr>
                <a:r>
                  <a:rPr lang="en-US" dirty="0"/>
                  <a:t>Cycle time of Pipelined vs. non-piped lined</a:t>
                </a:r>
              </a:p>
              <a:p>
                <a:pPr marL="0" indent="0">
                  <a:buNone/>
                </a:pPr>
                <a:r>
                  <a:rPr lang="en-US" dirty="0"/>
                  <a:t> </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a:rPr>
                            <m:t>𝐶𝑦𝑐𝑙𝑒</m:t>
                          </m:r>
                          <m:r>
                            <a:rPr lang="en-US" i="1">
                              <a:latin typeface="Cambria Math"/>
                            </a:rPr>
                            <m:t> </m:t>
                          </m:r>
                          <m:r>
                            <a:rPr lang="en-US" i="1">
                              <a:latin typeface="Cambria Math"/>
                            </a:rPr>
                            <m:t>𝑡𝑖𝑚𝑒</m:t>
                          </m:r>
                        </m:e>
                        <m:sub>
                          <m:r>
                            <a:rPr lang="en-US" i="1">
                              <a:latin typeface="Cambria Math"/>
                            </a:rPr>
                            <m:t>𝑝𝑖𝑝𝑒𝑙𝑖𝑛𝑒𝑑</m:t>
                          </m:r>
                        </m:sub>
                      </m:sSub>
                      <m:r>
                        <a:rPr lang="en-US" i="1">
                          <a:latin typeface="Cambria Math"/>
                        </a:rPr>
                        <m:t>= </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a:rPr>
                                <m:t>𝐶𝑦𝑐𝑙𝑒</m:t>
                              </m:r>
                              <m:r>
                                <a:rPr lang="en-US" i="1">
                                  <a:latin typeface="Cambria Math"/>
                                </a:rPr>
                                <m:t> </m:t>
                              </m:r>
                              <m:r>
                                <a:rPr lang="en-US" i="1">
                                  <a:latin typeface="Cambria Math"/>
                                </a:rPr>
                                <m:t>𝑡𝑖𝑚𝑒</m:t>
                              </m:r>
                            </m:e>
                            <m:sub>
                              <m:r>
                                <a:rPr lang="en-US" i="1">
                                  <a:latin typeface="Cambria Math"/>
                                </a:rPr>
                                <m:t>𝑢𝑛𝑝𝑖𝑝𝑝𝑙𝑖𝑛𝑒𝑑</m:t>
                              </m:r>
                            </m:sub>
                          </m:sSub>
                        </m:num>
                        <m:den>
                          <m:r>
                            <a:rPr lang="en-US" i="1">
                              <a:latin typeface="Cambria Math"/>
                            </a:rPr>
                            <m:t>𝑁𝑢𝑚𝑏𝑒𝑟</m:t>
                          </m:r>
                          <m:r>
                            <a:rPr lang="en-US" i="1">
                              <a:latin typeface="Cambria Math"/>
                            </a:rPr>
                            <m:t> </m:t>
                          </m:r>
                          <m:r>
                            <a:rPr lang="en-US" i="1">
                              <a:latin typeface="Cambria Math"/>
                            </a:rPr>
                            <m:t>𝑜𝑓</m:t>
                          </m:r>
                          <m:r>
                            <a:rPr lang="en-US" i="1">
                              <a:latin typeface="Cambria Math"/>
                            </a:rPr>
                            <m:t> </m:t>
                          </m:r>
                          <m:r>
                            <a:rPr lang="en-US" i="1">
                              <a:latin typeface="Cambria Math"/>
                            </a:rPr>
                            <m:t>𝑃𝑖𝑝𝑒𝑙𝑖𝑛𝑒</m:t>
                          </m:r>
                          <m:r>
                            <a:rPr lang="en-US" i="1">
                              <a:latin typeface="Cambria Math"/>
                            </a:rPr>
                            <m:t> </m:t>
                          </m:r>
                          <m:r>
                            <a:rPr lang="en-US" i="1">
                              <a:latin typeface="Cambria Math"/>
                            </a:rPr>
                            <m:t>𝑆𝑡𝑎𝑔𝑒𝑠</m:t>
                          </m:r>
                        </m:den>
                      </m:f>
                      <m:r>
                        <a:rPr lang="en-US" i="1">
                          <a:latin typeface="Cambria Math"/>
                        </a:rPr>
                        <m:t>+</m:t>
                      </m:r>
                      <m:r>
                        <a:rPr lang="en-US" i="1">
                          <a:latin typeface="Cambria Math"/>
                        </a:rPr>
                        <m:t>𝑃𝑖𝑝𝑒𝑙𝑖𝑛𝑒</m:t>
                      </m:r>
                      <m:r>
                        <a:rPr lang="en-US" i="1">
                          <a:latin typeface="Cambria Math"/>
                        </a:rPr>
                        <m:t> </m:t>
                      </m:r>
                      <m:r>
                        <a:rPr lang="en-US" i="1">
                          <a:latin typeface="Cambria Math"/>
                        </a:rPr>
                        <m:t>𝑙𝑎𝑡𝑐h</m:t>
                      </m:r>
                      <m:r>
                        <a:rPr lang="en-US" i="1">
                          <a:latin typeface="Cambria Math"/>
                        </a:rPr>
                        <m:t> </m:t>
                      </m:r>
                      <m:r>
                        <a:rPr lang="en-US" i="1">
                          <a:latin typeface="Cambria Math"/>
                        </a:rPr>
                        <m:t>𝑙𝑎𝑡𝑒𝑛𝑐𝑦</m:t>
                      </m:r>
                    </m:oMath>
                  </m:oMathPara>
                </a14:m>
                <a:endParaRPr lang="en-US" dirty="0"/>
              </a:p>
              <a:p>
                <a:pPr marL="0" indent="0">
                  <a:buNone/>
                </a:pPr>
                <a:r>
                  <a:rPr lang="en-US" dirty="0"/>
                  <a:t> </a:t>
                </a:r>
              </a:p>
              <a:p>
                <a:pPr marL="0" indent="0">
                  <a:buNone/>
                </a:pPr>
                <a:r>
                  <a:rPr lang="en-US" dirty="0" smtClean="0"/>
                  <a:t>Example) </a:t>
                </a:r>
                <a:r>
                  <a:rPr lang="en-US" dirty="0"/>
                  <a:t>an </a:t>
                </a:r>
                <a:r>
                  <a:rPr lang="en-US" dirty="0" err="1"/>
                  <a:t>unpipelined</a:t>
                </a:r>
                <a:r>
                  <a:rPr lang="en-US" dirty="0"/>
                  <a:t> processor has a cycle time of 25 </a:t>
                </a:r>
                <a:r>
                  <a:rPr lang="en-US" dirty="0" err="1"/>
                  <a:t>nS</a:t>
                </a:r>
                <a:r>
                  <a:rPr lang="en-US" dirty="0"/>
                  <a:t>. What is the cycle time of a pipelined version of the processor with 5 evenly divided pipeline stages if each pipeline latch has a latency of 1nS. </a:t>
                </a:r>
              </a:p>
              <a:p>
                <a:pPr marL="0" indent="0">
                  <a:buNone/>
                </a:pPr>
                <a:r>
                  <a:rPr lang="en-US" dirty="0"/>
                  <a:t> </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a:rPr>
                            <m:t>𝐶𝑦𝑐𝑙𝑒</m:t>
                          </m:r>
                          <m:r>
                            <a:rPr lang="en-US" i="1">
                              <a:latin typeface="Cambria Math"/>
                            </a:rPr>
                            <m:t> </m:t>
                          </m:r>
                          <m:r>
                            <a:rPr lang="en-US" i="1">
                              <a:latin typeface="Cambria Math"/>
                            </a:rPr>
                            <m:t>𝑡𝑖𝑚𝑒</m:t>
                          </m:r>
                        </m:e>
                        <m:sub>
                          <m:r>
                            <a:rPr lang="en-US" i="1">
                              <a:latin typeface="Cambria Math"/>
                            </a:rPr>
                            <m:t>𝑝𝑖𝑝𝑒𝑙𝑖𝑛𝑒𝑑</m:t>
                          </m:r>
                        </m:sub>
                      </m:sSub>
                      <m:r>
                        <a:rPr lang="en-US" i="1">
                          <a:latin typeface="Cambria Math"/>
                        </a:rPr>
                        <m:t>= </m:t>
                      </m:r>
                      <m:f>
                        <m:fPr>
                          <m:ctrlPr>
                            <a:rPr lang="en-US" i="1">
                              <a:latin typeface="Cambria Math" panose="02040503050406030204" pitchFamily="18" charset="0"/>
                            </a:rPr>
                          </m:ctrlPr>
                        </m:fPr>
                        <m:num>
                          <m:r>
                            <a:rPr lang="en-US" i="1">
                              <a:latin typeface="Cambria Math"/>
                            </a:rPr>
                            <m:t>25</m:t>
                          </m:r>
                          <m:r>
                            <a:rPr lang="en-US" i="1">
                              <a:latin typeface="Cambria Math"/>
                            </a:rPr>
                            <m:t>𝑛𝑆</m:t>
                          </m:r>
                        </m:num>
                        <m:den>
                          <m:r>
                            <a:rPr lang="en-US" i="1">
                              <a:latin typeface="Cambria Math"/>
                            </a:rPr>
                            <m:t>5</m:t>
                          </m:r>
                        </m:den>
                      </m:f>
                      <m:r>
                        <a:rPr lang="en-US" i="1">
                          <a:latin typeface="Cambria Math"/>
                        </a:rPr>
                        <m:t>+1</m:t>
                      </m:r>
                      <m:r>
                        <a:rPr lang="en-US" i="1">
                          <a:latin typeface="Cambria Math"/>
                        </a:rPr>
                        <m:t>𝑛𝑆</m:t>
                      </m:r>
                      <m:r>
                        <a:rPr lang="en-US" i="1">
                          <a:latin typeface="Cambria Math"/>
                        </a:rPr>
                        <m:t>= 6</m:t>
                      </m:r>
                      <m:r>
                        <a:rPr lang="en-US" i="1">
                          <a:latin typeface="Cambria Math"/>
                        </a:rPr>
                        <m:t>𝑛𝑆</m:t>
                      </m:r>
                    </m:oMath>
                  </m:oMathPara>
                </a14:m>
                <a:endParaRPr lang="en-US" dirty="0"/>
              </a:p>
              <a:p>
                <a:pPr marL="0" indent="0">
                  <a:buNone/>
                </a:pPr>
                <a:endParaRPr lang="en-US" dirty="0" smtClean="0"/>
              </a:p>
              <a:p>
                <a:pPr marL="0" indent="0">
                  <a:buNone/>
                </a:pPr>
                <a:r>
                  <a:rPr lang="en-US" dirty="0" smtClean="0"/>
                  <a:t>What </a:t>
                </a:r>
                <a:r>
                  <a:rPr lang="en-US" dirty="0"/>
                  <a:t>if there were 50 stages?</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a:rPr>
                            <m:t>𝐶𝑦𝑐𝑙𝑒</m:t>
                          </m:r>
                          <m:r>
                            <a:rPr lang="en-US" i="1">
                              <a:latin typeface="Cambria Math"/>
                            </a:rPr>
                            <m:t> </m:t>
                          </m:r>
                          <m:r>
                            <a:rPr lang="en-US" i="1">
                              <a:latin typeface="Cambria Math"/>
                            </a:rPr>
                            <m:t>𝑡𝑖𝑚𝑒</m:t>
                          </m:r>
                        </m:e>
                        <m:sub>
                          <m:r>
                            <a:rPr lang="en-US" i="1">
                              <a:latin typeface="Cambria Math"/>
                            </a:rPr>
                            <m:t>𝑝𝑖𝑝𝑒𝑙𝑖𝑛𝑒𝑑</m:t>
                          </m:r>
                        </m:sub>
                      </m:sSub>
                      <m:r>
                        <a:rPr lang="en-US" i="1">
                          <a:latin typeface="Cambria Math"/>
                        </a:rPr>
                        <m:t>= </m:t>
                      </m:r>
                      <m:f>
                        <m:fPr>
                          <m:ctrlPr>
                            <a:rPr lang="en-US" i="1">
                              <a:latin typeface="Cambria Math" panose="02040503050406030204" pitchFamily="18" charset="0"/>
                            </a:rPr>
                          </m:ctrlPr>
                        </m:fPr>
                        <m:num>
                          <m:r>
                            <a:rPr lang="en-US" i="1">
                              <a:latin typeface="Cambria Math"/>
                            </a:rPr>
                            <m:t>25</m:t>
                          </m:r>
                          <m:r>
                            <a:rPr lang="en-US" i="1">
                              <a:latin typeface="Cambria Math"/>
                            </a:rPr>
                            <m:t>𝑛𝑆</m:t>
                          </m:r>
                        </m:num>
                        <m:den>
                          <m:r>
                            <a:rPr lang="en-US" i="1">
                              <a:latin typeface="Cambria Math"/>
                            </a:rPr>
                            <m:t>50</m:t>
                          </m:r>
                        </m:den>
                      </m:f>
                      <m:r>
                        <a:rPr lang="en-US" i="1">
                          <a:latin typeface="Cambria Math"/>
                        </a:rPr>
                        <m:t>+1</m:t>
                      </m:r>
                      <m:r>
                        <a:rPr lang="en-US" i="1">
                          <a:latin typeface="Cambria Math"/>
                        </a:rPr>
                        <m:t>𝑛𝑆</m:t>
                      </m:r>
                      <m:r>
                        <a:rPr lang="en-US" i="1">
                          <a:latin typeface="Cambria Math"/>
                        </a:rPr>
                        <m:t>= 1.5</m:t>
                      </m:r>
                      <m:r>
                        <a:rPr lang="en-US" i="1">
                          <a:latin typeface="Cambria Math"/>
                        </a:rPr>
                        <m:t>𝑛𝑆</m:t>
                      </m:r>
                    </m:oMath>
                  </m:oMathPara>
                </a14:m>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627" t="-1867"/>
                </a:stretch>
              </a:blipFill>
            </p:spPr>
            <p:txBody>
              <a:bodyPr/>
              <a:lstStyle/>
              <a:p>
                <a:r>
                  <a:rPr lang="en-US">
                    <a:noFill/>
                  </a:rPr>
                  <a:t> </a:t>
                </a:r>
              </a:p>
            </p:txBody>
          </p:sp>
        </mc:Fallback>
      </mc:AlternateContent>
    </p:spTree>
    <p:extLst>
      <p:ext uri="{BB962C8B-B14F-4D97-AF65-F5344CB8AC3E}">
        <p14:creationId xmlns:p14="http://schemas.microsoft.com/office/powerpoint/2010/main" val="1549395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Non-pipelined instructions</a:t>
            </a:r>
            <a:endParaRPr lang="en-US" dirty="0"/>
          </a:p>
        </p:txBody>
      </p:sp>
      <p:sp>
        <p:nvSpPr>
          <p:cNvPr id="3" name="Content Placeholder 2"/>
          <p:cNvSpPr>
            <a:spLocks noGrp="1"/>
          </p:cNvSpPr>
          <p:nvPr>
            <p:ph sz="quarter" idx="1"/>
          </p:nvPr>
        </p:nvSpPr>
        <p:spPr/>
        <p:txBody>
          <a:bodyPr>
            <a:normAutofit/>
          </a:bodyPr>
          <a:lstStyle/>
          <a:p>
            <a:pPr marL="0" indent="0">
              <a:buNone/>
            </a:pPr>
            <a:r>
              <a:rPr lang="en-US" sz="1800" dirty="0"/>
              <a:t>When consecutive instructions read and write from the same register, </a:t>
            </a:r>
            <a:r>
              <a:rPr lang="en-US" sz="1800" dirty="0" smtClean="0"/>
              <a:t>without pipelining, there is no issue. Consider </a:t>
            </a:r>
            <a:r>
              <a:rPr lang="en-US" sz="1800" dirty="0"/>
              <a:t>the following </a:t>
            </a:r>
            <a:r>
              <a:rPr lang="en-US" sz="1800" dirty="0" smtClean="0"/>
              <a:t>assembly </a:t>
            </a:r>
            <a:r>
              <a:rPr lang="en-US" sz="1800" dirty="0"/>
              <a:t>code</a:t>
            </a:r>
          </a:p>
          <a:p>
            <a:pPr marL="0" indent="0">
              <a:buNone/>
            </a:pPr>
            <a:endParaRPr lang="en-US" sz="1800" dirty="0"/>
          </a:p>
          <a:p>
            <a:pPr marL="0" indent="0">
              <a:buNone/>
            </a:pPr>
            <a:r>
              <a:rPr lang="en-US" sz="1800" dirty="0" smtClean="0"/>
              <a:t>If </a:t>
            </a:r>
            <a:r>
              <a:rPr lang="en-US" sz="1800" dirty="0"/>
              <a:t>the Register values were    </a:t>
            </a:r>
            <a:r>
              <a:rPr lang="en-US" sz="1800" dirty="0">
                <a:solidFill>
                  <a:srgbClr val="7030A0"/>
                </a:solidFill>
              </a:rPr>
              <a:t>R1</a:t>
            </a:r>
            <a:r>
              <a:rPr lang="en-US" sz="1800" dirty="0" smtClean="0">
                <a:solidFill>
                  <a:srgbClr val="7030A0"/>
                </a:solidFill>
              </a:rPr>
              <a:t>) 1     </a:t>
            </a:r>
            <a:r>
              <a:rPr lang="en-US" sz="1800" dirty="0">
                <a:solidFill>
                  <a:srgbClr val="7030A0"/>
                </a:solidFill>
              </a:rPr>
              <a:t>R2</a:t>
            </a:r>
            <a:r>
              <a:rPr lang="en-US" sz="1800" dirty="0" smtClean="0">
                <a:solidFill>
                  <a:srgbClr val="7030A0"/>
                </a:solidFill>
              </a:rPr>
              <a:t>) 2      </a:t>
            </a:r>
            <a:r>
              <a:rPr lang="en-US" sz="1800" dirty="0">
                <a:solidFill>
                  <a:srgbClr val="7030A0"/>
                </a:solidFill>
              </a:rPr>
              <a:t>R3</a:t>
            </a:r>
            <a:r>
              <a:rPr lang="en-US" sz="1800" dirty="0" smtClean="0">
                <a:solidFill>
                  <a:srgbClr val="7030A0"/>
                </a:solidFill>
              </a:rPr>
              <a:t>) 3     </a:t>
            </a:r>
            <a:r>
              <a:rPr lang="en-US" sz="1800" dirty="0">
                <a:solidFill>
                  <a:srgbClr val="7030A0"/>
                </a:solidFill>
              </a:rPr>
              <a:t>R4</a:t>
            </a:r>
            <a:r>
              <a:rPr lang="en-US" sz="1800" dirty="0" smtClean="0">
                <a:solidFill>
                  <a:srgbClr val="7030A0"/>
                </a:solidFill>
              </a:rPr>
              <a:t>) 44     </a:t>
            </a:r>
            <a:r>
              <a:rPr lang="en-US" sz="1800" dirty="0">
                <a:solidFill>
                  <a:srgbClr val="7030A0"/>
                </a:solidFill>
              </a:rPr>
              <a:t>R5</a:t>
            </a:r>
            <a:r>
              <a:rPr lang="en-US" sz="1800" dirty="0" smtClean="0">
                <a:solidFill>
                  <a:srgbClr val="7030A0"/>
                </a:solidFill>
              </a:rPr>
              <a:t>) 55</a:t>
            </a:r>
            <a:endParaRPr lang="en-US" sz="1800" dirty="0">
              <a:solidFill>
                <a:srgbClr val="7030A0"/>
              </a:solidFill>
            </a:endParaRPr>
          </a:p>
          <a:p>
            <a:pPr marL="0" indent="0">
              <a:buNone/>
            </a:pPr>
            <a:endParaRPr lang="en-US" sz="1800" dirty="0" smtClean="0"/>
          </a:p>
          <a:p>
            <a:pPr marL="0" indent="0">
              <a:buNone/>
            </a:pPr>
            <a:r>
              <a:rPr lang="en-US" sz="1800" dirty="0" smtClean="0"/>
              <a:t>And the following instructions were run</a:t>
            </a:r>
          </a:p>
          <a:p>
            <a:pPr marL="0" indent="0">
              <a:buNone/>
            </a:pPr>
            <a:endParaRPr lang="en-US" sz="1800" dirty="0"/>
          </a:p>
          <a:p>
            <a:pPr marL="0" indent="0">
              <a:buNone/>
            </a:pPr>
            <a:r>
              <a:rPr lang="en-US" sz="1800" dirty="0">
                <a:solidFill>
                  <a:srgbClr val="FF0000"/>
                </a:solidFill>
              </a:rPr>
              <a:t>ADD 	</a:t>
            </a:r>
            <a:r>
              <a:rPr lang="en-US" sz="1800" dirty="0" smtClean="0">
                <a:solidFill>
                  <a:srgbClr val="FF0000"/>
                </a:solidFill>
              </a:rPr>
              <a:t>R5, R2, </a:t>
            </a:r>
            <a:r>
              <a:rPr lang="en-US" sz="1800" dirty="0">
                <a:solidFill>
                  <a:srgbClr val="FF0000"/>
                </a:solidFill>
              </a:rPr>
              <a:t>R3	</a:t>
            </a:r>
            <a:r>
              <a:rPr lang="en-US" sz="1800" dirty="0" smtClean="0">
                <a:solidFill>
                  <a:srgbClr val="FF0000"/>
                </a:solidFill>
              </a:rPr>
              <a:t>// </a:t>
            </a:r>
            <a:r>
              <a:rPr lang="en-US" sz="1800" dirty="0">
                <a:solidFill>
                  <a:srgbClr val="FF0000"/>
                </a:solidFill>
              </a:rPr>
              <a:t>add </a:t>
            </a:r>
            <a:r>
              <a:rPr lang="en-US" sz="1800" dirty="0" smtClean="0">
                <a:solidFill>
                  <a:srgbClr val="FF0000"/>
                </a:solidFill>
              </a:rPr>
              <a:t>R2 </a:t>
            </a:r>
            <a:r>
              <a:rPr lang="en-US" sz="1800" dirty="0" smtClean="0">
                <a:solidFill>
                  <a:srgbClr val="FF0000"/>
                </a:solidFill>
              </a:rPr>
              <a:t>and</a:t>
            </a:r>
            <a:r>
              <a:rPr lang="en-US" sz="1800" dirty="0" smtClean="0">
                <a:solidFill>
                  <a:srgbClr val="FF0000"/>
                </a:solidFill>
              </a:rPr>
              <a:t> </a:t>
            </a:r>
            <a:r>
              <a:rPr lang="en-US" sz="1800" dirty="0" smtClean="0">
                <a:solidFill>
                  <a:srgbClr val="FF0000"/>
                </a:solidFill>
              </a:rPr>
              <a:t>R3 </a:t>
            </a:r>
            <a:r>
              <a:rPr lang="en-US" sz="1800" dirty="0">
                <a:solidFill>
                  <a:srgbClr val="FF0000"/>
                </a:solidFill>
              </a:rPr>
              <a:t>and store the result in </a:t>
            </a:r>
            <a:r>
              <a:rPr lang="en-US" sz="1800" dirty="0" smtClean="0">
                <a:solidFill>
                  <a:srgbClr val="FF0000"/>
                </a:solidFill>
              </a:rPr>
              <a:t>R5</a:t>
            </a:r>
            <a:endParaRPr lang="en-US" sz="1800" dirty="0">
              <a:solidFill>
                <a:srgbClr val="FF0000"/>
              </a:solidFill>
            </a:endParaRPr>
          </a:p>
          <a:p>
            <a:pPr marL="0" indent="0">
              <a:buNone/>
            </a:pPr>
            <a:r>
              <a:rPr lang="en-US" sz="1800" dirty="0">
                <a:solidFill>
                  <a:srgbClr val="FF0000"/>
                </a:solidFill>
              </a:rPr>
              <a:t>SUB	R4, R5, R1 	// </a:t>
            </a:r>
            <a:r>
              <a:rPr lang="en-US" sz="1800" dirty="0" smtClean="0">
                <a:solidFill>
                  <a:srgbClr val="FF0000"/>
                </a:solidFill>
              </a:rPr>
              <a:t>subtract R1 from R5 </a:t>
            </a:r>
            <a:r>
              <a:rPr lang="en-US" sz="1800" dirty="0">
                <a:solidFill>
                  <a:srgbClr val="FF0000"/>
                </a:solidFill>
              </a:rPr>
              <a:t>and store </a:t>
            </a:r>
            <a:r>
              <a:rPr lang="en-US" sz="1800" dirty="0" smtClean="0">
                <a:solidFill>
                  <a:srgbClr val="FF0000"/>
                </a:solidFill>
              </a:rPr>
              <a:t>result </a:t>
            </a:r>
            <a:r>
              <a:rPr lang="en-US" sz="1800" dirty="0">
                <a:solidFill>
                  <a:srgbClr val="FF0000"/>
                </a:solidFill>
              </a:rPr>
              <a:t>in </a:t>
            </a:r>
            <a:r>
              <a:rPr lang="en-US" sz="1800" dirty="0" smtClean="0">
                <a:solidFill>
                  <a:srgbClr val="FF0000"/>
                </a:solidFill>
              </a:rPr>
              <a:t>R4</a:t>
            </a:r>
            <a:endParaRPr lang="en-US" sz="1800" dirty="0">
              <a:solidFill>
                <a:srgbClr val="FF0000"/>
              </a:solidFill>
            </a:endParaRPr>
          </a:p>
          <a:p>
            <a:pPr marL="0" indent="0">
              <a:buNone/>
            </a:pPr>
            <a:endParaRPr lang="en-US" sz="1800" dirty="0" smtClean="0"/>
          </a:p>
          <a:p>
            <a:pPr marL="0" indent="0">
              <a:buNone/>
            </a:pPr>
            <a:r>
              <a:rPr lang="en-US" sz="1800" dirty="0" smtClean="0"/>
              <a:t>The registers should be         </a:t>
            </a:r>
            <a:r>
              <a:rPr lang="en-US" sz="1800" dirty="0" smtClean="0">
                <a:solidFill>
                  <a:srgbClr val="7030A0"/>
                </a:solidFill>
              </a:rPr>
              <a:t>R1) 1     R2) 2      R3) 3     R4) 4      R5) 5</a:t>
            </a:r>
          </a:p>
          <a:p>
            <a:pPr marL="0" indent="0">
              <a:buNone/>
            </a:pPr>
            <a:endParaRPr lang="en-US" sz="1800" dirty="0"/>
          </a:p>
        </p:txBody>
      </p:sp>
    </p:spTree>
    <p:extLst>
      <p:ext uri="{BB962C8B-B14F-4D97-AF65-F5344CB8AC3E}">
        <p14:creationId xmlns:p14="http://schemas.microsoft.com/office/powerpoint/2010/main" val="4550799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153</TotalTime>
  <Words>589</Words>
  <Application>Microsoft Office PowerPoint</Application>
  <PresentationFormat>On-screen Show (4:3)</PresentationFormat>
  <Paragraphs>155</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Cambria Math</vt:lpstr>
      <vt:lpstr>Franklin Gothic Book</vt:lpstr>
      <vt:lpstr>Perpetua</vt:lpstr>
      <vt:lpstr>Wingdings</vt:lpstr>
      <vt:lpstr>Wingdings 2</vt:lpstr>
      <vt:lpstr>Equity</vt:lpstr>
      <vt:lpstr>Pipelining</vt:lpstr>
      <vt:lpstr>Recall processor</vt:lpstr>
      <vt:lpstr>Steps to an instruction</vt:lpstr>
      <vt:lpstr>Observations</vt:lpstr>
      <vt:lpstr>Adding latches between stages</vt:lpstr>
      <vt:lpstr>Goals of Pipelining</vt:lpstr>
      <vt:lpstr>Clock cycles by instruction stages</vt:lpstr>
      <vt:lpstr>Speed up</vt:lpstr>
      <vt:lpstr>Non-pipelined instructions</vt:lpstr>
      <vt:lpstr>Pipelined instructions</vt:lpstr>
      <vt:lpstr>Pipelining with Stalls</vt:lpstr>
      <vt:lpstr>Pipelining - Result Forwarding</vt:lpstr>
      <vt:lpstr>RaW (Read after Write) Hazard</vt:lpstr>
      <vt:lpstr>Pipeline Optimizing Compiler</vt:lpstr>
      <vt:lpstr>WaR (Write after Read) Hazard</vt:lpstr>
      <vt:lpstr>WaW (Write after Write) Hazard</vt:lpstr>
      <vt:lpstr>Branches (i.e. Jumps)</vt:lpstr>
      <vt:lpstr>Insert stalls in the Pipelining </vt:lpstr>
      <vt:lpstr>Time for stages of an instruction</vt:lpstr>
      <vt:lpstr>Time for 5 stages of an instruction</vt:lpstr>
      <vt:lpstr>Time for 14 stages of an instruction</vt:lpstr>
      <vt:lpstr>Time for 14 stages of an instruction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Pipelining</dc:title>
  <dc:creator>bill HP</dc:creator>
  <cp:lastModifiedBy>testman</cp:lastModifiedBy>
  <cp:revision>25</cp:revision>
  <dcterms:created xsi:type="dcterms:W3CDTF">2006-08-16T00:00:00Z</dcterms:created>
  <dcterms:modified xsi:type="dcterms:W3CDTF">2016-04-06T20:48:15Z</dcterms:modified>
</cp:coreProperties>
</file>