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5" r:id="rId10"/>
    <p:sldId id="264" r:id="rId11"/>
    <p:sldId id="274" r:id="rId12"/>
    <p:sldId id="266" r:id="rId13"/>
    <p:sldId id="267" r:id="rId14"/>
    <p:sldId id="275" r:id="rId15"/>
    <p:sldId id="270" r:id="rId16"/>
    <p:sldId id="269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209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5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7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38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7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0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6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3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1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1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65F37D4-D708-4D60-B140-C634D3AD767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840685-5C42-47AD-8571-A329338679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34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 </a:t>
            </a:r>
            <a:r>
              <a:rPr lang="en-US" dirty="0"/>
              <a:t>P</a:t>
            </a:r>
            <a:r>
              <a:rPr lang="en-US" dirty="0" smtClean="0"/>
              <a:t>rogramming </a:t>
            </a:r>
            <a:r>
              <a:rPr lang="en-US" dirty="0"/>
              <a:t>L</a:t>
            </a:r>
            <a:r>
              <a:rPr lang="en-US" dirty="0" smtClean="0"/>
              <a:t>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– History, Data Types, Statistics, Uses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681" y="887104"/>
            <a:ext cx="3134582" cy="242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7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385407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# Create a vector.</a:t>
            </a:r>
          </a:p>
          <a:p>
            <a:r>
              <a:rPr lang="en-US" dirty="0" smtClean="0"/>
              <a:t>sentence </a:t>
            </a:r>
            <a:r>
              <a:rPr lang="en-US" dirty="0"/>
              <a:t>&lt;- c</a:t>
            </a:r>
            <a:r>
              <a:rPr lang="en-US" dirty="0" smtClean="0"/>
              <a:t>(‘me',‘casa',‘</a:t>
            </a:r>
            <a:r>
              <a:rPr lang="en-US" dirty="0" err="1" smtClean="0"/>
              <a:t>tu</a:t>
            </a:r>
            <a:r>
              <a:rPr lang="en-US" dirty="0" smtClean="0"/>
              <a:t>',‘casa')</a:t>
            </a:r>
            <a:endParaRPr lang="en-US" dirty="0"/>
          </a:p>
          <a:p>
            <a:endParaRPr lang="en-US" dirty="0"/>
          </a:p>
          <a:p>
            <a:r>
              <a:rPr lang="en-US" dirty="0"/>
              <a:t># Create a factor object.</a:t>
            </a:r>
          </a:p>
          <a:p>
            <a:r>
              <a:rPr lang="en-US" dirty="0" err="1" smtClean="0"/>
              <a:t>factor_sentence</a:t>
            </a:r>
            <a:r>
              <a:rPr lang="en-US" dirty="0" smtClean="0"/>
              <a:t> </a:t>
            </a:r>
            <a:r>
              <a:rPr lang="en-US" dirty="0"/>
              <a:t>&lt;- </a:t>
            </a:r>
            <a:r>
              <a:rPr lang="en-US" dirty="0" smtClean="0"/>
              <a:t>factor(sentence)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# Print the factor.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factor_sentence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print(</a:t>
            </a:r>
            <a:r>
              <a:rPr lang="en-US" dirty="0" err="1" smtClean="0"/>
              <a:t>nlevels</a:t>
            </a:r>
            <a:r>
              <a:rPr lang="en-US" dirty="0" smtClean="0"/>
              <a:t>(</a:t>
            </a:r>
            <a:r>
              <a:rPr lang="en-US" dirty="0" err="1" smtClean="0"/>
              <a:t>factor_sentence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58408" y="1954108"/>
            <a:ext cx="5385407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33063" y="2380085"/>
            <a:ext cx="49950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[1] me casa </a:t>
            </a:r>
            <a:r>
              <a:rPr lang="en-US" dirty="0" err="1" smtClean="0">
                <a:solidFill>
                  <a:srgbClr val="7030A0"/>
                </a:solidFill>
              </a:rPr>
              <a:t>tu</a:t>
            </a:r>
            <a:r>
              <a:rPr lang="en-US" dirty="0" smtClean="0">
                <a:solidFill>
                  <a:srgbClr val="7030A0"/>
                </a:solidFill>
              </a:rPr>
              <a:t> casa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Levels: me casa </a:t>
            </a:r>
            <a:r>
              <a:rPr lang="en-US" dirty="0" err="1" smtClean="0">
                <a:solidFill>
                  <a:srgbClr val="7030A0"/>
                </a:solidFill>
              </a:rPr>
              <a:t>tu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[1] 3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occurrences of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 mons = c("</a:t>
            </a:r>
            <a:r>
              <a:rPr lang="en-US" dirty="0" err="1"/>
              <a:t>March","April","January","November","January</a:t>
            </a:r>
            <a:r>
              <a:rPr lang="en-US" dirty="0"/>
              <a:t>",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+ "</a:t>
            </a:r>
            <a:r>
              <a:rPr lang="en-US" dirty="0" err="1"/>
              <a:t>September","October","September","November","August</a:t>
            </a:r>
            <a:r>
              <a:rPr lang="en-US" dirty="0"/>
              <a:t>",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+ "</a:t>
            </a:r>
            <a:r>
              <a:rPr lang="en-US" dirty="0" err="1"/>
              <a:t>January","November","November","February","May","August</a:t>
            </a:r>
            <a:r>
              <a:rPr lang="en-US" dirty="0"/>
              <a:t>",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+ "</a:t>
            </a:r>
            <a:r>
              <a:rPr lang="en-US" dirty="0" err="1"/>
              <a:t>July","December","August","August","September","November</a:t>
            </a:r>
            <a:r>
              <a:rPr lang="en-US" dirty="0"/>
              <a:t>",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+ "</a:t>
            </a:r>
            <a:r>
              <a:rPr lang="en-US" dirty="0" err="1"/>
              <a:t>February","April</a:t>
            </a:r>
            <a:r>
              <a:rPr lang="en-US" dirty="0"/>
              <a:t>")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mtClean="0"/>
              <a:t>&gt;</a:t>
            </a:r>
            <a:r>
              <a:rPr lang="en-US" dirty="0"/>
              <a:t> mons = factor(mons)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 table(mons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mons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    April    August  December  February   January      July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        </a:t>
            </a:r>
            <a:r>
              <a:rPr lang="en-US" dirty="0" smtClean="0">
                <a:solidFill>
                  <a:srgbClr val="FF0000"/>
                </a:solidFill>
              </a:rPr>
              <a:t>   2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 4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       1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    2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   3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1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    March       May  November   October September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        </a:t>
            </a:r>
            <a:r>
              <a:rPr lang="en-US" dirty="0" smtClean="0">
                <a:solidFill>
                  <a:srgbClr val="FF0000"/>
                </a:solidFill>
              </a:rPr>
              <a:t>      1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1</a:t>
            </a:r>
            <a:r>
              <a:rPr lang="en-US" dirty="0">
                <a:solidFill>
                  <a:srgbClr val="FF0000"/>
                </a:solidFill>
              </a:rPr>
              <a:t>        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>
                <a:solidFill>
                  <a:srgbClr val="FF0000"/>
                </a:solidFill>
              </a:rPr>
              <a:t> 5         </a:t>
            </a:r>
            <a:r>
              <a:rPr lang="en-US" dirty="0" smtClean="0">
                <a:solidFill>
                  <a:srgbClr val="FF0000"/>
                </a:solidFill>
              </a:rPr>
              <a:t>      1</a:t>
            </a:r>
            <a:r>
              <a:rPr lang="en-US" dirty="0">
                <a:solidFill>
                  <a:srgbClr val="FF0000"/>
                </a:solidFill>
              </a:rPr>
              <a:t>         </a:t>
            </a:r>
            <a:r>
              <a:rPr lang="en-US" dirty="0" smtClean="0">
                <a:solidFill>
                  <a:srgbClr val="FF0000"/>
                </a:solidFill>
              </a:rPr>
              <a:t>          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5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– Mean and standard deviation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a </a:t>
            </a:r>
            <a:r>
              <a:rPr lang="en-US" dirty="0"/>
              <a:t>&lt;- </a:t>
            </a:r>
            <a:r>
              <a:rPr lang="en-US" dirty="0" smtClean="0"/>
              <a:t>c(50,150</a:t>
            </a:r>
            <a:r>
              <a:rPr lang="en-US" dirty="0"/>
              <a:t>)</a:t>
            </a:r>
          </a:p>
          <a:p>
            <a:r>
              <a:rPr lang="en-US" dirty="0" smtClean="0"/>
              <a:t>mean(a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7030A0"/>
                </a:solidFill>
              </a:rPr>
              <a:t>[1] 100</a:t>
            </a:r>
          </a:p>
          <a:p>
            <a:r>
              <a:rPr lang="en-US" dirty="0" err="1" smtClean="0"/>
              <a:t>sd</a:t>
            </a:r>
            <a:r>
              <a:rPr lang="en-US" dirty="0" smtClean="0"/>
              <a:t>(a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7030A0"/>
                </a:solidFill>
              </a:rPr>
              <a:t>[1] 70.71068</a:t>
            </a:r>
          </a:p>
        </p:txBody>
      </p:sp>
    </p:spTree>
    <p:extLst>
      <p:ext uri="{BB962C8B-B14F-4D97-AF65-F5344CB8AC3E}">
        <p14:creationId xmlns:p14="http://schemas.microsoft.com/office/powerpoint/2010/main" val="17330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percentage of student got a grade over 84 when the grades are normally distributed with a mean of 72, and a standard deviation of 15.2?</a:t>
            </a:r>
          </a:p>
          <a:p>
            <a:endParaRPr lang="en-US" dirty="0"/>
          </a:p>
          <a:p>
            <a:r>
              <a:rPr lang="en-US" dirty="0" err="1" smtClean="0"/>
              <a:t>pnorm</a:t>
            </a:r>
            <a:r>
              <a:rPr lang="en-US" dirty="0" smtClean="0"/>
              <a:t>(84</a:t>
            </a:r>
            <a:r>
              <a:rPr lang="en-US" dirty="0"/>
              <a:t>, mean=72, </a:t>
            </a:r>
            <a:r>
              <a:rPr lang="en-US" dirty="0" err="1"/>
              <a:t>sd</a:t>
            </a:r>
            <a:r>
              <a:rPr lang="en-US" dirty="0"/>
              <a:t>=15.2, </a:t>
            </a:r>
            <a:r>
              <a:rPr lang="en-US" dirty="0" err="1"/>
              <a:t>lower.tail</a:t>
            </a:r>
            <a:r>
              <a:rPr lang="en-US" dirty="0"/>
              <a:t>=FALSE</a:t>
            </a:r>
            <a:r>
              <a:rPr lang="en-US" dirty="0" smtClean="0"/>
              <a:t>)</a:t>
            </a:r>
          </a:p>
          <a:p>
            <a:r>
              <a:rPr lang="en-US" dirty="0">
                <a:solidFill>
                  <a:srgbClr val="7030A0"/>
                </a:solidFill>
              </a:rPr>
              <a:t>[1] 0.2149176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03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Squares and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x &lt;- c(1, 2, 3, 4, 5, 6)   # Create ordered collection (vector)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y &lt;- x^2              </a:t>
            </a:r>
            <a:r>
              <a:rPr lang="en-US" dirty="0" smtClean="0"/>
              <a:t>           # </a:t>
            </a:r>
            <a:r>
              <a:rPr lang="en-US" dirty="0"/>
              <a:t>Square the elements of 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print(y)              </a:t>
            </a:r>
            <a:r>
              <a:rPr lang="en-US" dirty="0" smtClean="0"/>
              <a:t>            # </a:t>
            </a:r>
            <a:r>
              <a:rPr lang="en-US" dirty="0"/>
              <a:t>print (vector) 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[1]  1  4  9 16 25 36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mean(y)              </a:t>
            </a:r>
            <a:r>
              <a:rPr lang="en-US" dirty="0" smtClean="0"/>
              <a:t>          </a:t>
            </a:r>
            <a:r>
              <a:rPr lang="en-US" dirty="0"/>
              <a:t># Calculate average (arithmetic mean) of (vector) y; result is scalar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7030A0"/>
                </a:solidFill>
              </a:rPr>
              <a:t>[</a:t>
            </a:r>
            <a:r>
              <a:rPr lang="en-US" dirty="0">
                <a:solidFill>
                  <a:srgbClr val="FF0000"/>
                </a:solidFill>
              </a:rPr>
              <a:t>1] 15.16667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</a:t>
            </a:r>
            <a:r>
              <a:rPr lang="en-US" dirty="0" err="1"/>
              <a:t>var</a:t>
            </a:r>
            <a:r>
              <a:rPr lang="en-US" dirty="0"/>
              <a:t>(y)                </a:t>
            </a:r>
            <a:r>
              <a:rPr lang="en-US" dirty="0" smtClean="0"/>
              <a:t>            # </a:t>
            </a:r>
            <a:r>
              <a:rPr lang="en-US" dirty="0"/>
              <a:t>Calculate sample variance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[1] 178.9667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lm_1 &lt;- lm(y ~ x)     </a:t>
            </a:r>
            <a:r>
              <a:rPr lang="en-US" dirty="0" smtClean="0"/>
              <a:t>   # </a:t>
            </a:r>
            <a:r>
              <a:rPr lang="en-US" dirty="0"/>
              <a:t>Fit a linear regression model "y = B0 + (B1 * x)"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                    </a:t>
            </a:r>
            <a:r>
              <a:rPr lang="en-US" dirty="0" smtClean="0"/>
              <a:t>                  # </a:t>
            </a:r>
            <a:r>
              <a:rPr lang="en-US" dirty="0"/>
              <a:t>store the results as lm_1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&gt; print(lm_1)           </a:t>
            </a:r>
            <a:r>
              <a:rPr lang="en-US" dirty="0" smtClean="0"/>
              <a:t>       # </a:t>
            </a:r>
            <a:r>
              <a:rPr lang="en-US" dirty="0"/>
              <a:t>Print the model from the (linear model object) lm_1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Call: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lm(formula = y ~ x)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Coefficients: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(Intercept)            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     -9.333        7.000</a:t>
            </a:r>
          </a:p>
        </p:txBody>
      </p:sp>
    </p:spTree>
    <p:extLst>
      <p:ext uri="{BB962C8B-B14F-4D97-AF65-F5344CB8AC3E}">
        <p14:creationId xmlns:p14="http://schemas.microsoft.com/office/powerpoint/2010/main" val="860616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 with R effectively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Analytics</a:t>
            </a:r>
          </a:p>
          <a:p>
            <a:r>
              <a:rPr lang="en-US" dirty="0" smtClean="0"/>
              <a:t>- Graphics and Visualization</a:t>
            </a:r>
          </a:p>
          <a:p>
            <a:r>
              <a:rPr lang="en-US" dirty="0" smtClean="0"/>
              <a:t>- Applications and Extensions</a:t>
            </a:r>
          </a:p>
          <a:p>
            <a:r>
              <a:rPr lang="en-US" dirty="0" smtClean="0"/>
              <a:t>- Programming Language features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403" y="1972971"/>
            <a:ext cx="6453277" cy="376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62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nalytics with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Basic Mathematics</a:t>
            </a:r>
          </a:p>
          <a:p>
            <a:r>
              <a:rPr lang="en-US" dirty="0"/>
              <a:t>Basic Statistics</a:t>
            </a:r>
          </a:p>
          <a:p>
            <a:r>
              <a:rPr lang="en-US" dirty="0"/>
              <a:t>Probability Distributions</a:t>
            </a:r>
          </a:p>
          <a:p>
            <a:r>
              <a:rPr lang="en-US" dirty="0"/>
              <a:t>Big Data Analytics </a:t>
            </a:r>
          </a:p>
          <a:p>
            <a:r>
              <a:rPr lang="en-US" dirty="0"/>
              <a:t>Machine Learning</a:t>
            </a:r>
          </a:p>
          <a:p>
            <a:r>
              <a:rPr lang="en-US" dirty="0"/>
              <a:t>Optimization and Mathematical Programming</a:t>
            </a:r>
          </a:p>
          <a:p>
            <a:r>
              <a:rPr lang="en-US" dirty="0"/>
              <a:t>Signal Processing</a:t>
            </a:r>
          </a:p>
          <a:p>
            <a:r>
              <a:rPr lang="en-US" dirty="0"/>
              <a:t>Simulation and Random Number Generation</a:t>
            </a:r>
          </a:p>
          <a:p>
            <a:r>
              <a:rPr lang="en-US" dirty="0"/>
              <a:t>Statistical Modeling</a:t>
            </a:r>
          </a:p>
          <a:p>
            <a:r>
              <a:rPr lang="en-US" dirty="0"/>
              <a:t>Statistical Tests</a:t>
            </a:r>
          </a:p>
        </p:txBody>
      </p:sp>
    </p:spTree>
    <p:extLst>
      <p:ext uri="{BB962C8B-B14F-4D97-AF65-F5344CB8AC3E}">
        <p14:creationId xmlns:p14="http://schemas.microsoft.com/office/powerpoint/2010/main" val="4175633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Graphics and </a:t>
            </a:r>
            <a:r>
              <a:rPr lang="en-US" dirty="0" smtClean="0"/>
              <a:t>Visualization with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Static Graphics</a:t>
            </a:r>
          </a:p>
          <a:p>
            <a:r>
              <a:rPr lang="en-US" dirty="0"/>
              <a:t>Dynamic Graphics</a:t>
            </a:r>
          </a:p>
          <a:p>
            <a:r>
              <a:rPr lang="en-US" dirty="0"/>
              <a:t>Devices and Formats</a:t>
            </a:r>
          </a:p>
        </p:txBody>
      </p:sp>
    </p:spTree>
    <p:extLst>
      <p:ext uri="{BB962C8B-B14F-4D97-AF65-F5344CB8AC3E}">
        <p14:creationId xmlns:p14="http://schemas.microsoft.com/office/powerpoint/2010/main" val="1339853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and </a:t>
            </a:r>
            <a:r>
              <a:rPr lang="en-US" dirty="0" smtClean="0"/>
              <a:t>Extensions with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  <a:p>
            <a:r>
              <a:rPr lang="en-US" dirty="0"/>
              <a:t>Data Mining and Machine Learning</a:t>
            </a:r>
          </a:p>
          <a:p>
            <a:r>
              <a:rPr lang="en-US" dirty="0"/>
              <a:t>Statistical Methodology</a:t>
            </a:r>
          </a:p>
          <a:p>
            <a:r>
              <a:rPr lang="en-US" dirty="0"/>
              <a:t>Other Distributions Available in Third-Party </a:t>
            </a:r>
            <a:r>
              <a:rPr lang="en-US" dirty="0" smtClean="0"/>
              <a:t>Packages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146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 </a:t>
            </a:r>
            <a:r>
              <a:rPr lang="en-US" dirty="0" smtClean="0"/>
              <a:t>features of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/ Output</a:t>
            </a:r>
          </a:p>
          <a:p>
            <a:r>
              <a:rPr lang="en-US" dirty="0"/>
              <a:t>Object-oriented programming</a:t>
            </a:r>
          </a:p>
          <a:p>
            <a:r>
              <a:rPr lang="en-US" dirty="0"/>
              <a:t>Distributed Computing</a:t>
            </a:r>
          </a:p>
          <a:p>
            <a:r>
              <a:rPr lang="en-US" dirty="0"/>
              <a:t>Included R Packages</a:t>
            </a:r>
          </a:p>
        </p:txBody>
      </p:sp>
    </p:spTree>
    <p:extLst>
      <p:ext uri="{BB962C8B-B14F-4D97-AF65-F5344CB8AC3E}">
        <p14:creationId xmlns:p14="http://schemas.microsoft.com/office/powerpoint/2010/main" val="85760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is a programming language and software environment for statistical analysis, graphics representation and reporting. </a:t>
            </a:r>
            <a:endParaRPr lang="en-US" dirty="0" smtClean="0"/>
          </a:p>
          <a:p>
            <a:r>
              <a:rPr lang="en-US" dirty="0" smtClean="0"/>
              <a:t>R </a:t>
            </a:r>
            <a:r>
              <a:rPr lang="en-US" dirty="0"/>
              <a:t>was created by Ross Ihaka and Robert Gentleman at the University of Auckland, New Zealand, and is currently developed by the R Development Core Team.</a:t>
            </a:r>
          </a:p>
          <a:p>
            <a:r>
              <a:rPr lang="en-US" dirty="0"/>
              <a:t>The core of R is an interpreted computer language which allows branching and looping as well as modular programming using functions. R allows integration with the procedures written in the C, C++, </a:t>
            </a:r>
            <a:r>
              <a:rPr lang="en-US" dirty="0" err="1"/>
              <a:t>.Net</a:t>
            </a:r>
            <a:r>
              <a:rPr lang="en-US" dirty="0"/>
              <a:t>, Python or FORTRAN languages for efficiency.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7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 My first program in R Programming </a:t>
            </a:r>
            <a:endParaRPr lang="en-US" dirty="0" smtClean="0"/>
          </a:p>
          <a:p>
            <a:r>
              <a:rPr lang="en-US" dirty="0" err="1" smtClean="0"/>
              <a:t>myString</a:t>
            </a:r>
            <a:r>
              <a:rPr lang="en-US" dirty="0" smtClean="0"/>
              <a:t> </a:t>
            </a:r>
            <a:r>
              <a:rPr lang="en-US" dirty="0"/>
              <a:t>&lt;- "Hello, World!" </a:t>
            </a:r>
            <a:endParaRPr lang="en-US" dirty="0" smtClean="0"/>
          </a:p>
          <a:p>
            <a:r>
              <a:rPr lang="en-US" dirty="0" smtClean="0"/>
              <a:t>print </a:t>
            </a:r>
            <a:r>
              <a:rPr lang="en-US" dirty="0"/>
              <a:t>( </a:t>
            </a:r>
            <a:r>
              <a:rPr lang="en-US" dirty="0" err="1"/>
              <a:t>myString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198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and Declarations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Unlike C++ and Java, and similar to </a:t>
            </a:r>
            <a:r>
              <a:rPr lang="en-US" dirty="0" err="1" smtClean="0"/>
              <a:t>Matlab</a:t>
            </a:r>
            <a:r>
              <a:rPr lang="en-US" dirty="0" smtClean="0"/>
              <a:t>, Perl and PHP, R doesn’t not declare data types when using variables. The type of an object is determined at the time of initialization and is determined by the type of the assigned data. </a:t>
            </a:r>
          </a:p>
          <a:p>
            <a:r>
              <a:rPr lang="en-US" dirty="0" smtClean="0"/>
              <a:t>Common types are:</a:t>
            </a:r>
          </a:p>
          <a:p>
            <a:r>
              <a:rPr lang="en-US" dirty="0"/>
              <a:t>Vectors</a:t>
            </a:r>
          </a:p>
          <a:p>
            <a:r>
              <a:rPr lang="en-US" dirty="0" smtClean="0"/>
              <a:t>Matrices</a:t>
            </a:r>
            <a:endParaRPr lang="en-US" dirty="0"/>
          </a:p>
          <a:p>
            <a:r>
              <a:rPr lang="en-US" dirty="0"/>
              <a:t>Arrays</a:t>
            </a:r>
          </a:p>
          <a:p>
            <a:r>
              <a:rPr lang="en-US" dirty="0" smtClean="0"/>
              <a:t>Data Frames</a:t>
            </a:r>
          </a:p>
          <a:p>
            <a:r>
              <a:rPr lang="en-US" dirty="0" smtClean="0"/>
              <a:t>Lists</a:t>
            </a:r>
            <a:endParaRPr lang="en-US" dirty="0"/>
          </a:p>
          <a:p>
            <a:r>
              <a:rPr lang="en-US" dirty="0"/>
              <a:t>Factors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373" y="2735186"/>
            <a:ext cx="6837528" cy="327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4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 Create a vector. </a:t>
            </a:r>
            <a:endParaRPr lang="en-US" dirty="0" smtClean="0"/>
          </a:p>
          <a:p>
            <a:r>
              <a:rPr lang="en-US" dirty="0" smtClean="0"/>
              <a:t>routine </a:t>
            </a:r>
            <a:r>
              <a:rPr lang="en-US" dirty="0"/>
              <a:t>&lt;- c</a:t>
            </a:r>
            <a:r>
              <a:rPr lang="en-US" dirty="0" smtClean="0"/>
              <a:t>(‘</a:t>
            </a:r>
            <a:r>
              <a:rPr lang="en-US" dirty="0" err="1" smtClean="0"/>
              <a:t>gym',‘tan',“laundry</a:t>
            </a:r>
            <a:r>
              <a:rPr lang="en-US" dirty="0" smtClean="0"/>
              <a:t>")    # c() is a R function that combines elements</a:t>
            </a:r>
          </a:p>
          <a:p>
            <a:r>
              <a:rPr lang="en-US" dirty="0" smtClean="0"/>
              <a:t>print(routine)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7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 Create a list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list1 &lt;- </a:t>
            </a:r>
            <a:r>
              <a:rPr lang="en-US" dirty="0" smtClean="0"/>
              <a:t>list(c(1,2,4))</a:t>
            </a:r>
          </a:p>
          <a:p>
            <a:r>
              <a:rPr lang="en-US" dirty="0" smtClean="0"/>
              <a:t>print(list1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2740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 Create a matrix. </a:t>
            </a:r>
            <a:endParaRPr lang="en-US" dirty="0" smtClean="0"/>
          </a:p>
          <a:p>
            <a:r>
              <a:rPr lang="en-US" dirty="0" smtClean="0"/>
              <a:t>M </a:t>
            </a:r>
            <a:r>
              <a:rPr lang="en-US" dirty="0"/>
              <a:t>= matrix( c</a:t>
            </a:r>
            <a:r>
              <a:rPr lang="en-US" dirty="0" smtClean="0"/>
              <a:t>(‘a1','a2',‘a3',‘b1',‘b2',‘b3' ,'c1',‘c2',‘c3'), ), </a:t>
            </a:r>
            <a:r>
              <a:rPr lang="en-US" dirty="0" err="1"/>
              <a:t>nrow</a:t>
            </a:r>
            <a:r>
              <a:rPr lang="en-US" dirty="0"/>
              <a:t> = </a:t>
            </a:r>
            <a:r>
              <a:rPr lang="en-US" dirty="0" smtClean="0"/>
              <a:t>3, </a:t>
            </a:r>
            <a:r>
              <a:rPr lang="en-US" dirty="0" err="1"/>
              <a:t>ncol</a:t>
            </a:r>
            <a:r>
              <a:rPr lang="en-US" dirty="0"/>
              <a:t> = 3, </a:t>
            </a:r>
            <a:r>
              <a:rPr lang="en-US" dirty="0" err="1"/>
              <a:t>byrow</a:t>
            </a:r>
            <a:r>
              <a:rPr lang="en-US" dirty="0"/>
              <a:t> = TRUE) </a:t>
            </a:r>
            <a:endParaRPr lang="en-US" dirty="0" smtClean="0"/>
          </a:p>
          <a:p>
            <a:r>
              <a:rPr lang="en-US" dirty="0" smtClean="0"/>
              <a:t>print(M)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Note: Matrix in R can only have 2 dimensions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38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225347" cy="3845382"/>
          </a:xfrm>
        </p:spPr>
        <p:txBody>
          <a:bodyPr>
            <a:normAutofit/>
          </a:bodyPr>
          <a:lstStyle/>
          <a:p>
            <a:r>
              <a:rPr lang="en-US" dirty="0"/>
              <a:t># Create an array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 &lt;- array(c</a:t>
            </a:r>
            <a:r>
              <a:rPr lang="en-US" dirty="0" smtClean="0"/>
              <a:t>(‘</a:t>
            </a:r>
            <a:r>
              <a:rPr lang="en-US" dirty="0" err="1" smtClean="0"/>
              <a:t>heads',‘tales</a:t>
            </a:r>
            <a:r>
              <a:rPr lang="en-US" dirty="0" smtClean="0"/>
              <a:t>'),</a:t>
            </a:r>
          </a:p>
          <a:p>
            <a:r>
              <a:rPr lang="en-US" dirty="0" smtClean="0"/>
              <a:t>dim </a:t>
            </a:r>
            <a:r>
              <a:rPr lang="en-US" dirty="0"/>
              <a:t>= </a:t>
            </a:r>
            <a:r>
              <a:rPr lang="en-US" dirty="0" smtClean="0"/>
              <a:t>c(3,1,2</a:t>
            </a:r>
            <a:r>
              <a:rPr lang="en-US" dirty="0"/>
              <a:t>)) </a:t>
            </a:r>
            <a:endParaRPr lang="en-US" dirty="0" smtClean="0"/>
          </a:p>
          <a:p>
            <a:r>
              <a:rPr lang="en-US" dirty="0" smtClean="0"/>
              <a:t>Print(a)</a:t>
            </a:r>
          </a:p>
          <a:p>
            <a:endParaRPr lang="en-US" dirty="0"/>
          </a:p>
          <a:p>
            <a:r>
              <a:rPr lang="en-US" dirty="0" smtClean="0"/>
              <a:t>"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53943" y="1845734"/>
            <a:ext cx="4225347" cy="3845382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, , 1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 [,1]     [,2]     [,3]   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[1,] “heads"  “tales" “heads"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[2,] “tales" “heads"  “tales"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[3,] “heads"  “tales" “heads"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, , 2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    [,1]     [,2]     [,3]   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[1,] “tales" “heads"  “tales"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[2,] “heads"  “tales" “heads"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[3,] “tales" “heads"  “tales"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305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975974" cy="4023360"/>
          </a:xfrm>
        </p:spPr>
        <p:txBody>
          <a:bodyPr/>
          <a:lstStyle/>
          <a:p>
            <a:r>
              <a:rPr lang="en-US" dirty="0"/>
              <a:t># Create the data frame.</a:t>
            </a:r>
          </a:p>
          <a:p>
            <a:pPr marL="0" indent="0">
              <a:buNone/>
            </a:pPr>
            <a:r>
              <a:rPr lang="en-US" dirty="0" smtClean="0"/>
              <a:t>stocks </a:t>
            </a:r>
            <a:r>
              <a:rPr lang="en-US" dirty="0"/>
              <a:t>&lt;- 	</a:t>
            </a:r>
            <a:r>
              <a:rPr lang="en-US" dirty="0" err="1"/>
              <a:t>data.frame</a:t>
            </a:r>
            <a:r>
              <a:rPr lang="en-US" dirty="0"/>
              <a:t>(</a:t>
            </a:r>
          </a:p>
          <a:p>
            <a:r>
              <a:rPr lang="en-US" dirty="0"/>
              <a:t>   </a:t>
            </a:r>
            <a:r>
              <a:rPr lang="en-US" dirty="0" smtClean="0"/>
              <a:t>symbol </a:t>
            </a:r>
            <a:r>
              <a:rPr lang="en-US" dirty="0"/>
              <a:t>= c</a:t>
            </a:r>
            <a:r>
              <a:rPr lang="en-US" dirty="0" smtClean="0"/>
              <a:t>(“IBM", “GOOG",“T"), 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smtClean="0"/>
              <a:t>price </a:t>
            </a:r>
            <a:r>
              <a:rPr lang="en-US" dirty="0"/>
              <a:t>= c(152, </a:t>
            </a:r>
            <a:r>
              <a:rPr lang="en-US" dirty="0" smtClean="0"/>
              <a:t>625, 55), 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smtClean="0"/>
              <a:t>ask </a:t>
            </a:r>
            <a:r>
              <a:rPr lang="en-US" dirty="0"/>
              <a:t>= </a:t>
            </a:r>
            <a:r>
              <a:rPr lang="en-US" dirty="0" smtClean="0"/>
              <a:t>c(153,626, 56),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smtClean="0"/>
              <a:t>bid </a:t>
            </a:r>
            <a:r>
              <a:rPr lang="en-US" dirty="0"/>
              <a:t>= c(151,624, 54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print(stocks)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58659" y="2080021"/>
            <a:ext cx="4975974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7030A0"/>
                </a:solidFill>
              </a:rPr>
              <a:t>    symbol price ask    bid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1    IBM       153  153   151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2    GOOG   625  626   624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3   T            152  153    151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155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295</TotalTime>
  <Words>783</Words>
  <Application>Microsoft Office PowerPoint</Application>
  <PresentationFormat>Widescreen</PresentationFormat>
  <Paragraphs>155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Calibri</vt:lpstr>
      <vt:lpstr>Calibri Light</vt:lpstr>
      <vt:lpstr>Retrospect</vt:lpstr>
      <vt:lpstr>R Programming Language</vt:lpstr>
      <vt:lpstr>History Of R</vt:lpstr>
      <vt:lpstr>Hello World</vt:lpstr>
      <vt:lpstr>Data Types and Declarations</vt:lpstr>
      <vt:lpstr>Vector</vt:lpstr>
      <vt:lpstr>List</vt:lpstr>
      <vt:lpstr>Matrix</vt:lpstr>
      <vt:lpstr>Arrays</vt:lpstr>
      <vt:lpstr>Data Frame</vt:lpstr>
      <vt:lpstr>Factors</vt:lpstr>
      <vt:lpstr>Number of occurrences of words</vt:lpstr>
      <vt:lpstr>Statistics – Mean and standard deviation</vt:lpstr>
      <vt:lpstr>Normal Distribution</vt:lpstr>
      <vt:lpstr>Ex) Squares and Linear Regression</vt:lpstr>
      <vt:lpstr>What can you do with R effectively</vt:lpstr>
      <vt:lpstr>Analytics with R</vt:lpstr>
      <vt:lpstr>Graphics and Visualization with R</vt:lpstr>
      <vt:lpstr>Applications and Extensions with R</vt:lpstr>
      <vt:lpstr>Programming Language features of 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Programming Language</dc:title>
  <dc:creator>Bill Byrne</dc:creator>
  <cp:lastModifiedBy>Bill Byrne</cp:lastModifiedBy>
  <cp:revision>22</cp:revision>
  <dcterms:created xsi:type="dcterms:W3CDTF">2017-11-09T17:04:33Z</dcterms:created>
  <dcterms:modified xsi:type="dcterms:W3CDTF">2017-11-27T21:11:31Z</dcterms:modified>
</cp:coreProperties>
</file>