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3" r:id="rId1"/>
  </p:sldMasterIdLst>
  <p:notesMasterIdLst>
    <p:notesMasterId r:id="rId27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2" r:id="rId17"/>
    <p:sldId id="271" r:id="rId18"/>
    <p:sldId id="273" r:id="rId19"/>
    <p:sldId id="274" r:id="rId20"/>
    <p:sldId id="276" r:id="rId21"/>
    <p:sldId id="275" r:id="rId22"/>
    <p:sldId id="277" r:id="rId23"/>
    <p:sldId id="279" r:id="rId24"/>
    <p:sldId id="280" r:id="rId25"/>
    <p:sldId id="281" r:id="rId2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5" d="100"/>
          <a:sy n="65" d="100"/>
        </p:scale>
        <p:origin x="91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420BE3C-D189-415E-BBF0-18B291D69182}" type="datetimeFigureOut">
              <a:rPr lang="en-US" smtClean="0"/>
              <a:t>2/6/2018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4808B3-8BCA-474D-8FB4-AEECDB6E99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23916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4808B3-8BCA-474D-8FB4-AEECDB6E9902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09845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92898-235C-4CBA-85C8-8535F89D34B1}" type="datetimeFigureOut">
              <a:rPr lang="en-US" smtClean="0"/>
              <a:t>2/6/2018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44242F-B3C2-49F7-8D0F-F549328FE987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873349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92898-235C-4CBA-85C8-8535F89D34B1}" type="datetimeFigureOut">
              <a:rPr lang="en-US" smtClean="0"/>
              <a:t>2/6/2018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44242F-B3C2-49F7-8D0F-F549328FE9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85557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92898-235C-4CBA-85C8-8535F89D34B1}" type="datetimeFigureOut">
              <a:rPr lang="en-US" smtClean="0"/>
              <a:t>2/6/2018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44242F-B3C2-49F7-8D0F-F549328FE9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2600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92898-235C-4CBA-85C8-8535F89D34B1}" type="datetimeFigureOut">
              <a:rPr lang="en-US" smtClean="0"/>
              <a:t>2/6/2018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44242F-B3C2-49F7-8D0F-F549328FE9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07707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92898-235C-4CBA-85C8-8535F89D34B1}" type="datetimeFigureOut">
              <a:rPr lang="en-US" smtClean="0"/>
              <a:t>2/6/2018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44242F-B3C2-49F7-8D0F-F549328FE987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080181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92898-235C-4CBA-85C8-8535F89D34B1}" type="datetimeFigureOut">
              <a:rPr lang="en-US" smtClean="0"/>
              <a:t>2/6/2018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44242F-B3C2-49F7-8D0F-F549328FE9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43835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92898-235C-4CBA-85C8-8535F89D34B1}" type="datetimeFigureOut">
              <a:rPr lang="en-US" smtClean="0"/>
              <a:t>2/6/2018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44242F-B3C2-49F7-8D0F-F549328FE9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77868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92898-235C-4CBA-85C8-8535F89D34B1}" type="datetimeFigureOut">
              <a:rPr lang="en-US" smtClean="0"/>
              <a:t>2/6/2018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44242F-B3C2-49F7-8D0F-F549328FE9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73185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92898-235C-4CBA-85C8-8535F89D34B1}" type="datetimeFigureOut">
              <a:rPr lang="en-US" smtClean="0"/>
              <a:t>2/6/2018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44242F-B3C2-49F7-8D0F-F549328FE9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92513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F8C92898-235C-4CBA-85C8-8535F89D34B1}" type="datetimeFigureOut">
              <a:rPr lang="en-US" smtClean="0"/>
              <a:t>2/6/2018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644242F-B3C2-49F7-8D0F-F549328FE9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2507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92898-235C-4CBA-85C8-8535F89D34B1}" type="datetimeFigureOut">
              <a:rPr lang="en-US" smtClean="0"/>
              <a:t>2/6/2018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44242F-B3C2-49F7-8D0F-F549328FE9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51295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F8C92898-235C-4CBA-85C8-8535F89D34B1}" type="datetimeFigureOut">
              <a:rPr lang="en-US" smtClean="0"/>
              <a:t>2/6/2018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A644242F-B3C2-49F7-8D0F-F549328FE987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550521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4" r:id="rId1"/>
    <p:sldLayoutId id="2147483785" r:id="rId2"/>
    <p:sldLayoutId id="2147483786" r:id="rId3"/>
    <p:sldLayoutId id="2147483787" r:id="rId4"/>
    <p:sldLayoutId id="2147483788" r:id="rId5"/>
    <p:sldLayoutId id="2147483789" r:id="rId6"/>
    <p:sldLayoutId id="2147483790" r:id="rId7"/>
    <p:sldLayoutId id="2147483791" r:id="rId8"/>
    <p:sldLayoutId id="2147483792" r:id="rId9"/>
    <p:sldLayoutId id="2147483793" r:id="rId10"/>
    <p:sldLayoutId id="2147483794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e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emf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emf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emf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u="sng" dirty="0" smtClean="0"/>
              <a:t>SQL-DML</a:t>
            </a:r>
            <a:endParaRPr lang="en-US" u="sng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Structured Query Language (Data Manipulation Language)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469103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Ordering 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  <a:p>
            <a:r>
              <a:rPr lang="en-US" b="1" dirty="0"/>
              <a:t> </a:t>
            </a:r>
            <a:endParaRPr lang="en-US" b="1" dirty="0" smtClean="0"/>
          </a:p>
          <a:p>
            <a:endParaRPr lang="en-US" b="1" dirty="0"/>
          </a:p>
          <a:p>
            <a:r>
              <a:rPr lang="en-US" b="1" dirty="0">
                <a:solidFill>
                  <a:srgbClr val="FF0000"/>
                </a:solidFill>
              </a:rPr>
              <a:t> select</a:t>
            </a:r>
            <a:r>
              <a:rPr lang="en-US" dirty="0">
                <a:solidFill>
                  <a:srgbClr val="FF0000"/>
                </a:solidFill>
              </a:rPr>
              <a:t>  </a:t>
            </a:r>
            <a:r>
              <a:rPr lang="en-US" b="1" dirty="0">
                <a:solidFill>
                  <a:srgbClr val="FF0000"/>
                </a:solidFill>
              </a:rPr>
              <a:t>distinct </a:t>
            </a:r>
            <a:r>
              <a:rPr lang="en-US" dirty="0">
                <a:solidFill>
                  <a:srgbClr val="FF0000"/>
                </a:solidFill>
              </a:rPr>
              <a:t>Customer-Name</a:t>
            </a:r>
          </a:p>
          <a:p>
            <a:r>
              <a:rPr lang="en-US" dirty="0">
                <a:solidFill>
                  <a:srgbClr val="FF0000"/>
                </a:solidFill>
              </a:rPr>
              <a:t>  </a:t>
            </a:r>
            <a:r>
              <a:rPr lang="en-US" b="1" dirty="0">
                <a:solidFill>
                  <a:srgbClr val="FF0000"/>
                </a:solidFill>
              </a:rPr>
              <a:t>from</a:t>
            </a:r>
            <a:r>
              <a:rPr lang="en-US" dirty="0">
                <a:solidFill>
                  <a:srgbClr val="FF0000"/>
                </a:solidFill>
              </a:rPr>
              <a:t>   Borrower</a:t>
            </a:r>
          </a:p>
          <a:p>
            <a:r>
              <a:rPr lang="en-US" dirty="0">
                <a:solidFill>
                  <a:srgbClr val="FF0000"/>
                </a:solidFill>
              </a:rPr>
              <a:t>  </a:t>
            </a:r>
            <a:r>
              <a:rPr lang="en-US" b="1" dirty="0" smtClean="0">
                <a:solidFill>
                  <a:srgbClr val="FF0000"/>
                </a:solidFill>
              </a:rPr>
              <a:t>order </a:t>
            </a:r>
            <a:r>
              <a:rPr lang="en-US" b="1" dirty="0">
                <a:solidFill>
                  <a:srgbClr val="FF0000"/>
                </a:solidFill>
              </a:rPr>
              <a:t>by </a:t>
            </a:r>
            <a:r>
              <a:rPr lang="en-US" dirty="0">
                <a:solidFill>
                  <a:srgbClr val="FF0000"/>
                </a:solidFill>
              </a:rPr>
              <a:t>Customer-Name</a:t>
            </a:r>
            <a:endParaRPr lang="en-US" b="1" dirty="0">
              <a:solidFill>
                <a:srgbClr val="FF0000"/>
              </a:solidFill>
            </a:endParaRPr>
          </a:p>
          <a:p>
            <a:endParaRPr lang="en-US" dirty="0">
              <a:solidFill>
                <a:srgbClr val="FF0000"/>
              </a:solidFill>
            </a:endParaRPr>
          </a:p>
        </p:txBody>
      </p:sp>
      <p:pic>
        <p:nvPicPr>
          <p:cNvPr id="6" name="Content Placeholder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44879" y="1845734"/>
            <a:ext cx="9763201" cy="1446820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82199" y="3857414"/>
            <a:ext cx="2228391" cy="12846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958312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Ordering outer/inner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  <a:p>
            <a:r>
              <a:rPr lang="en-US" b="1" dirty="0"/>
              <a:t> </a:t>
            </a:r>
            <a:endParaRPr lang="en-US" b="1" dirty="0" smtClean="0"/>
          </a:p>
          <a:p>
            <a:endParaRPr lang="en-US" b="1" dirty="0"/>
          </a:p>
          <a:p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b="1" dirty="0">
                <a:solidFill>
                  <a:srgbClr val="FF0000"/>
                </a:solidFill>
              </a:rPr>
              <a:t>select</a:t>
            </a:r>
            <a:r>
              <a:rPr lang="en-US" dirty="0">
                <a:solidFill>
                  <a:srgbClr val="FF0000"/>
                </a:solidFill>
              </a:rPr>
              <a:t> *</a:t>
            </a:r>
          </a:p>
          <a:p>
            <a:r>
              <a:rPr lang="en-US" dirty="0">
                <a:solidFill>
                  <a:srgbClr val="FF0000"/>
                </a:solidFill>
              </a:rPr>
              <a:t>  </a:t>
            </a:r>
            <a:r>
              <a:rPr lang="en-US" b="1" dirty="0">
                <a:solidFill>
                  <a:srgbClr val="FF0000"/>
                </a:solidFill>
              </a:rPr>
              <a:t>from</a:t>
            </a:r>
            <a:r>
              <a:rPr lang="en-US" dirty="0">
                <a:solidFill>
                  <a:srgbClr val="FF0000"/>
                </a:solidFill>
              </a:rPr>
              <a:t>  Loan</a:t>
            </a:r>
          </a:p>
          <a:p>
            <a:r>
              <a:rPr lang="en-US" dirty="0">
                <a:solidFill>
                  <a:srgbClr val="FF0000"/>
                </a:solidFill>
              </a:rPr>
              <a:t>  </a:t>
            </a:r>
            <a:r>
              <a:rPr lang="en-US" b="1" dirty="0">
                <a:solidFill>
                  <a:srgbClr val="FF0000"/>
                </a:solidFill>
              </a:rPr>
              <a:t>ordered by</a:t>
            </a:r>
            <a:r>
              <a:rPr lang="en-US" dirty="0">
                <a:solidFill>
                  <a:srgbClr val="FF0000"/>
                </a:solidFill>
              </a:rPr>
              <a:t> Branch-name </a:t>
            </a:r>
            <a:r>
              <a:rPr lang="en-US" b="1" dirty="0" err="1">
                <a:solidFill>
                  <a:srgbClr val="FF0000"/>
                </a:solidFill>
              </a:rPr>
              <a:t>desc</a:t>
            </a:r>
            <a:r>
              <a:rPr lang="en-US" dirty="0">
                <a:solidFill>
                  <a:srgbClr val="FF0000"/>
                </a:solidFill>
              </a:rPr>
              <a:t>, </a:t>
            </a:r>
            <a:r>
              <a:rPr lang="en-US" dirty="0" smtClean="0">
                <a:solidFill>
                  <a:srgbClr val="FF0000"/>
                </a:solidFill>
              </a:rPr>
              <a:t>Loan-Number </a:t>
            </a:r>
            <a:r>
              <a:rPr lang="en-US" b="1" dirty="0" err="1" smtClean="0">
                <a:solidFill>
                  <a:srgbClr val="FF0000"/>
                </a:solidFill>
              </a:rPr>
              <a:t>asc</a:t>
            </a:r>
            <a:endParaRPr lang="en-US" dirty="0">
              <a:solidFill>
                <a:srgbClr val="FF0000"/>
              </a:solidFill>
            </a:endParaRPr>
          </a:p>
        </p:txBody>
      </p:sp>
      <p:pic>
        <p:nvPicPr>
          <p:cNvPr id="6" name="Content Placeholder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44879" y="1845734"/>
            <a:ext cx="9763201" cy="144682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612801" y="3684744"/>
            <a:ext cx="4395279" cy="13940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591789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Union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  <a:p>
            <a:r>
              <a:rPr lang="en-US" b="1" dirty="0"/>
              <a:t> </a:t>
            </a:r>
            <a:endParaRPr lang="en-US" b="1" dirty="0" smtClean="0"/>
          </a:p>
          <a:p>
            <a:endParaRPr lang="en-US" b="1" dirty="0"/>
          </a:p>
          <a:p>
            <a:r>
              <a:rPr lang="en-US" dirty="0">
                <a:solidFill>
                  <a:srgbClr val="FF0000"/>
                </a:solidFill>
              </a:rPr>
              <a:t>  (</a:t>
            </a:r>
            <a:r>
              <a:rPr lang="en-US" b="1" dirty="0">
                <a:solidFill>
                  <a:srgbClr val="FF0000"/>
                </a:solidFill>
              </a:rPr>
              <a:t>select</a:t>
            </a:r>
            <a:r>
              <a:rPr lang="en-US" dirty="0">
                <a:solidFill>
                  <a:srgbClr val="FF0000"/>
                </a:solidFill>
              </a:rPr>
              <a:t> Customer-Name</a:t>
            </a:r>
          </a:p>
          <a:p>
            <a:r>
              <a:rPr lang="en-US" dirty="0">
                <a:solidFill>
                  <a:srgbClr val="FF0000"/>
                </a:solidFill>
              </a:rPr>
              <a:t>   </a:t>
            </a:r>
            <a:r>
              <a:rPr lang="en-US" b="1" dirty="0">
                <a:solidFill>
                  <a:srgbClr val="FF0000"/>
                </a:solidFill>
              </a:rPr>
              <a:t>from</a:t>
            </a:r>
            <a:r>
              <a:rPr lang="en-US" dirty="0">
                <a:solidFill>
                  <a:srgbClr val="FF0000"/>
                </a:solidFill>
              </a:rPr>
              <a:t>   Depositor)</a:t>
            </a:r>
          </a:p>
          <a:p>
            <a:r>
              <a:rPr lang="en-US" dirty="0">
                <a:solidFill>
                  <a:srgbClr val="FF0000"/>
                </a:solidFill>
              </a:rPr>
              <a:t>   </a:t>
            </a:r>
            <a:r>
              <a:rPr lang="en-US" b="1" dirty="0">
                <a:solidFill>
                  <a:srgbClr val="FF0000"/>
                </a:solidFill>
              </a:rPr>
              <a:t>union</a:t>
            </a:r>
            <a:endParaRPr lang="en-US" dirty="0">
              <a:solidFill>
                <a:srgbClr val="FF0000"/>
              </a:solidFill>
            </a:endParaRPr>
          </a:p>
          <a:p>
            <a:r>
              <a:rPr lang="en-US" dirty="0">
                <a:solidFill>
                  <a:srgbClr val="FF0000"/>
                </a:solidFill>
              </a:rPr>
              <a:t>   (</a:t>
            </a:r>
            <a:r>
              <a:rPr lang="en-US" b="1" dirty="0">
                <a:solidFill>
                  <a:srgbClr val="FF0000"/>
                </a:solidFill>
              </a:rPr>
              <a:t>select</a:t>
            </a:r>
            <a:r>
              <a:rPr lang="en-US" dirty="0">
                <a:solidFill>
                  <a:srgbClr val="FF0000"/>
                </a:solidFill>
              </a:rPr>
              <a:t> Customer-Name</a:t>
            </a:r>
          </a:p>
          <a:p>
            <a:r>
              <a:rPr lang="en-US" dirty="0">
                <a:solidFill>
                  <a:srgbClr val="FF0000"/>
                </a:solidFill>
              </a:rPr>
              <a:t>    </a:t>
            </a:r>
            <a:r>
              <a:rPr lang="en-US" b="1" dirty="0">
                <a:solidFill>
                  <a:srgbClr val="FF0000"/>
                </a:solidFill>
              </a:rPr>
              <a:t>from</a:t>
            </a:r>
            <a:r>
              <a:rPr lang="en-US" dirty="0">
                <a:solidFill>
                  <a:srgbClr val="FF0000"/>
                </a:solidFill>
              </a:rPr>
              <a:t> Borrower)</a:t>
            </a:r>
          </a:p>
        </p:txBody>
      </p:sp>
      <p:pic>
        <p:nvPicPr>
          <p:cNvPr id="6" name="Content Placeholder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44879" y="1845734"/>
            <a:ext cx="9763201" cy="1446820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04071" y="3788274"/>
            <a:ext cx="2080862" cy="15912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0697406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SQL – Union all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  <a:p>
            <a:r>
              <a:rPr lang="en-US" b="1" dirty="0"/>
              <a:t> </a:t>
            </a:r>
            <a:endParaRPr lang="en-US" b="1" dirty="0" smtClean="0"/>
          </a:p>
          <a:p>
            <a:endParaRPr lang="en-US" b="1" dirty="0"/>
          </a:p>
          <a:p>
            <a:r>
              <a:rPr lang="en-US" dirty="0">
                <a:solidFill>
                  <a:srgbClr val="FF0000"/>
                </a:solidFill>
              </a:rPr>
              <a:t>(</a:t>
            </a:r>
            <a:r>
              <a:rPr lang="en-US" b="1" dirty="0">
                <a:solidFill>
                  <a:srgbClr val="FF0000"/>
                </a:solidFill>
              </a:rPr>
              <a:t>select</a:t>
            </a:r>
            <a:r>
              <a:rPr lang="en-US" dirty="0">
                <a:solidFill>
                  <a:srgbClr val="FF0000"/>
                </a:solidFill>
              </a:rPr>
              <a:t> Customer-Name</a:t>
            </a:r>
          </a:p>
          <a:p>
            <a:r>
              <a:rPr lang="en-US" dirty="0">
                <a:solidFill>
                  <a:srgbClr val="FF0000"/>
                </a:solidFill>
              </a:rPr>
              <a:t>   </a:t>
            </a:r>
            <a:r>
              <a:rPr lang="en-US" b="1" dirty="0">
                <a:solidFill>
                  <a:srgbClr val="FF0000"/>
                </a:solidFill>
              </a:rPr>
              <a:t>from</a:t>
            </a:r>
            <a:r>
              <a:rPr lang="en-US" dirty="0">
                <a:solidFill>
                  <a:srgbClr val="FF0000"/>
                </a:solidFill>
              </a:rPr>
              <a:t>   Depositor)</a:t>
            </a:r>
          </a:p>
          <a:p>
            <a:r>
              <a:rPr lang="en-US" dirty="0">
                <a:solidFill>
                  <a:srgbClr val="FF0000"/>
                </a:solidFill>
              </a:rPr>
              <a:t>   </a:t>
            </a:r>
            <a:r>
              <a:rPr lang="en-US" b="1" dirty="0">
                <a:solidFill>
                  <a:srgbClr val="FF0000"/>
                </a:solidFill>
              </a:rPr>
              <a:t>union all</a:t>
            </a:r>
            <a:endParaRPr lang="en-US" dirty="0">
              <a:solidFill>
                <a:srgbClr val="FF0000"/>
              </a:solidFill>
            </a:endParaRPr>
          </a:p>
          <a:p>
            <a:r>
              <a:rPr lang="en-US" dirty="0">
                <a:solidFill>
                  <a:srgbClr val="FF0000"/>
                </a:solidFill>
              </a:rPr>
              <a:t>   (</a:t>
            </a:r>
            <a:r>
              <a:rPr lang="en-US" b="1" dirty="0">
                <a:solidFill>
                  <a:srgbClr val="FF0000"/>
                </a:solidFill>
              </a:rPr>
              <a:t>select</a:t>
            </a:r>
            <a:r>
              <a:rPr lang="en-US" dirty="0">
                <a:solidFill>
                  <a:srgbClr val="FF0000"/>
                </a:solidFill>
              </a:rPr>
              <a:t> Customer-Name</a:t>
            </a:r>
          </a:p>
          <a:p>
            <a:r>
              <a:rPr lang="en-US" dirty="0">
                <a:solidFill>
                  <a:srgbClr val="FF0000"/>
                </a:solidFill>
              </a:rPr>
              <a:t>    </a:t>
            </a:r>
            <a:r>
              <a:rPr lang="en-US" b="1" dirty="0">
                <a:solidFill>
                  <a:srgbClr val="FF0000"/>
                </a:solidFill>
              </a:rPr>
              <a:t>from</a:t>
            </a:r>
            <a:r>
              <a:rPr lang="en-US" dirty="0">
                <a:solidFill>
                  <a:srgbClr val="FF0000"/>
                </a:solidFill>
              </a:rPr>
              <a:t> Borrower)</a:t>
            </a:r>
          </a:p>
        </p:txBody>
      </p:sp>
      <p:pic>
        <p:nvPicPr>
          <p:cNvPr id="6" name="Content Placeholder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44879" y="1845734"/>
            <a:ext cx="9763201" cy="1446820"/>
          </a:xfrm>
          <a:prstGeom prst="rect">
            <a:avLst/>
          </a:prstGeom>
        </p:spPr>
      </p:pic>
      <p:pic>
        <p:nvPicPr>
          <p:cNvPr id="7" name="Picture 6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26479" y="3726686"/>
            <a:ext cx="1675609" cy="191409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63349484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SQL – Except </a:t>
            </a:r>
            <a:r>
              <a:rPr lang="en-US" dirty="0" smtClean="0"/>
              <a:t>(set subtraction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  <a:p>
            <a:r>
              <a:rPr lang="en-US" b="1" dirty="0"/>
              <a:t> </a:t>
            </a:r>
            <a:endParaRPr lang="en-US" b="1" dirty="0" smtClean="0"/>
          </a:p>
          <a:p>
            <a:endParaRPr lang="en-US" b="1" dirty="0"/>
          </a:p>
          <a:p>
            <a:r>
              <a:rPr lang="en-US" dirty="0">
                <a:solidFill>
                  <a:srgbClr val="FF0000"/>
                </a:solidFill>
              </a:rPr>
              <a:t>(</a:t>
            </a:r>
            <a:r>
              <a:rPr lang="en-US" b="1" dirty="0">
                <a:solidFill>
                  <a:srgbClr val="FF0000"/>
                </a:solidFill>
              </a:rPr>
              <a:t>select</a:t>
            </a:r>
            <a:r>
              <a:rPr lang="en-US" dirty="0">
                <a:solidFill>
                  <a:srgbClr val="FF0000"/>
                </a:solidFill>
              </a:rPr>
              <a:t> Customer-Name</a:t>
            </a:r>
          </a:p>
          <a:p>
            <a:r>
              <a:rPr lang="en-US" dirty="0">
                <a:solidFill>
                  <a:srgbClr val="FF0000"/>
                </a:solidFill>
              </a:rPr>
              <a:t>   </a:t>
            </a:r>
            <a:r>
              <a:rPr lang="en-US" b="1" dirty="0">
                <a:solidFill>
                  <a:srgbClr val="FF0000"/>
                </a:solidFill>
              </a:rPr>
              <a:t>from</a:t>
            </a:r>
            <a:r>
              <a:rPr lang="en-US" dirty="0">
                <a:solidFill>
                  <a:srgbClr val="FF0000"/>
                </a:solidFill>
              </a:rPr>
              <a:t>   Depositor)</a:t>
            </a:r>
          </a:p>
          <a:p>
            <a:r>
              <a:rPr lang="en-US" dirty="0">
                <a:solidFill>
                  <a:srgbClr val="FF0000"/>
                </a:solidFill>
              </a:rPr>
              <a:t>   </a:t>
            </a:r>
            <a:r>
              <a:rPr lang="en-US" b="1" dirty="0">
                <a:solidFill>
                  <a:srgbClr val="FF0000"/>
                </a:solidFill>
              </a:rPr>
              <a:t>except</a:t>
            </a:r>
            <a:endParaRPr lang="en-US" dirty="0">
              <a:solidFill>
                <a:srgbClr val="FF0000"/>
              </a:solidFill>
            </a:endParaRPr>
          </a:p>
          <a:p>
            <a:r>
              <a:rPr lang="en-US" dirty="0">
                <a:solidFill>
                  <a:srgbClr val="FF0000"/>
                </a:solidFill>
              </a:rPr>
              <a:t>  (</a:t>
            </a:r>
            <a:r>
              <a:rPr lang="en-US" b="1" dirty="0">
                <a:solidFill>
                  <a:srgbClr val="FF0000"/>
                </a:solidFill>
              </a:rPr>
              <a:t>select</a:t>
            </a:r>
            <a:r>
              <a:rPr lang="en-US" dirty="0">
                <a:solidFill>
                  <a:srgbClr val="FF0000"/>
                </a:solidFill>
              </a:rPr>
              <a:t> Customer-Name</a:t>
            </a:r>
          </a:p>
          <a:p>
            <a:r>
              <a:rPr lang="en-US" dirty="0">
                <a:solidFill>
                  <a:srgbClr val="FF0000"/>
                </a:solidFill>
              </a:rPr>
              <a:t>    </a:t>
            </a:r>
            <a:r>
              <a:rPr lang="en-US" b="1" dirty="0">
                <a:solidFill>
                  <a:srgbClr val="FF0000"/>
                </a:solidFill>
              </a:rPr>
              <a:t>from</a:t>
            </a:r>
            <a:r>
              <a:rPr lang="en-US" dirty="0">
                <a:solidFill>
                  <a:srgbClr val="FF0000"/>
                </a:solidFill>
              </a:rPr>
              <a:t> Borrower)</a:t>
            </a:r>
          </a:p>
        </p:txBody>
      </p:sp>
      <p:pic>
        <p:nvPicPr>
          <p:cNvPr id="6" name="Content Placeholder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44879" y="1845734"/>
            <a:ext cx="9763201" cy="1446820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10947" y="3968123"/>
            <a:ext cx="1954069" cy="770132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437413" y="4980509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By default, except eliminates the duplicates, to leave them in, use </a:t>
            </a:r>
            <a:r>
              <a:rPr lang="en-US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all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19268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SQL – Except, all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  <a:p>
            <a:r>
              <a:rPr lang="en-US" b="1" dirty="0"/>
              <a:t> </a:t>
            </a:r>
            <a:endParaRPr lang="en-US" b="1" dirty="0" smtClean="0"/>
          </a:p>
          <a:p>
            <a:endParaRPr lang="en-US" b="1" dirty="0"/>
          </a:p>
          <a:p>
            <a:r>
              <a:rPr lang="en-US" dirty="0">
                <a:solidFill>
                  <a:srgbClr val="FF0000"/>
                </a:solidFill>
              </a:rPr>
              <a:t>(</a:t>
            </a:r>
            <a:r>
              <a:rPr lang="en-US" b="1" dirty="0">
                <a:solidFill>
                  <a:srgbClr val="FF0000"/>
                </a:solidFill>
              </a:rPr>
              <a:t>select</a:t>
            </a:r>
            <a:r>
              <a:rPr lang="en-US" dirty="0">
                <a:solidFill>
                  <a:srgbClr val="FF0000"/>
                </a:solidFill>
              </a:rPr>
              <a:t> Customer-Name</a:t>
            </a:r>
          </a:p>
          <a:p>
            <a:r>
              <a:rPr lang="en-US" dirty="0">
                <a:solidFill>
                  <a:srgbClr val="FF0000"/>
                </a:solidFill>
              </a:rPr>
              <a:t>   </a:t>
            </a:r>
            <a:r>
              <a:rPr lang="en-US" b="1" dirty="0">
                <a:solidFill>
                  <a:srgbClr val="FF0000"/>
                </a:solidFill>
              </a:rPr>
              <a:t>from</a:t>
            </a:r>
            <a:r>
              <a:rPr lang="en-US" dirty="0">
                <a:solidFill>
                  <a:srgbClr val="FF0000"/>
                </a:solidFill>
              </a:rPr>
              <a:t>   Borrower)</a:t>
            </a:r>
          </a:p>
          <a:p>
            <a:r>
              <a:rPr lang="en-US" dirty="0">
                <a:solidFill>
                  <a:srgbClr val="FF0000"/>
                </a:solidFill>
              </a:rPr>
              <a:t>   </a:t>
            </a:r>
            <a:r>
              <a:rPr lang="en-US" b="1" dirty="0">
                <a:solidFill>
                  <a:srgbClr val="FF0000"/>
                </a:solidFill>
              </a:rPr>
              <a:t>except all</a:t>
            </a:r>
            <a:endParaRPr lang="en-US" dirty="0">
              <a:solidFill>
                <a:srgbClr val="FF0000"/>
              </a:solidFill>
            </a:endParaRPr>
          </a:p>
          <a:p>
            <a:r>
              <a:rPr lang="en-US" dirty="0">
                <a:solidFill>
                  <a:srgbClr val="FF0000"/>
                </a:solidFill>
              </a:rPr>
              <a:t>   (</a:t>
            </a:r>
            <a:r>
              <a:rPr lang="en-US" b="1" dirty="0">
                <a:solidFill>
                  <a:srgbClr val="FF0000"/>
                </a:solidFill>
              </a:rPr>
              <a:t>select</a:t>
            </a:r>
            <a:r>
              <a:rPr lang="en-US" dirty="0">
                <a:solidFill>
                  <a:srgbClr val="FF0000"/>
                </a:solidFill>
              </a:rPr>
              <a:t> Customer-Name</a:t>
            </a:r>
          </a:p>
          <a:p>
            <a:r>
              <a:rPr lang="en-US" dirty="0">
                <a:solidFill>
                  <a:srgbClr val="FF0000"/>
                </a:solidFill>
              </a:rPr>
              <a:t>    </a:t>
            </a:r>
            <a:r>
              <a:rPr lang="en-US" b="1" dirty="0">
                <a:solidFill>
                  <a:srgbClr val="FF0000"/>
                </a:solidFill>
              </a:rPr>
              <a:t>from</a:t>
            </a:r>
            <a:r>
              <a:rPr lang="en-US" dirty="0">
                <a:solidFill>
                  <a:srgbClr val="FF0000"/>
                </a:solidFill>
              </a:rPr>
              <a:t> Depositor</a:t>
            </a:r>
            <a:r>
              <a:rPr lang="en-US" dirty="0" smtClean="0">
                <a:solidFill>
                  <a:srgbClr val="FF0000"/>
                </a:solidFill>
              </a:rPr>
              <a:t>)       </a:t>
            </a:r>
            <a:endParaRPr lang="en-US" dirty="0">
              <a:solidFill>
                <a:srgbClr val="FF0000"/>
              </a:solidFill>
            </a:endParaRPr>
          </a:p>
        </p:txBody>
      </p:sp>
      <p:pic>
        <p:nvPicPr>
          <p:cNvPr id="6" name="Content Placeholder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44879" y="1845734"/>
            <a:ext cx="9763201" cy="1446820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78170" y="3983294"/>
            <a:ext cx="1797004" cy="10183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404793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Other Keywords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err="1"/>
              <a:t>avg</a:t>
            </a:r>
            <a:r>
              <a:rPr lang="en-US" dirty="0"/>
              <a:t> : Average</a:t>
            </a:r>
          </a:p>
          <a:p>
            <a:r>
              <a:rPr lang="en-US" b="1" dirty="0"/>
              <a:t>min</a:t>
            </a:r>
            <a:r>
              <a:rPr lang="en-US" dirty="0"/>
              <a:t> : Minimum</a:t>
            </a:r>
          </a:p>
          <a:p>
            <a:r>
              <a:rPr lang="en-US" b="1" dirty="0"/>
              <a:t>max</a:t>
            </a:r>
            <a:r>
              <a:rPr lang="en-US" dirty="0"/>
              <a:t>: Maximum</a:t>
            </a:r>
          </a:p>
          <a:p>
            <a:r>
              <a:rPr lang="en-US" b="1" dirty="0"/>
              <a:t>sum</a:t>
            </a:r>
            <a:r>
              <a:rPr lang="en-US" dirty="0"/>
              <a:t> : Total</a:t>
            </a:r>
          </a:p>
          <a:p>
            <a:r>
              <a:rPr lang="en-US" b="1" dirty="0"/>
              <a:t>count</a:t>
            </a:r>
            <a:r>
              <a:rPr lang="en-US" dirty="0"/>
              <a:t> : Count</a:t>
            </a:r>
          </a:p>
          <a:p>
            <a:r>
              <a:rPr lang="en-US" dirty="0"/>
              <a:t> </a:t>
            </a:r>
          </a:p>
          <a:p>
            <a:r>
              <a:rPr lang="en-US" b="1" dirty="0"/>
              <a:t>group by</a:t>
            </a:r>
            <a:r>
              <a:rPr lang="en-US" dirty="0"/>
              <a:t>:  group the output by</a:t>
            </a:r>
          </a:p>
          <a:p>
            <a:r>
              <a:rPr lang="en-US" b="1" dirty="0"/>
              <a:t>having</a:t>
            </a:r>
            <a:r>
              <a:rPr lang="en-US" dirty="0"/>
              <a:t>    : applied after the groups are formed so aggregate functions can be used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294374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Group by - having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  <a:p>
            <a:r>
              <a:rPr lang="en-US" b="1" dirty="0"/>
              <a:t> </a:t>
            </a:r>
            <a:endParaRPr lang="en-US" b="1" dirty="0" smtClean="0"/>
          </a:p>
          <a:p>
            <a:endParaRPr lang="en-US" b="1" dirty="0"/>
          </a:p>
          <a:p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b="1" dirty="0">
                <a:solidFill>
                  <a:srgbClr val="FF0000"/>
                </a:solidFill>
              </a:rPr>
              <a:t>select</a:t>
            </a:r>
            <a:r>
              <a:rPr lang="en-US" dirty="0">
                <a:solidFill>
                  <a:srgbClr val="FF0000"/>
                </a:solidFill>
              </a:rPr>
              <a:t>  branch-name, </a:t>
            </a:r>
            <a:r>
              <a:rPr lang="en-US" b="1" dirty="0" err="1">
                <a:solidFill>
                  <a:srgbClr val="FF0000"/>
                </a:solidFill>
              </a:rPr>
              <a:t>avg</a:t>
            </a:r>
            <a:r>
              <a:rPr lang="en-US" dirty="0">
                <a:solidFill>
                  <a:srgbClr val="FF0000"/>
                </a:solidFill>
              </a:rPr>
              <a:t>(amount)</a:t>
            </a:r>
          </a:p>
          <a:p>
            <a:r>
              <a:rPr lang="en-US" dirty="0">
                <a:solidFill>
                  <a:srgbClr val="FF0000"/>
                </a:solidFill>
              </a:rPr>
              <a:t>  </a:t>
            </a:r>
            <a:r>
              <a:rPr lang="en-US" b="1" dirty="0">
                <a:solidFill>
                  <a:srgbClr val="FF0000"/>
                </a:solidFill>
              </a:rPr>
              <a:t>from</a:t>
            </a:r>
            <a:r>
              <a:rPr lang="en-US" dirty="0">
                <a:solidFill>
                  <a:srgbClr val="FF0000"/>
                </a:solidFill>
              </a:rPr>
              <a:t>    loan</a:t>
            </a:r>
          </a:p>
          <a:p>
            <a:r>
              <a:rPr lang="en-US" dirty="0">
                <a:solidFill>
                  <a:srgbClr val="FF0000"/>
                </a:solidFill>
              </a:rPr>
              <a:t>  </a:t>
            </a:r>
            <a:r>
              <a:rPr lang="en-US" b="1" dirty="0">
                <a:solidFill>
                  <a:srgbClr val="FF0000"/>
                </a:solidFill>
              </a:rPr>
              <a:t>group by</a:t>
            </a:r>
            <a:r>
              <a:rPr lang="en-US" dirty="0">
                <a:solidFill>
                  <a:srgbClr val="FF0000"/>
                </a:solidFill>
              </a:rPr>
              <a:t> Branch-Name</a:t>
            </a:r>
          </a:p>
          <a:p>
            <a:r>
              <a:rPr lang="en-US" dirty="0">
                <a:solidFill>
                  <a:srgbClr val="FF0000"/>
                </a:solidFill>
              </a:rPr>
              <a:t>   </a:t>
            </a:r>
            <a:r>
              <a:rPr lang="en-US" b="1" dirty="0">
                <a:solidFill>
                  <a:srgbClr val="FF0000"/>
                </a:solidFill>
              </a:rPr>
              <a:t>having </a:t>
            </a:r>
            <a:r>
              <a:rPr lang="en-US" b="1" dirty="0" err="1">
                <a:solidFill>
                  <a:srgbClr val="FF0000"/>
                </a:solidFill>
              </a:rPr>
              <a:t>avg</a:t>
            </a:r>
            <a:r>
              <a:rPr lang="en-US" dirty="0">
                <a:solidFill>
                  <a:srgbClr val="FF0000"/>
                </a:solidFill>
              </a:rPr>
              <a:t>(Amount) &lt; 3000</a:t>
            </a:r>
          </a:p>
        </p:txBody>
      </p:sp>
      <p:pic>
        <p:nvPicPr>
          <p:cNvPr id="6" name="Content Placeholder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44879" y="1845734"/>
            <a:ext cx="9763201" cy="1446820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21586" y="3911835"/>
            <a:ext cx="4134823" cy="8739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797432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Inner join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  <a:p>
            <a:r>
              <a:rPr lang="en-US" b="1" dirty="0"/>
              <a:t> </a:t>
            </a:r>
            <a:endParaRPr lang="en-US" b="1" dirty="0" smtClean="0"/>
          </a:p>
          <a:p>
            <a:endParaRPr lang="en-US" b="1" dirty="0"/>
          </a:p>
          <a:p>
            <a:r>
              <a:rPr lang="en-US" dirty="0">
                <a:solidFill>
                  <a:srgbClr val="FF0000"/>
                </a:solidFill>
              </a:rPr>
              <a:t>loan </a:t>
            </a:r>
            <a:r>
              <a:rPr lang="en-US" b="1" dirty="0">
                <a:solidFill>
                  <a:srgbClr val="FF0000"/>
                </a:solidFill>
              </a:rPr>
              <a:t>inner join</a:t>
            </a:r>
            <a:r>
              <a:rPr lang="en-US" dirty="0">
                <a:solidFill>
                  <a:srgbClr val="FF0000"/>
                </a:solidFill>
              </a:rPr>
              <a:t> borrower </a:t>
            </a:r>
            <a:r>
              <a:rPr lang="en-US" b="1" dirty="0">
                <a:solidFill>
                  <a:srgbClr val="FF0000"/>
                </a:solidFill>
              </a:rPr>
              <a:t>on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loan.loan</a:t>
            </a:r>
            <a:r>
              <a:rPr lang="en-US" dirty="0">
                <a:solidFill>
                  <a:srgbClr val="FF0000"/>
                </a:solidFill>
              </a:rPr>
              <a:t>-number = </a:t>
            </a:r>
            <a:r>
              <a:rPr lang="en-US" dirty="0" err="1" smtClean="0">
                <a:solidFill>
                  <a:srgbClr val="FF0000"/>
                </a:solidFill>
              </a:rPr>
              <a:t>borrower.loan</a:t>
            </a:r>
            <a:r>
              <a:rPr lang="en-US" dirty="0" smtClean="0">
                <a:solidFill>
                  <a:srgbClr val="FF0000"/>
                </a:solidFill>
              </a:rPr>
              <a:t>-number</a:t>
            </a:r>
          </a:p>
          <a:p>
            <a:endParaRPr lang="en-US" dirty="0">
              <a:solidFill>
                <a:srgbClr val="FF0000"/>
              </a:solidFill>
            </a:endParaRPr>
          </a:p>
        </p:txBody>
      </p:sp>
      <p:pic>
        <p:nvPicPr>
          <p:cNvPr id="6" name="Content Placeholder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44879" y="1845734"/>
            <a:ext cx="9763201" cy="1446820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29456" y="4332683"/>
            <a:ext cx="8275134" cy="9518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915061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Outer joins – Left, Right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  <a:p>
            <a:r>
              <a:rPr lang="en-US" b="1" dirty="0"/>
              <a:t> </a:t>
            </a:r>
            <a:endParaRPr lang="en-US" b="1" dirty="0" smtClean="0"/>
          </a:p>
          <a:p>
            <a:endParaRPr lang="en-US" b="1" dirty="0" smtClean="0"/>
          </a:p>
          <a:p>
            <a:r>
              <a:rPr lang="en-US" dirty="0" smtClean="0">
                <a:solidFill>
                  <a:srgbClr val="FF0000"/>
                </a:solidFill>
              </a:rPr>
              <a:t>loan </a:t>
            </a:r>
            <a:r>
              <a:rPr lang="en-US" b="1" dirty="0">
                <a:solidFill>
                  <a:srgbClr val="FF0000"/>
                </a:solidFill>
              </a:rPr>
              <a:t>left outer join</a:t>
            </a:r>
            <a:r>
              <a:rPr lang="en-US" dirty="0">
                <a:solidFill>
                  <a:srgbClr val="FF0000"/>
                </a:solidFill>
              </a:rPr>
              <a:t> borrower </a:t>
            </a:r>
            <a:r>
              <a:rPr lang="en-US" b="1" dirty="0">
                <a:solidFill>
                  <a:srgbClr val="FF0000"/>
                </a:solidFill>
              </a:rPr>
              <a:t>on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loan.loan</a:t>
            </a:r>
            <a:r>
              <a:rPr lang="en-US" dirty="0">
                <a:solidFill>
                  <a:srgbClr val="FF0000"/>
                </a:solidFill>
              </a:rPr>
              <a:t>-number = </a:t>
            </a:r>
            <a:r>
              <a:rPr lang="en-US" dirty="0" err="1">
                <a:solidFill>
                  <a:srgbClr val="FF0000"/>
                </a:solidFill>
              </a:rPr>
              <a:t>borrower.loan</a:t>
            </a:r>
            <a:r>
              <a:rPr lang="en-US" dirty="0">
                <a:solidFill>
                  <a:srgbClr val="FF0000"/>
                </a:solidFill>
              </a:rPr>
              <a:t>-number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en-US" sz="1200" dirty="0" smtClean="0"/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en-US" sz="1200" dirty="0"/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en-US" sz="1200" dirty="0" smtClean="0"/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en-US" sz="1200" dirty="0"/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en-US" sz="1200" dirty="0" smtClean="0"/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en-US" sz="1200" dirty="0"/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en-US" sz="1200" dirty="0" smtClean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1200" dirty="0" smtClean="0"/>
              <a:t>Left </a:t>
            </a:r>
            <a:r>
              <a:rPr lang="en-US" sz="1200" dirty="0"/>
              <a:t>outer joins return the entire left table with matching entries form the right table.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1200" dirty="0"/>
              <a:t>Right outer joins return the entire right table with matching entries form the left table.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1200" dirty="0"/>
              <a:t>Full outer joins return the entire contents of both tables plus matching entries</a:t>
            </a:r>
            <a:r>
              <a:rPr lang="en-US" dirty="0"/>
              <a:t>.</a:t>
            </a:r>
          </a:p>
          <a:p>
            <a:endParaRPr lang="en-US" dirty="0">
              <a:solidFill>
                <a:srgbClr val="FF0000"/>
              </a:solidFill>
            </a:endParaRPr>
          </a:p>
        </p:txBody>
      </p:sp>
      <p:pic>
        <p:nvPicPr>
          <p:cNvPr id="6" name="Content Placeholder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44879" y="1845734"/>
            <a:ext cx="9763201" cy="1446820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73044" y="4049752"/>
            <a:ext cx="7033449" cy="10731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52792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SQL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Developed by IBM is San Jose CA.  </a:t>
            </a:r>
            <a:endParaRPr lang="en-US" sz="2800" dirty="0" smtClean="0"/>
          </a:p>
          <a:p>
            <a:pPr marL="0" indent="0">
              <a:buNone/>
            </a:pPr>
            <a:r>
              <a:rPr lang="en-US" sz="2800" dirty="0"/>
              <a:t> </a:t>
            </a:r>
            <a:r>
              <a:rPr lang="en-US" sz="2800" dirty="0" smtClean="0"/>
              <a:t>Originally </a:t>
            </a:r>
            <a:r>
              <a:rPr lang="en-US" sz="2800" dirty="0"/>
              <a:t>called (and still commonly referred to as Sequel)</a:t>
            </a:r>
          </a:p>
          <a:p>
            <a:pPr marL="0" indent="0">
              <a:buNone/>
            </a:pPr>
            <a:r>
              <a:rPr lang="en-US" sz="2800" dirty="0"/>
              <a:t> </a:t>
            </a:r>
            <a:r>
              <a:rPr lang="en-US" sz="2800" dirty="0" smtClean="0"/>
              <a:t>SQL </a:t>
            </a:r>
            <a:r>
              <a:rPr lang="en-US" sz="2800" dirty="0"/>
              <a:t>stands for Structured Query Language</a:t>
            </a:r>
            <a:r>
              <a:rPr lang="en-US" sz="2800" dirty="0" smtClean="0"/>
              <a:t>.</a:t>
            </a:r>
          </a:p>
          <a:p>
            <a:pPr marL="0" indent="0">
              <a:buNone/>
            </a:pPr>
            <a:r>
              <a:rPr lang="en-US" sz="2800" dirty="0" smtClean="0"/>
              <a:t>SQL-DML (Data Manipulation Language) is the SQL statements that add, delete and modify data in an already existing database. </a:t>
            </a:r>
          </a:p>
          <a:p>
            <a:pPr marL="0" indent="0">
              <a:buNone/>
            </a:pPr>
            <a:endParaRPr lang="en-US" sz="28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47832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Outer joins – Left, Right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  <a:p>
            <a:r>
              <a:rPr lang="en-US" b="1" dirty="0"/>
              <a:t> </a:t>
            </a:r>
            <a:endParaRPr lang="en-US" b="1" dirty="0" smtClean="0"/>
          </a:p>
          <a:p>
            <a:endParaRPr lang="en-US" b="1" dirty="0" smtClean="0"/>
          </a:p>
          <a:p>
            <a:r>
              <a:rPr lang="en-US" dirty="0" smtClean="0">
                <a:solidFill>
                  <a:srgbClr val="FF0000"/>
                </a:solidFill>
              </a:rPr>
              <a:t>loan </a:t>
            </a:r>
            <a:r>
              <a:rPr lang="en-US" b="1" dirty="0" smtClean="0">
                <a:solidFill>
                  <a:srgbClr val="FF0000"/>
                </a:solidFill>
              </a:rPr>
              <a:t>righ</a:t>
            </a:r>
            <a:r>
              <a:rPr lang="en-US" b="1" dirty="0" smtClean="0">
                <a:solidFill>
                  <a:srgbClr val="FF0000"/>
                </a:solidFill>
              </a:rPr>
              <a:t>t </a:t>
            </a:r>
            <a:r>
              <a:rPr lang="en-US" b="1" dirty="0">
                <a:solidFill>
                  <a:srgbClr val="FF0000"/>
                </a:solidFill>
              </a:rPr>
              <a:t>outer join</a:t>
            </a:r>
            <a:r>
              <a:rPr lang="en-US" dirty="0">
                <a:solidFill>
                  <a:srgbClr val="FF0000"/>
                </a:solidFill>
              </a:rPr>
              <a:t> borrower </a:t>
            </a:r>
            <a:r>
              <a:rPr lang="en-US" b="1" dirty="0">
                <a:solidFill>
                  <a:srgbClr val="FF0000"/>
                </a:solidFill>
              </a:rPr>
              <a:t>on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loan.loan</a:t>
            </a:r>
            <a:r>
              <a:rPr lang="en-US" dirty="0">
                <a:solidFill>
                  <a:srgbClr val="FF0000"/>
                </a:solidFill>
              </a:rPr>
              <a:t>-number = </a:t>
            </a:r>
            <a:r>
              <a:rPr lang="en-US" dirty="0" err="1">
                <a:solidFill>
                  <a:srgbClr val="FF0000"/>
                </a:solidFill>
              </a:rPr>
              <a:t>borrower.loan</a:t>
            </a:r>
            <a:r>
              <a:rPr lang="en-US" dirty="0">
                <a:solidFill>
                  <a:srgbClr val="FF0000"/>
                </a:solidFill>
              </a:rPr>
              <a:t>-number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en-US" sz="1200" dirty="0" smtClean="0"/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en-US" sz="1200" dirty="0"/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en-US" sz="1200" dirty="0" smtClean="0"/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en-US" sz="1200" dirty="0"/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en-US" sz="1200" dirty="0" smtClean="0"/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en-US" sz="1200" dirty="0"/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en-US" sz="1200" dirty="0" smtClean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1200" dirty="0" smtClean="0"/>
              <a:t>Left </a:t>
            </a:r>
            <a:r>
              <a:rPr lang="en-US" sz="1200" dirty="0"/>
              <a:t>outer joins return the entire left table with matching entries form the right table.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1200" dirty="0"/>
              <a:t>Right outer joins return the entire right table with matching entries form the left table.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1200" dirty="0"/>
              <a:t>Full outer joins return the entire contents of both tables plus matching entries</a:t>
            </a:r>
            <a:r>
              <a:rPr lang="en-US" dirty="0"/>
              <a:t>.</a:t>
            </a:r>
          </a:p>
          <a:p>
            <a:endParaRPr lang="en-US" dirty="0">
              <a:solidFill>
                <a:srgbClr val="FF0000"/>
              </a:solidFill>
            </a:endParaRPr>
          </a:p>
        </p:txBody>
      </p:sp>
      <p:pic>
        <p:nvPicPr>
          <p:cNvPr id="6" name="Content Placeholder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44879" y="1845734"/>
            <a:ext cx="9763201" cy="1446820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67815" y="4035133"/>
            <a:ext cx="7464675" cy="10913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24328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Natural Join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  <a:p>
            <a:r>
              <a:rPr lang="en-US" b="1" dirty="0"/>
              <a:t> </a:t>
            </a:r>
            <a:endParaRPr lang="en-US" b="1" dirty="0" smtClean="0"/>
          </a:p>
          <a:p>
            <a:endParaRPr lang="en-US" b="1" dirty="0" smtClean="0"/>
          </a:p>
          <a:p>
            <a:r>
              <a:rPr lang="en-US" dirty="0">
                <a:solidFill>
                  <a:srgbClr val="FF0000"/>
                </a:solidFill>
              </a:rPr>
              <a:t>loan </a:t>
            </a:r>
            <a:r>
              <a:rPr lang="en-US" b="1" dirty="0">
                <a:solidFill>
                  <a:srgbClr val="FF0000"/>
                </a:solidFill>
              </a:rPr>
              <a:t>natural join</a:t>
            </a:r>
            <a:r>
              <a:rPr lang="en-US" dirty="0">
                <a:solidFill>
                  <a:srgbClr val="FF0000"/>
                </a:solidFill>
              </a:rPr>
              <a:t> borrower </a:t>
            </a:r>
            <a:endParaRPr lang="en-US" sz="1200" dirty="0" smtClean="0">
              <a:solidFill>
                <a:srgbClr val="FF0000"/>
              </a:solidFill>
            </a:endParaRPr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en-US" sz="1200" dirty="0"/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en-US" sz="1200" dirty="0" smtClean="0"/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en-US" sz="1200" dirty="0"/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en-US" sz="1200" dirty="0" smtClean="0"/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en-US" sz="1200" dirty="0"/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en-US" sz="1200" dirty="0" smtClean="0"/>
          </a:p>
          <a:p>
            <a:endParaRPr lang="en-US" dirty="0">
              <a:solidFill>
                <a:srgbClr val="FF0000"/>
              </a:solidFill>
            </a:endParaRPr>
          </a:p>
        </p:txBody>
      </p:sp>
      <p:pic>
        <p:nvPicPr>
          <p:cNvPr id="6" name="Content Placeholder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44879" y="1845734"/>
            <a:ext cx="9763201" cy="1446820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25575" y="4240730"/>
            <a:ext cx="6481116" cy="9369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077024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Adding a Row to an table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</a:rPr>
              <a:t>INSERT INTO </a:t>
            </a:r>
            <a:r>
              <a:rPr lang="en-US" dirty="0" err="1" smtClean="0">
                <a:solidFill>
                  <a:srgbClr val="FF0000"/>
                </a:solidFill>
              </a:rPr>
              <a:t>memberChallengeQuestions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(</a:t>
            </a:r>
            <a:r>
              <a:rPr lang="en-US" dirty="0" err="1" smtClean="0">
                <a:solidFill>
                  <a:srgbClr val="FF0000"/>
                </a:solidFill>
              </a:rPr>
              <a:t>memberID</a:t>
            </a:r>
            <a:r>
              <a:rPr lang="en-US" dirty="0" smtClean="0">
                <a:solidFill>
                  <a:srgbClr val="FF0000"/>
                </a:solidFill>
              </a:rPr>
              <a:t>, question,  answer)</a:t>
            </a:r>
          </a:p>
          <a:p>
            <a:r>
              <a:rPr lang="en-US" b="1" dirty="0" smtClean="0">
                <a:solidFill>
                  <a:srgbClr val="FF0000"/>
                </a:solidFill>
              </a:rPr>
              <a:t>VALUES</a:t>
            </a:r>
            <a:r>
              <a:rPr lang="en-US" dirty="0" smtClean="0">
                <a:solidFill>
                  <a:srgbClr val="FF0000"/>
                </a:solidFill>
              </a:rPr>
              <a:t>(‘125’,’What is you favorite </a:t>
            </a:r>
            <a:r>
              <a:rPr lang="en-US" dirty="0" err="1" smtClean="0">
                <a:solidFill>
                  <a:srgbClr val="FF0000"/>
                </a:solidFill>
              </a:rPr>
              <a:t>food?’,’Pizza</a:t>
            </a:r>
            <a:r>
              <a:rPr lang="en-US" dirty="0" smtClean="0">
                <a:solidFill>
                  <a:srgbClr val="FF0000"/>
                </a:solidFill>
              </a:rPr>
              <a:t>’)</a:t>
            </a:r>
          </a:p>
          <a:p>
            <a:endParaRPr lang="en-US" dirty="0"/>
          </a:p>
          <a:p>
            <a:r>
              <a:rPr lang="en-US" dirty="0" smtClean="0"/>
              <a:t>This will add a challenge question in the </a:t>
            </a:r>
            <a:r>
              <a:rPr lang="en-US" dirty="0" err="1" smtClean="0"/>
              <a:t>memberChallengeQuestion</a:t>
            </a:r>
            <a:r>
              <a:rPr lang="en-US" dirty="0" smtClean="0"/>
              <a:t> table as a new row for member with the ID 125.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227887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Changing data in a column of a row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</a:rPr>
              <a:t>UPDATE  </a:t>
            </a:r>
            <a:r>
              <a:rPr lang="en-US" dirty="0" err="1" smtClean="0">
                <a:solidFill>
                  <a:srgbClr val="FF0000"/>
                </a:solidFill>
              </a:rPr>
              <a:t>memberChallengeQuestions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</a:p>
          <a:p>
            <a:r>
              <a:rPr lang="en-US" b="1" dirty="0" smtClean="0">
                <a:solidFill>
                  <a:srgbClr val="FF0000"/>
                </a:solidFill>
              </a:rPr>
              <a:t>SET</a:t>
            </a:r>
            <a:r>
              <a:rPr lang="en-US" dirty="0" smtClean="0">
                <a:solidFill>
                  <a:srgbClr val="FF0000"/>
                </a:solidFill>
              </a:rPr>
              <a:t> answer=‘Hot Dogs’</a:t>
            </a:r>
          </a:p>
          <a:p>
            <a:r>
              <a:rPr lang="en-US" b="1" dirty="0" smtClean="0">
                <a:solidFill>
                  <a:srgbClr val="FF0000"/>
                </a:solidFill>
              </a:rPr>
              <a:t>WHERE </a:t>
            </a:r>
            <a:r>
              <a:rPr lang="en-US" dirty="0" err="1" smtClean="0">
                <a:solidFill>
                  <a:srgbClr val="FF0000"/>
                </a:solidFill>
              </a:rPr>
              <a:t>memberID</a:t>
            </a:r>
            <a:r>
              <a:rPr lang="en-US" dirty="0" smtClean="0">
                <a:solidFill>
                  <a:srgbClr val="FF0000"/>
                </a:solidFill>
              </a:rPr>
              <a:t>=‘125’</a:t>
            </a:r>
          </a:p>
          <a:p>
            <a:endParaRPr lang="en-US" dirty="0"/>
          </a:p>
          <a:p>
            <a:r>
              <a:rPr lang="en-US" dirty="0" smtClean="0"/>
              <a:t>This will change the answer field from ‘Pizza’ to ‘Hot dogs’ and leave the question field the same for member with the ID 125.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612703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Deleting a row from a table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</a:rPr>
              <a:t>DELETE FROM  </a:t>
            </a:r>
            <a:r>
              <a:rPr lang="en-US" dirty="0" err="1" smtClean="0">
                <a:solidFill>
                  <a:srgbClr val="FF0000"/>
                </a:solidFill>
              </a:rPr>
              <a:t>memberChallengeQuestions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</a:p>
          <a:p>
            <a:r>
              <a:rPr lang="en-US" b="1" dirty="0" smtClean="0">
                <a:solidFill>
                  <a:srgbClr val="FF0000"/>
                </a:solidFill>
              </a:rPr>
              <a:t>WHERE </a:t>
            </a:r>
            <a:r>
              <a:rPr lang="en-US" dirty="0" smtClean="0">
                <a:solidFill>
                  <a:srgbClr val="FF0000"/>
                </a:solidFill>
              </a:rPr>
              <a:t>answer=‘Hot Dogs’</a:t>
            </a:r>
          </a:p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This will delete every row in the entire table where the answer is ‘Hot Dogs’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296022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Copy an entire table into another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>
                <a:solidFill>
                  <a:srgbClr val="FF0000"/>
                </a:solidFill>
              </a:rPr>
              <a:t>INSERT INTO </a:t>
            </a:r>
            <a:r>
              <a:rPr lang="en-US" dirty="0" err="1" smtClean="0">
                <a:solidFill>
                  <a:srgbClr val="FF0000"/>
                </a:solidFill>
              </a:rPr>
              <a:t>memberChallengeQuestionsArchive</a:t>
            </a:r>
            <a:endParaRPr lang="en-US" dirty="0" smtClean="0">
              <a:solidFill>
                <a:srgbClr val="FF0000"/>
              </a:solidFill>
            </a:endParaRPr>
          </a:p>
          <a:p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>
                <a:solidFill>
                  <a:srgbClr val="FF0000"/>
                </a:solidFill>
              </a:rPr>
              <a:t>SELECT * FROM </a:t>
            </a:r>
            <a:r>
              <a:rPr lang="en-US" dirty="0" err="1" smtClean="0">
                <a:solidFill>
                  <a:srgbClr val="FF0000"/>
                </a:solidFill>
              </a:rPr>
              <a:t>memberChallengeQuestions</a:t>
            </a:r>
            <a:endParaRPr lang="en-US" dirty="0" smtClean="0">
              <a:solidFill>
                <a:srgbClr val="FF0000"/>
              </a:solidFill>
            </a:endParaRPr>
          </a:p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This will copy </a:t>
            </a:r>
            <a:r>
              <a:rPr lang="en-US" smtClean="0"/>
              <a:t>every row (Archive</a:t>
            </a:r>
            <a:r>
              <a:rPr lang="en-US" dirty="0" smtClean="0"/>
              <a:t>) the </a:t>
            </a:r>
            <a:r>
              <a:rPr lang="en-US" dirty="0" err="1" smtClean="0"/>
              <a:t>memberChallengeQuestions</a:t>
            </a:r>
            <a:r>
              <a:rPr lang="en-US" dirty="0" smtClean="0"/>
              <a:t> to a similar structured table.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36703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SQL – Select, distinct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  <a:p>
            <a:r>
              <a:rPr lang="en-US" b="1" dirty="0"/>
              <a:t> </a:t>
            </a:r>
            <a:endParaRPr lang="en-US" b="1" dirty="0" smtClean="0"/>
          </a:p>
          <a:p>
            <a:endParaRPr lang="en-US" b="1" dirty="0"/>
          </a:p>
          <a:p>
            <a:r>
              <a:rPr lang="en-US" b="1" dirty="0" smtClean="0">
                <a:solidFill>
                  <a:srgbClr val="FF0000"/>
                </a:solidFill>
              </a:rPr>
              <a:t>  select </a:t>
            </a:r>
            <a:r>
              <a:rPr lang="en-US" b="1" dirty="0">
                <a:solidFill>
                  <a:srgbClr val="FF0000"/>
                </a:solidFill>
              </a:rPr>
              <a:t>distinct</a:t>
            </a:r>
            <a:r>
              <a:rPr lang="en-US" dirty="0">
                <a:solidFill>
                  <a:srgbClr val="FF0000"/>
                </a:solidFill>
              </a:rPr>
              <a:t> Branch-Name</a:t>
            </a:r>
            <a:br>
              <a:rPr lang="en-US" dirty="0">
                <a:solidFill>
                  <a:srgbClr val="FF0000"/>
                </a:solidFill>
              </a:rPr>
            </a:br>
            <a:r>
              <a:rPr lang="en-US" dirty="0">
                <a:solidFill>
                  <a:srgbClr val="FF0000"/>
                </a:solidFill>
              </a:rPr>
              <a:t>  </a:t>
            </a:r>
            <a:r>
              <a:rPr lang="en-US" b="1" dirty="0">
                <a:solidFill>
                  <a:srgbClr val="FF0000"/>
                </a:solidFill>
              </a:rPr>
              <a:t>from</a:t>
            </a:r>
            <a:r>
              <a:rPr lang="en-US" dirty="0">
                <a:solidFill>
                  <a:srgbClr val="FF0000"/>
                </a:solidFill>
              </a:rPr>
              <a:t> Loan</a:t>
            </a:r>
          </a:p>
        </p:txBody>
      </p:sp>
      <p:pic>
        <p:nvPicPr>
          <p:cNvPr id="6" name="Content Placeholder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44879" y="1845734"/>
            <a:ext cx="9763201" cy="144682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44048" y="3857414"/>
            <a:ext cx="2290191" cy="13202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88750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SQL – Select, all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  <a:p>
            <a:r>
              <a:rPr lang="en-US" b="1" dirty="0"/>
              <a:t> </a:t>
            </a:r>
            <a:endParaRPr lang="en-US" b="1" dirty="0" smtClean="0"/>
          </a:p>
          <a:p>
            <a:endParaRPr lang="en-US" b="1" dirty="0"/>
          </a:p>
          <a:p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b="1" dirty="0">
                <a:solidFill>
                  <a:srgbClr val="FF0000"/>
                </a:solidFill>
              </a:rPr>
              <a:t>select all</a:t>
            </a:r>
            <a:r>
              <a:rPr lang="en-US" dirty="0">
                <a:solidFill>
                  <a:srgbClr val="FF0000"/>
                </a:solidFill>
              </a:rPr>
              <a:t> Branch-Name</a:t>
            </a:r>
          </a:p>
          <a:p>
            <a:r>
              <a:rPr lang="en-US" dirty="0">
                <a:solidFill>
                  <a:srgbClr val="FF0000"/>
                </a:solidFill>
              </a:rPr>
              <a:t>  </a:t>
            </a:r>
            <a:r>
              <a:rPr lang="en-US" b="1" dirty="0">
                <a:solidFill>
                  <a:srgbClr val="FF0000"/>
                </a:solidFill>
              </a:rPr>
              <a:t>from</a:t>
            </a:r>
            <a:r>
              <a:rPr lang="en-US" dirty="0">
                <a:solidFill>
                  <a:srgbClr val="FF0000"/>
                </a:solidFill>
              </a:rPr>
              <a:t> Loan</a:t>
            </a:r>
          </a:p>
        </p:txBody>
      </p:sp>
      <p:pic>
        <p:nvPicPr>
          <p:cNvPr id="6" name="Content Placeholder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44879" y="1845734"/>
            <a:ext cx="9763201" cy="1446820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08423" y="3857414"/>
            <a:ext cx="1788568" cy="13677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93509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2"/>
            <a:r>
              <a:rPr lang="en-US" sz="4800" dirty="0"/>
              <a:t>+, -, </a:t>
            </a:r>
            <a:r>
              <a:rPr lang="en-US" sz="4800" dirty="0" smtClean="0"/>
              <a:t>*,/ operators</a:t>
            </a:r>
            <a:endParaRPr lang="en-US" sz="4800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  <a:p>
            <a:r>
              <a:rPr lang="en-US" b="1" dirty="0"/>
              <a:t> </a:t>
            </a:r>
            <a:endParaRPr lang="en-US" b="1" dirty="0" smtClean="0"/>
          </a:p>
          <a:p>
            <a:endParaRPr lang="en-US" b="1" dirty="0"/>
          </a:p>
          <a:p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b="1" dirty="0">
                <a:solidFill>
                  <a:srgbClr val="FF0000"/>
                </a:solidFill>
              </a:rPr>
              <a:t>select</a:t>
            </a:r>
            <a:r>
              <a:rPr lang="en-US" dirty="0">
                <a:solidFill>
                  <a:srgbClr val="FF0000"/>
                </a:solidFill>
              </a:rPr>
              <a:t> Branch-Name, Loan-Number, Amount * 1.05</a:t>
            </a:r>
          </a:p>
          <a:p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b="1" dirty="0" smtClean="0">
                <a:solidFill>
                  <a:srgbClr val="FF0000"/>
                </a:solidFill>
              </a:rPr>
              <a:t>from </a:t>
            </a:r>
            <a:r>
              <a:rPr lang="en-US" dirty="0">
                <a:solidFill>
                  <a:srgbClr val="FF0000"/>
                </a:solidFill>
              </a:rPr>
              <a:t>Loan</a:t>
            </a:r>
          </a:p>
        </p:txBody>
      </p:sp>
      <p:pic>
        <p:nvPicPr>
          <p:cNvPr id="6" name="Content Placeholder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44879" y="1845734"/>
            <a:ext cx="9763201" cy="1446820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8126" y="4184549"/>
            <a:ext cx="5156378" cy="13849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65898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And, Or and Not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  <a:p>
            <a:r>
              <a:rPr lang="en-US" b="1" dirty="0"/>
              <a:t> </a:t>
            </a:r>
            <a:endParaRPr lang="en-US" b="1" dirty="0" smtClean="0"/>
          </a:p>
          <a:p>
            <a:endParaRPr lang="en-US" b="1" dirty="0"/>
          </a:p>
          <a:p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b="1" dirty="0">
                <a:solidFill>
                  <a:srgbClr val="FF0000"/>
                </a:solidFill>
              </a:rPr>
              <a:t>select</a:t>
            </a:r>
            <a:r>
              <a:rPr lang="en-US" dirty="0">
                <a:solidFill>
                  <a:srgbClr val="FF0000"/>
                </a:solidFill>
              </a:rPr>
              <a:t> Loan-Number</a:t>
            </a:r>
          </a:p>
          <a:p>
            <a:r>
              <a:rPr lang="en-US" dirty="0">
                <a:solidFill>
                  <a:srgbClr val="FF0000"/>
                </a:solidFill>
              </a:rPr>
              <a:t>  </a:t>
            </a:r>
            <a:r>
              <a:rPr lang="en-US" b="1" dirty="0">
                <a:solidFill>
                  <a:srgbClr val="FF0000"/>
                </a:solidFill>
              </a:rPr>
              <a:t>from</a:t>
            </a:r>
            <a:r>
              <a:rPr lang="en-US" dirty="0">
                <a:solidFill>
                  <a:srgbClr val="FF0000"/>
                </a:solidFill>
              </a:rPr>
              <a:t>   Loan</a:t>
            </a:r>
          </a:p>
          <a:p>
            <a:r>
              <a:rPr lang="en-US" dirty="0">
                <a:solidFill>
                  <a:srgbClr val="FF0000"/>
                </a:solidFill>
              </a:rPr>
              <a:t>  </a:t>
            </a:r>
            <a:r>
              <a:rPr lang="en-US" b="1" dirty="0">
                <a:solidFill>
                  <a:srgbClr val="FF0000"/>
                </a:solidFill>
              </a:rPr>
              <a:t>where</a:t>
            </a:r>
            <a:r>
              <a:rPr lang="en-US" dirty="0">
                <a:solidFill>
                  <a:srgbClr val="FF0000"/>
                </a:solidFill>
              </a:rPr>
              <a:t> Branch-Name = “Midtown” </a:t>
            </a:r>
            <a:r>
              <a:rPr lang="en-US" b="1" dirty="0">
                <a:solidFill>
                  <a:srgbClr val="FF0000"/>
                </a:solidFill>
              </a:rPr>
              <a:t>and</a:t>
            </a:r>
            <a:r>
              <a:rPr lang="en-US" dirty="0">
                <a:solidFill>
                  <a:srgbClr val="FF0000"/>
                </a:solidFill>
              </a:rPr>
              <a:t> Amount &gt; 2000</a:t>
            </a:r>
          </a:p>
        </p:txBody>
      </p:sp>
      <p:pic>
        <p:nvPicPr>
          <p:cNvPr id="6" name="Content Placeholder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44879" y="1845734"/>
            <a:ext cx="9763201" cy="1446820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47218" y="4379638"/>
            <a:ext cx="2483694" cy="9642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03331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Rename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  <a:p>
            <a:r>
              <a:rPr lang="en-US" b="1" dirty="0"/>
              <a:t> </a:t>
            </a:r>
            <a:endParaRPr lang="en-US" b="1" dirty="0" smtClean="0"/>
          </a:p>
          <a:p>
            <a:endParaRPr lang="en-US" b="1" dirty="0"/>
          </a:p>
          <a:p>
            <a:r>
              <a:rPr lang="en-US" b="1" dirty="0">
                <a:solidFill>
                  <a:srgbClr val="FF0000"/>
                </a:solidFill>
              </a:rPr>
              <a:t> select  </a:t>
            </a:r>
            <a:r>
              <a:rPr lang="en-US" dirty="0">
                <a:solidFill>
                  <a:srgbClr val="FF0000"/>
                </a:solidFill>
              </a:rPr>
              <a:t>distinct Customer-Name, </a:t>
            </a:r>
            <a:r>
              <a:rPr lang="en-US" dirty="0" err="1">
                <a:solidFill>
                  <a:srgbClr val="FF0000"/>
                </a:solidFill>
              </a:rPr>
              <a:t>Borrower.Loan</a:t>
            </a:r>
            <a:r>
              <a:rPr lang="en-US" dirty="0">
                <a:solidFill>
                  <a:srgbClr val="FF0000"/>
                </a:solidFill>
              </a:rPr>
              <a:t>-Number as Loan-ID</a:t>
            </a:r>
          </a:p>
          <a:p>
            <a:r>
              <a:rPr lang="en-US" b="1" dirty="0">
                <a:solidFill>
                  <a:srgbClr val="FF0000"/>
                </a:solidFill>
              </a:rPr>
              <a:t>  from   </a:t>
            </a:r>
            <a:r>
              <a:rPr lang="en-US" dirty="0">
                <a:solidFill>
                  <a:srgbClr val="FF0000"/>
                </a:solidFill>
              </a:rPr>
              <a:t>Borrower, Loan</a:t>
            </a:r>
          </a:p>
          <a:p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b="1" dirty="0">
                <a:solidFill>
                  <a:srgbClr val="FF0000"/>
                </a:solidFill>
              </a:rPr>
              <a:t> where </a:t>
            </a:r>
            <a:r>
              <a:rPr lang="en-US" dirty="0" err="1">
                <a:solidFill>
                  <a:srgbClr val="FF0000"/>
                </a:solidFill>
              </a:rPr>
              <a:t>Borrower.Loan</a:t>
            </a:r>
            <a:r>
              <a:rPr lang="en-US" dirty="0">
                <a:solidFill>
                  <a:srgbClr val="FF0000"/>
                </a:solidFill>
              </a:rPr>
              <a:t>-Number  = </a:t>
            </a:r>
            <a:r>
              <a:rPr lang="en-US" dirty="0" err="1">
                <a:solidFill>
                  <a:srgbClr val="FF0000"/>
                </a:solidFill>
              </a:rPr>
              <a:t>Loan.Loan</a:t>
            </a:r>
            <a:r>
              <a:rPr lang="en-US" dirty="0">
                <a:solidFill>
                  <a:srgbClr val="FF0000"/>
                </a:solidFill>
              </a:rPr>
              <a:t>-Number and Branch-Name = “Downtown”</a:t>
            </a:r>
          </a:p>
        </p:txBody>
      </p:sp>
      <p:pic>
        <p:nvPicPr>
          <p:cNvPr id="6" name="Content Placeholder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44879" y="1845734"/>
            <a:ext cx="9763201" cy="1446820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74676" y="4958564"/>
            <a:ext cx="3283985" cy="6940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807210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Tuples by value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  <a:p>
            <a:r>
              <a:rPr lang="en-US" b="1" dirty="0"/>
              <a:t> </a:t>
            </a:r>
            <a:endParaRPr lang="en-US" b="1" dirty="0" smtClean="0"/>
          </a:p>
          <a:p>
            <a:endParaRPr lang="en-US" b="1" dirty="0"/>
          </a:p>
          <a:p>
            <a:r>
              <a:rPr lang="en-US" b="1" dirty="0">
                <a:solidFill>
                  <a:srgbClr val="FF0000"/>
                </a:solidFill>
              </a:rPr>
              <a:t> select</a:t>
            </a:r>
            <a:r>
              <a:rPr lang="en-US" dirty="0">
                <a:solidFill>
                  <a:srgbClr val="FF0000"/>
                </a:solidFill>
              </a:rPr>
              <a:t>  </a:t>
            </a:r>
            <a:r>
              <a:rPr lang="en-US" b="1" dirty="0">
                <a:solidFill>
                  <a:srgbClr val="FF0000"/>
                </a:solidFill>
              </a:rPr>
              <a:t>distinct </a:t>
            </a:r>
            <a:r>
              <a:rPr lang="en-US" dirty="0">
                <a:solidFill>
                  <a:srgbClr val="FF0000"/>
                </a:solidFill>
              </a:rPr>
              <a:t>Customer-Name, </a:t>
            </a:r>
            <a:r>
              <a:rPr lang="en-US" dirty="0" err="1">
                <a:solidFill>
                  <a:srgbClr val="FF0000"/>
                </a:solidFill>
              </a:rPr>
              <a:t>T.Loan</a:t>
            </a:r>
            <a:r>
              <a:rPr lang="en-US" dirty="0">
                <a:solidFill>
                  <a:srgbClr val="FF0000"/>
                </a:solidFill>
              </a:rPr>
              <a:t>-Number</a:t>
            </a:r>
          </a:p>
          <a:p>
            <a:r>
              <a:rPr lang="en-US" dirty="0">
                <a:solidFill>
                  <a:srgbClr val="FF0000"/>
                </a:solidFill>
              </a:rPr>
              <a:t>  </a:t>
            </a:r>
            <a:r>
              <a:rPr lang="en-US" b="1" dirty="0">
                <a:solidFill>
                  <a:srgbClr val="FF0000"/>
                </a:solidFill>
              </a:rPr>
              <a:t>from</a:t>
            </a:r>
            <a:r>
              <a:rPr lang="en-US" dirty="0">
                <a:solidFill>
                  <a:srgbClr val="FF0000"/>
                </a:solidFill>
              </a:rPr>
              <a:t>   Borrower </a:t>
            </a:r>
            <a:r>
              <a:rPr lang="en-US" b="1" dirty="0">
                <a:solidFill>
                  <a:srgbClr val="FF0000"/>
                </a:solidFill>
              </a:rPr>
              <a:t>as</a:t>
            </a:r>
            <a:r>
              <a:rPr lang="en-US" dirty="0">
                <a:solidFill>
                  <a:srgbClr val="FF0000"/>
                </a:solidFill>
              </a:rPr>
              <a:t> T, Loan </a:t>
            </a:r>
            <a:r>
              <a:rPr lang="en-US" b="1" dirty="0">
                <a:solidFill>
                  <a:srgbClr val="FF0000"/>
                </a:solidFill>
              </a:rPr>
              <a:t>as</a:t>
            </a:r>
            <a:r>
              <a:rPr lang="en-US" dirty="0">
                <a:solidFill>
                  <a:srgbClr val="FF0000"/>
                </a:solidFill>
              </a:rPr>
              <a:t> S</a:t>
            </a:r>
          </a:p>
          <a:p>
            <a:r>
              <a:rPr lang="en-US" dirty="0">
                <a:solidFill>
                  <a:srgbClr val="FF0000"/>
                </a:solidFill>
              </a:rPr>
              <a:t>  </a:t>
            </a:r>
            <a:r>
              <a:rPr lang="en-US" b="1" dirty="0">
                <a:solidFill>
                  <a:srgbClr val="FF0000"/>
                </a:solidFill>
              </a:rPr>
              <a:t>where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T.Loan</a:t>
            </a:r>
            <a:r>
              <a:rPr lang="en-US" dirty="0">
                <a:solidFill>
                  <a:srgbClr val="FF0000"/>
                </a:solidFill>
              </a:rPr>
              <a:t>-Number  = </a:t>
            </a:r>
            <a:r>
              <a:rPr lang="en-US" dirty="0" err="1">
                <a:solidFill>
                  <a:srgbClr val="FF0000"/>
                </a:solidFill>
              </a:rPr>
              <a:t>S.Loan</a:t>
            </a:r>
            <a:r>
              <a:rPr lang="en-US" dirty="0">
                <a:solidFill>
                  <a:srgbClr val="FF0000"/>
                </a:solidFill>
              </a:rPr>
              <a:t>-Number 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endParaRPr lang="en-US" dirty="0">
              <a:solidFill>
                <a:srgbClr val="FF0000"/>
              </a:solidFill>
            </a:endParaRPr>
          </a:p>
        </p:txBody>
      </p:sp>
      <p:pic>
        <p:nvPicPr>
          <p:cNvPr id="6" name="Content Placeholder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44879" y="1845734"/>
            <a:ext cx="9763201" cy="1446820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1478882" y="5222763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of all customers who have a loan from the bank, find their names and loan </a:t>
            </a:r>
            <a:r>
              <a:rPr lang="en-US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numbers   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90660" y="3982457"/>
            <a:ext cx="3026163" cy="9641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149893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Tuple values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  <a:p>
            <a:r>
              <a:rPr lang="en-US" b="1" dirty="0"/>
              <a:t> </a:t>
            </a:r>
            <a:endParaRPr lang="en-US" b="1" dirty="0" smtClean="0"/>
          </a:p>
          <a:p>
            <a:endParaRPr lang="en-US" b="1" dirty="0"/>
          </a:p>
          <a:p>
            <a:r>
              <a:rPr lang="en-US" b="1" dirty="0">
                <a:solidFill>
                  <a:srgbClr val="FF0000"/>
                </a:solidFill>
              </a:rPr>
              <a:t> select</a:t>
            </a:r>
            <a:r>
              <a:rPr lang="en-US" dirty="0">
                <a:solidFill>
                  <a:srgbClr val="FF0000"/>
                </a:solidFill>
              </a:rPr>
              <a:t>  </a:t>
            </a:r>
            <a:r>
              <a:rPr lang="en-US" b="1" dirty="0">
                <a:solidFill>
                  <a:srgbClr val="FF0000"/>
                </a:solidFill>
              </a:rPr>
              <a:t>distinct </a:t>
            </a:r>
            <a:r>
              <a:rPr lang="en-US" dirty="0" err="1">
                <a:solidFill>
                  <a:srgbClr val="FF0000"/>
                </a:solidFill>
              </a:rPr>
              <a:t>T.Branch</a:t>
            </a:r>
            <a:r>
              <a:rPr lang="en-US" dirty="0">
                <a:solidFill>
                  <a:srgbClr val="FF0000"/>
                </a:solidFill>
              </a:rPr>
              <a:t>-Name</a:t>
            </a:r>
          </a:p>
          <a:p>
            <a:r>
              <a:rPr lang="en-US" dirty="0">
                <a:solidFill>
                  <a:srgbClr val="FF0000"/>
                </a:solidFill>
              </a:rPr>
              <a:t>  </a:t>
            </a:r>
            <a:r>
              <a:rPr lang="en-US" b="1" dirty="0">
                <a:solidFill>
                  <a:srgbClr val="FF0000"/>
                </a:solidFill>
              </a:rPr>
              <a:t>from</a:t>
            </a:r>
            <a:r>
              <a:rPr lang="en-US" dirty="0">
                <a:solidFill>
                  <a:srgbClr val="FF0000"/>
                </a:solidFill>
              </a:rPr>
              <a:t>   Loan </a:t>
            </a:r>
            <a:r>
              <a:rPr lang="en-US" b="1" dirty="0">
                <a:solidFill>
                  <a:srgbClr val="FF0000"/>
                </a:solidFill>
              </a:rPr>
              <a:t>as</a:t>
            </a:r>
            <a:r>
              <a:rPr lang="en-US" dirty="0">
                <a:solidFill>
                  <a:srgbClr val="FF0000"/>
                </a:solidFill>
              </a:rPr>
              <a:t> T, Loan </a:t>
            </a:r>
            <a:r>
              <a:rPr lang="en-US" b="1" dirty="0">
                <a:solidFill>
                  <a:srgbClr val="FF0000"/>
                </a:solidFill>
              </a:rPr>
              <a:t>as</a:t>
            </a:r>
            <a:r>
              <a:rPr lang="en-US" dirty="0">
                <a:solidFill>
                  <a:srgbClr val="FF0000"/>
                </a:solidFill>
              </a:rPr>
              <a:t> S</a:t>
            </a:r>
          </a:p>
          <a:p>
            <a:r>
              <a:rPr lang="en-US" dirty="0">
                <a:solidFill>
                  <a:srgbClr val="FF0000"/>
                </a:solidFill>
              </a:rPr>
              <a:t>  </a:t>
            </a:r>
            <a:r>
              <a:rPr lang="en-US" b="1" dirty="0">
                <a:solidFill>
                  <a:srgbClr val="FF0000"/>
                </a:solidFill>
              </a:rPr>
              <a:t>where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T.Amount</a:t>
            </a:r>
            <a:r>
              <a:rPr lang="en-US" dirty="0">
                <a:solidFill>
                  <a:srgbClr val="FF0000"/>
                </a:solidFill>
              </a:rPr>
              <a:t> &gt; </a:t>
            </a:r>
            <a:r>
              <a:rPr lang="en-US" dirty="0" err="1">
                <a:solidFill>
                  <a:srgbClr val="FF0000"/>
                </a:solidFill>
              </a:rPr>
              <a:t>S.Amount</a:t>
            </a:r>
            <a:r>
              <a:rPr lang="en-US" dirty="0">
                <a:solidFill>
                  <a:srgbClr val="FF0000"/>
                </a:solidFill>
              </a:rPr>
              <a:t> and  </a:t>
            </a:r>
            <a:r>
              <a:rPr lang="en-US" dirty="0" err="1">
                <a:solidFill>
                  <a:srgbClr val="FF0000"/>
                </a:solidFill>
              </a:rPr>
              <a:t>S.Branch</a:t>
            </a:r>
            <a:r>
              <a:rPr lang="en-US" dirty="0">
                <a:solidFill>
                  <a:srgbClr val="FF0000"/>
                </a:solidFill>
              </a:rPr>
              <a:t>-Name = “Midtown”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endParaRPr lang="en-US" b="1" dirty="0" smtClean="0">
              <a:solidFill>
                <a:srgbClr val="FF0000"/>
              </a:solidFill>
            </a:endParaRPr>
          </a:p>
          <a:p>
            <a:endParaRPr lang="en-US" b="1" dirty="0">
              <a:solidFill>
                <a:srgbClr val="FF0000"/>
              </a:solidFill>
            </a:endParaRPr>
          </a:p>
          <a:p>
            <a:r>
              <a:rPr lang="en-US" dirty="0"/>
              <a:t>The names of all branches that have loan amount greater than at least one loan at Midtown</a:t>
            </a:r>
            <a:endParaRPr lang="en-US" dirty="0">
              <a:solidFill>
                <a:srgbClr val="FF0000"/>
              </a:solidFill>
            </a:endParaRPr>
          </a:p>
        </p:txBody>
      </p:sp>
      <p:pic>
        <p:nvPicPr>
          <p:cNvPr id="6" name="Content Placeholder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44879" y="1845734"/>
            <a:ext cx="9763201" cy="1446820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059738" y="3684634"/>
            <a:ext cx="2033710" cy="11723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1817849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248</TotalTime>
  <Words>717</Words>
  <Application>Microsoft Office PowerPoint</Application>
  <PresentationFormat>Widescreen</PresentationFormat>
  <Paragraphs>211</Paragraphs>
  <Slides>25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9" baseType="lpstr">
      <vt:lpstr>Calibri</vt:lpstr>
      <vt:lpstr>Calibri Light</vt:lpstr>
      <vt:lpstr>Times New Roman</vt:lpstr>
      <vt:lpstr>Retrospect</vt:lpstr>
      <vt:lpstr>SQL-DML</vt:lpstr>
      <vt:lpstr>SQL</vt:lpstr>
      <vt:lpstr>SQL – Select, distinct</vt:lpstr>
      <vt:lpstr>SQL – Select, all</vt:lpstr>
      <vt:lpstr>+, -, *,/ operators</vt:lpstr>
      <vt:lpstr>And, Or and Not</vt:lpstr>
      <vt:lpstr>Rename</vt:lpstr>
      <vt:lpstr>Tuples by value</vt:lpstr>
      <vt:lpstr>Tuple values</vt:lpstr>
      <vt:lpstr>Ordering </vt:lpstr>
      <vt:lpstr>Ordering outer/inner</vt:lpstr>
      <vt:lpstr>Union</vt:lpstr>
      <vt:lpstr>SQL – Union all</vt:lpstr>
      <vt:lpstr>SQL – Except (set subtraction)</vt:lpstr>
      <vt:lpstr>SQL – Except, all</vt:lpstr>
      <vt:lpstr>Other Keywords</vt:lpstr>
      <vt:lpstr>Group by - having</vt:lpstr>
      <vt:lpstr>Inner join</vt:lpstr>
      <vt:lpstr>Outer joins – Left, Right</vt:lpstr>
      <vt:lpstr>Outer joins – Left, Right</vt:lpstr>
      <vt:lpstr>Natural Join</vt:lpstr>
      <vt:lpstr>Adding a Row to an table</vt:lpstr>
      <vt:lpstr>Changing data in a column of a row</vt:lpstr>
      <vt:lpstr>Deleting a row from a table</vt:lpstr>
      <vt:lpstr>Copy an entire table into another</vt:lpstr>
    </vt:vector>
  </TitlesOfParts>
  <Company>Information Management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</dc:title>
  <dc:creator>Byrne, William</dc:creator>
  <cp:lastModifiedBy>Bill Byrne</cp:lastModifiedBy>
  <cp:revision>44</cp:revision>
  <dcterms:created xsi:type="dcterms:W3CDTF">2015-02-15T18:21:47Z</dcterms:created>
  <dcterms:modified xsi:type="dcterms:W3CDTF">2018-02-06T20:28:50Z</dcterms:modified>
</cp:coreProperties>
</file>