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67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4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7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7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39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4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7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5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4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5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458CFD-4E0A-436F-9678-DE507C8F0248}" type="datetimeFigureOut">
              <a:rPr lang="en-US" smtClean="0"/>
              <a:t>12/4/2017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BB21C75-E37B-493B-ACE2-29F678BA08A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90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for Data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Queries and things to think about.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396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Science Tables </a:t>
            </a:r>
            <a:br>
              <a:rPr lang="en-US" dirty="0" smtClean="0"/>
            </a:br>
            <a:r>
              <a:rPr lang="en-US" dirty="0" smtClean="0"/>
              <a:t>similar (competing)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DST_ </a:t>
            </a:r>
            <a:r>
              <a:rPr lang="en-US" b="1" dirty="0" err="1"/>
              <a:t>alsoBought</a:t>
            </a:r>
            <a:r>
              <a:rPr lang="en-US" b="1" dirty="0"/>
              <a:t> (</a:t>
            </a:r>
            <a:r>
              <a:rPr lang="en-US" b="1" dirty="0" err="1"/>
              <a:t>productID</a:t>
            </a:r>
            <a:r>
              <a:rPr lang="en-US" b="1" dirty="0"/>
              <a:t>, </a:t>
            </a:r>
            <a:r>
              <a:rPr lang="en-US" b="1" dirty="0" smtClean="0"/>
              <a:t>also1pid, also2pid, also3pid, also4pid)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If also1pid and also2pid are to products that are not purchased together but seem to be purchased with </a:t>
            </a:r>
            <a:r>
              <a:rPr lang="en-US" dirty="0" err="1" smtClean="0"/>
              <a:t>productID</a:t>
            </a:r>
            <a:r>
              <a:rPr lang="en-US" dirty="0" smtClean="0"/>
              <a:t>, then we might conclude also1pid and also2pid are similar products that customers only need 1 of (Adidas and Puma running shoes)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074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for online shopping (Amazon)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</a:t>
            </a:r>
            <a:r>
              <a:rPr lang="en-US" b="1" dirty="0" smtClean="0"/>
              <a:t>embers (</a:t>
            </a:r>
            <a:r>
              <a:rPr lang="en-US" b="1" dirty="0" err="1" smtClean="0"/>
              <a:t>memberID</a:t>
            </a:r>
            <a:r>
              <a:rPr lang="en-US" b="1" dirty="0" smtClean="0"/>
              <a:t>, first, last, </a:t>
            </a:r>
            <a:r>
              <a:rPr lang="en-US" b="1" dirty="0" err="1" smtClean="0"/>
              <a:t>encryptedPassword</a:t>
            </a:r>
            <a:r>
              <a:rPr lang="en-US" b="1" dirty="0" smtClean="0"/>
              <a:t>, gender, </a:t>
            </a:r>
            <a:r>
              <a:rPr lang="en-US" b="1" dirty="0" err="1" smtClean="0"/>
              <a:t>dob</a:t>
            </a:r>
            <a:r>
              <a:rPr lang="en-US" b="1" dirty="0" smtClean="0"/>
              <a:t>)</a:t>
            </a:r>
          </a:p>
          <a:p>
            <a:r>
              <a:rPr lang="en-US" b="1" dirty="0"/>
              <a:t>c</a:t>
            </a:r>
            <a:r>
              <a:rPr lang="en-US" b="1" dirty="0" smtClean="0"/>
              <a:t>arts (</a:t>
            </a:r>
            <a:r>
              <a:rPr lang="en-US" b="1" dirty="0" err="1" smtClean="0"/>
              <a:t>cartID</a:t>
            </a:r>
            <a:r>
              <a:rPr lang="en-US" b="1" dirty="0" smtClean="0"/>
              <a:t>, </a:t>
            </a:r>
            <a:r>
              <a:rPr lang="en-US" b="1" dirty="0" err="1" smtClean="0"/>
              <a:t>memberID</a:t>
            </a:r>
            <a:r>
              <a:rPr lang="en-US" b="1" dirty="0" smtClean="0"/>
              <a:t>)</a:t>
            </a:r>
          </a:p>
          <a:p>
            <a:r>
              <a:rPr lang="en-US" b="1" dirty="0"/>
              <a:t>p</a:t>
            </a:r>
            <a:r>
              <a:rPr lang="en-US" b="1" dirty="0" smtClean="0"/>
              <a:t>roducts (</a:t>
            </a:r>
            <a:r>
              <a:rPr lang="en-US" b="1" dirty="0" err="1" smtClean="0"/>
              <a:t>productID</a:t>
            </a:r>
            <a:r>
              <a:rPr lang="en-US" b="1" dirty="0" smtClean="0"/>
              <a:t>, name, </a:t>
            </a:r>
            <a:r>
              <a:rPr lang="en-US" b="1" dirty="0" err="1" smtClean="0"/>
              <a:t>unitPrice</a:t>
            </a:r>
            <a:r>
              <a:rPr lang="en-US" b="1" dirty="0" smtClean="0"/>
              <a:t>, Description) </a:t>
            </a:r>
          </a:p>
          <a:p>
            <a:r>
              <a:rPr lang="en-US" b="1" dirty="0" err="1" smtClean="0"/>
              <a:t>cartProducts</a:t>
            </a:r>
            <a:r>
              <a:rPr lang="en-US" b="1" dirty="0" smtClean="0"/>
              <a:t> (</a:t>
            </a:r>
            <a:r>
              <a:rPr lang="en-US" b="1" dirty="0" err="1" smtClean="0"/>
              <a:t>cartID</a:t>
            </a:r>
            <a:r>
              <a:rPr lang="en-US" b="1" dirty="0" smtClean="0"/>
              <a:t>, </a:t>
            </a:r>
            <a:r>
              <a:rPr lang="en-US" b="1" dirty="0" err="1" smtClean="0"/>
              <a:t>productID</a:t>
            </a:r>
            <a:r>
              <a:rPr lang="en-US" b="1" dirty="0" smtClean="0"/>
              <a:t>, quantity, price)</a:t>
            </a:r>
          </a:p>
          <a:p>
            <a:r>
              <a:rPr lang="en-US" b="1" dirty="0" smtClean="0"/>
              <a:t>purchases (</a:t>
            </a:r>
            <a:r>
              <a:rPr lang="en-US" b="1" dirty="0" err="1" smtClean="0"/>
              <a:t>memberID</a:t>
            </a:r>
            <a:r>
              <a:rPr lang="en-US" b="1" dirty="0" smtClean="0"/>
              <a:t>, </a:t>
            </a:r>
            <a:r>
              <a:rPr lang="en-US" b="1" dirty="0" err="1" smtClean="0"/>
              <a:t>cartID</a:t>
            </a:r>
            <a:r>
              <a:rPr lang="en-US" b="1" dirty="0" smtClean="0"/>
              <a:t>, date)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59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Science Tables</a:t>
            </a:r>
            <a:br>
              <a:rPr lang="en-US" dirty="0" smtClean="0"/>
            </a:br>
            <a:r>
              <a:rPr lang="en-US" dirty="0" smtClean="0"/>
              <a:t>products by customer’s age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DST_ </a:t>
            </a:r>
            <a:r>
              <a:rPr lang="en-US" b="1" dirty="0" err="1"/>
              <a:t>productsAge</a:t>
            </a:r>
            <a:r>
              <a:rPr lang="en-US" b="1" dirty="0"/>
              <a:t> (product, </a:t>
            </a:r>
            <a:r>
              <a:rPr lang="en-US" b="1" dirty="0" err="1"/>
              <a:t>ageGroup</a:t>
            </a:r>
            <a:r>
              <a:rPr lang="en-US" b="1" dirty="0"/>
              <a:t> , </a:t>
            </a:r>
            <a:r>
              <a:rPr lang="en-US" b="1" dirty="0" err="1"/>
              <a:t>numberSold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SELECT </a:t>
            </a:r>
            <a:r>
              <a:rPr lang="en-US" dirty="0" err="1" smtClean="0">
                <a:solidFill>
                  <a:srgbClr val="FF0000"/>
                </a:solidFill>
              </a:rPr>
              <a:t>productID</a:t>
            </a:r>
            <a:r>
              <a:rPr lang="en-US" dirty="0" smtClean="0">
                <a:solidFill>
                  <a:srgbClr val="FF0000"/>
                </a:solidFill>
              </a:rPr>
              <a:t>, count(*)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FROM products, </a:t>
            </a:r>
            <a:r>
              <a:rPr lang="en-US" dirty="0" err="1" smtClean="0">
                <a:solidFill>
                  <a:srgbClr val="FF0000"/>
                </a:solidFill>
              </a:rPr>
              <a:t>cartsProducts</a:t>
            </a:r>
            <a:r>
              <a:rPr lang="en-US" dirty="0" smtClean="0">
                <a:solidFill>
                  <a:srgbClr val="FF0000"/>
                </a:solidFill>
              </a:rPr>
              <a:t>, purchases, members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products.productID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cartsProducts.productID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</a:t>
            </a:r>
            <a:r>
              <a:rPr lang="en-US" dirty="0" err="1" smtClean="0">
                <a:solidFill>
                  <a:srgbClr val="FF0000"/>
                </a:solidFill>
              </a:rPr>
              <a:t>cartsProducts.cartID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purchases.cartID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purchases. </a:t>
            </a:r>
            <a:r>
              <a:rPr lang="en-US" dirty="0" err="1" smtClean="0">
                <a:solidFill>
                  <a:srgbClr val="FF0000"/>
                </a:solidFill>
              </a:rPr>
              <a:t>memberID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members.memberID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</a:t>
            </a:r>
            <a:r>
              <a:rPr lang="en-US" dirty="0" err="1" smtClean="0">
                <a:solidFill>
                  <a:srgbClr val="FF0000"/>
                </a:solidFill>
              </a:rPr>
              <a:t>members.dob</a:t>
            </a:r>
            <a:r>
              <a:rPr lang="en-US" dirty="0" smtClean="0">
                <a:solidFill>
                  <a:srgbClr val="FF0000"/>
                </a:solidFill>
              </a:rPr>
              <a:t> &lt;  &lt;xx/xx/</a:t>
            </a:r>
            <a:r>
              <a:rPr lang="en-US" dirty="0" err="1" smtClean="0">
                <a:solidFill>
                  <a:srgbClr val="FF0000"/>
                </a:solidFill>
              </a:rPr>
              <a:t>xxxx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</a:t>
            </a:r>
            <a:r>
              <a:rPr lang="en-US" dirty="0" err="1" smtClean="0">
                <a:solidFill>
                  <a:srgbClr val="FF0000"/>
                </a:solidFill>
              </a:rPr>
              <a:t>member.dob</a:t>
            </a:r>
            <a:r>
              <a:rPr lang="en-US" dirty="0" smtClean="0">
                <a:solidFill>
                  <a:srgbClr val="FF0000"/>
                </a:solidFill>
              </a:rPr>
              <a:t>  &gt;  &lt;</a:t>
            </a:r>
            <a:r>
              <a:rPr lang="en-US" dirty="0" err="1" smtClean="0">
                <a:solidFill>
                  <a:srgbClr val="FF0000"/>
                </a:solidFill>
              </a:rPr>
              <a:t>yy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yy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yyyy</a:t>
            </a:r>
            <a:r>
              <a:rPr lang="en-US" dirty="0" smtClean="0">
                <a:solidFill>
                  <a:srgbClr val="FF0000"/>
                </a:solidFill>
              </a:rPr>
              <a:t>&gt; </a:t>
            </a:r>
          </a:p>
          <a:p>
            <a:r>
              <a:rPr lang="en-US" sz="1400" dirty="0" smtClean="0">
                <a:solidFill>
                  <a:srgbClr val="7030A0"/>
                </a:solidFill>
              </a:rPr>
              <a:t>AGE is dynamic field based on DOB and today’s date.  This </a:t>
            </a:r>
            <a:r>
              <a:rPr lang="en-US" sz="1400" dirty="0" err="1" smtClean="0">
                <a:solidFill>
                  <a:srgbClr val="7030A0"/>
                </a:solidFill>
              </a:rPr>
              <a:t>querie</a:t>
            </a:r>
            <a:r>
              <a:rPr lang="en-US" sz="1400" dirty="0" smtClean="0">
                <a:solidFill>
                  <a:srgbClr val="7030A0"/>
                </a:solidFill>
              </a:rPr>
              <a:t> should take into account the purchase date and DOB</a:t>
            </a:r>
            <a:endParaRPr lang="en-US" sz="1400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3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Science Tables</a:t>
            </a:r>
            <a:br>
              <a:rPr lang="en-US" dirty="0" smtClean="0"/>
            </a:br>
            <a:r>
              <a:rPr lang="en-US" dirty="0" smtClean="0"/>
              <a:t>products by customer’s gender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DST_ </a:t>
            </a:r>
            <a:r>
              <a:rPr lang="en-US" b="1" dirty="0" err="1" smtClean="0"/>
              <a:t>productsGender</a:t>
            </a:r>
            <a:r>
              <a:rPr lang="en-US" b="1" dirty="0" smtClean="0"/>
              <a:t> </a:t>
            </a:r>
            <a:r>
              <a:rPr lang="en-US" b="1" dirty="0"/>
              <a:t>(product, </a:t>
            </a:r>
            <a:r>
              <a:rPr lang="en-US" b="1" dirty="0" smtClean="0"/>
              <a:t>gender </a:t>
            </a:r>
            <a:r>
              <a:rPr lang="en-US" b="1" dirty="0"/>
              <a:t>, </a:t>
            </a:r>
            <a:r>
              <a:rPr lang="en-US" b="1" dirty="0" err="1"/>
              <a:t>numberSold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SELECT </a:t>
            </a:r>
            <a:r>
              <a:rPr lang="en-US" dirty="0" err="1" smtClean="0">
                <a:solidFill>
                  <a:srgbClr val="FF0000"/>
                </a:solidFill>
              </a:rPr>
              <a:t>productID</a:t>
            </a:r>
            <a:r>
              <a:rPr lang="en-US" dirty="0" smtClean="0">
                <a:solidFill>
                  <a:srgbClr val="FF0000"/>
                </a:solidFill>
              </a:rPr>
              <a:t>, count(*)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FROM products, </a:t>
            </a:r>
            <a:r>
              <a:rPr lang="en-US" dirty="0" err="1" smtClean="0">
                <a:solidFill>
                  <a:srgbClr val="FF0000"/>
                </a:solidFill>
              </a:rPr>
              <a:t>cartsProducts</a:t>
            </a:r>
            <a:r>
              <a:rPr lang="en-US" dirty="0" smtClean="0">
                <a:solidFill>
                  <a:srgbClr val="FF0000"/>
                </a:solidFill>
              </a:rPr>
              <a:t>, purchases, members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products.productID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cartsProducts.productID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</a:t>
            </a:r>
            <a:r>
              <a:rPr lang="en-US" dirty="0" err="1" smtClean="0">
                <a:solidFill>
                  <a:srgbClr val="FF0000"/>
                </a:solidFill>
              </a:rPr>
              <a:t>cartsProducts.cartID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purchases.cartID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purchases. </a:t>
            </a:r>
            <a:r>
              <a:rPr lang="en-US" dirty="0" err="1" smtClean="0">
                <a:solidFill>
                  <a:srgbClr val="FF0000"/>
                </a:solidFill>
              </a:rPr>
              <a:t>memberID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 smtClean="0">
                <a:solidFill>
                  <a:srgbClr val="FF0000"/>
                </a:solidFill>
              </a:rPr>
              <a:t>members.memberID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AND </a:t>
            </a:r>
            <a:r>
              <a:rPr lang="en-US" dirty="0" err="1" smtClean="0">
                <a:solidFill>
                  <a:srgbClr val="FF0000"/>
                </a:solidFill>
              </a:rPr>
              <a:t>members.gender</a:t>
            </a:r>
            <a:r>
              <a:rPr lang="en-US" dirty="0" smtClean="0">
                <a:solidFill>
                  <a:srgbClr val="FF0000"/>
                </a:solidFill>
              </a:rPr>
              <a:t> ==  &lt;female&gt;</a:t>
            </a: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06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Interesting questions in Data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female user between the age 60 – 74 is logged in.  </a:t>
            </a:r>
          </a:p>
          <a:p>
            <a:endParaRPr lang="en-US" dirty="0"/>
          </a:p>
          <a:p>
            <a:r>
              <a:rPr lang="en-US" dirty="0" smtClean="0"/>
              <a:t>Should we suggest products that are very popular among people between 60 – 74 but not popular </a:t>
            </a:r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females that much?</a:t>
            </a:r>
          </a:p>
          <a:p>
            <a:endParaRPr lang="en-US" dirty="0"/>
          </a:p>
          <a:p>
            <a:r>
              <a:rPr lang="en-US" dirty="0" smtClean="0"/>
              <a:t>Should we suggest products that are very popular with females but not popular to people between 60 – 74 that much?</a:t>
            </a:r>
          </a:p>
          <a:p>
            <a:endParaRPr lang="en-US" dirty="0" smtClean="0"/>
          </a:p>
          <a:p>
            <a:r>
              <a:rPr lang="en-US" dirty="0" smtClean="0"/>
              <a:t>What is very “popular” and “not very popular”?  ( over 5% have bought it – under 1 %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1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Science functions done in 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1) </a:t>
            </a:r>
            <a:r>
              <a:rPr lang="en-US" dirty="0"/>
              <a:t>Data Aggregation</a:t>
            </a:r>
          </a:p>
          <a:p>
            <a:pPr lvl="1"/>
            <a:r>
              <a:rPr lang="en-US" dirty="0" smtClean="0"/>
              <a:t>- adding up counts of products bought with other products.  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2) Ranking</a:t>
            </a:r>
          </a:p>
          <a:p>
            <a:pPr lvl="1"/>
            <a:r>
              <a:rPr lang="en-US" dirty="0" smtClean="0"/>
              <a:t>- most popular, </a:t>
            </a:r>
            <a:r>
              <a:rPr lang="en-US" dirty="0" smtClean="0"/>
              <a:t>second </a:t>
            </a:r>
            <a:r>
              <a:rPr lang="en-US" dirty="0" smtClean="0"/>
              <a:t>most popular etc. </a:t>
            </a:r>
          </a:p>
          <a:p>
            <a:r>
              <a:rPr lang="en-US" dirty="0" smtClean="0"/>
              <a:t>3) Bucketing of Data</a:t>
            </a:r>
          </a:p>
          <a:p>
            <a:pPr lvl="1"/>
            <a:r>
              <a:rPr lang="en-US" dirty="0" smtClean="0"/>
              <a:t>- people between 24-33 buy this product</a:t>
            </a:r>
          </a:p>
          <a:p>
            <a:r>
              <a:rPr lang="en-US" dirty="0" smtClean="0"/>
              <a:t>4) Statistics</a:t>
            </a:r>
          </a:p>
          <a:p>
            <a:pPr lvl="1"/>
            <a:r>
              <a:rPr lang="en-US" dirty="0" smtClean="0"/>
              <a:t>- statistically this product is popular with costumers who also bought product X</a:t>
            </a:r>
          </a:p>
          <a:p>
            <a:r>
              <a:rPr lang="en-US" dirty="0"/>
              <a:t>4) </a:t>
            </a:r>
            <a:r>
              <a:rPr lang="en-US" dirty="0" smtClean="0"/>
              <a:t>Windowing</a:t>
            </a:r>
            <a:endParaRPr lang="en-US" dirty="0"/>
          </a:p>
          <a:p>
            <a:pPr lvl="1"/>
            <a:r>
              <a:rPr lang="en-US" dirty="0"/>
              <a:t>- </a:t>
            </a:r>
            <a:r>
              <a:rPr lang="en-US" dirty="0" smtClean="0"/>
              <a:t>products bought this week, or bought be people just after they turned 21 years old.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1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Science Tables </a:t>
            </a:r>
            <a:br>
              <a:rPr lang="en-US" dirty="0" smtClean="0"/>
            </a:br>
            <a:r>
              <a:rPr lang="en-US" dirty="0" smtClean="0"/>
              <a:t>customers also bought this product also..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DST_ </a:t>
            </a:r>
            <a:r>
              <a:rPr lang="en-US" b="1" dirty="0" err="1"/>
              <a:t>alsoBought</a:t>
            </a:r>
            <a:r>
              <a:rPr lang="en-US" b="1" dirty="0"/>
              <a:t> (</a:t>
            </a:r>
            <a:r>
              <a:rPr lang="en-US" b="1" dirty="0" err="1"/>
              <a:t>productID</a:t>
            </a:r>
            <a:r>
              <a:rPr lang="en-US" b="1" dirty="0"/>
              <a:t>, </a:t>
            </a:r>
            <a:r>
              <a:rPr lang="en-US" b="1" dirty="0" smtClean="0"/>
              <a:t>also1pid, also2pid, also3pid, also4pid)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SELECT  </a:t>
            </a:r>
            <a:r>
              <a:rPr lang="en-US" dirty="0" err="1" smtClean="0">
                <a:solidFill>
                  <a:srgbClr val="FF0000"/>
                </a:solidFill>
              </a:rPr>
              <a:t>productID</a:t>
            </a:r>
            <a:r>
              <a:rPr lang="en-US" dirty="0" smtClean="0">
                <a:solidFill>
                  <a:srgbClr val="FF0000"/>
                </a:solidFill>
              </a:rPr>
              <a:t>, quantity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FROM   </a:t>
            </a:r>
            <a:r>
              <a:rPr lang="en-US" dirty="0" err="1" smtClean="0">
                <a:solidFill>
                  <a:srgbClr val="FF0000"/>
                </a:solidFill>
              </a:rPr>
              <a:t>cartsProducts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WHERE </a:t>
            </a:r>
            <a:r>
              <a:rPr lang="en-US" dirty="0" err="1" smtClean="0">
                <a:solidFill>
                  <a:srgbClr val="FF0000"/>
                </a:solidFill>
              </a:rPr>
              <a:t>cartID</a:t>
            </a:r>
            <a:r>
              <a:rPr lang="en-US" dirty="0" smtClean="0">
                <a:solidFill>
                  <a:srgbClr val="FF0000"/>
                </a:solidFill>
              </a:rPr>
              <a:t> in ( SELECT </a:t>
            </a:r>
            <a:r>
              <a:rPr lang="en-US" dirty="0" err="1" smtClean="0">
                <a:solidFill>
                  <a:srgbClr val="FF0000"/>
                </a:solidFill>
              </a:rPr>
              <a:t>cartID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FROM  </a:t>
            </a:r>
            <a:r>
              <a:rPr lang="en-US" dirty="0" err="1" smtClean="0">
                <a:solidFill>
                  <a:srgbClr val="FF0000"/>
                </a:solidFill>
              </a:rPr>
              <a:t>cartsProducts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WHERE </a:t>
            </a:r>
            <a:r>
              <a:rPr lang="en-US" dirty="0" err="1" smtClean="0">
                <a:solidFill>
                  <a:srgbClr val="FF0000"/>
                </a:solidFill>
              </a:rPr>
              <a:t>productID</a:t>
            </a:r>
            <a:r>
              <a:rPr lang="en-US" dirty="0" smtClean="0">
                <a:solidFill>
                  <a:srgbClr val="FF0000"/>
                </a:solidFill>
              </a:rPr>
              <a:t> = &lt;input </a:t>
            </a:r>
            <a:r>
              <a:rPr lang="en-US" dirty="0" err="1" smtClean="0">
                <a:solidFill>
                  <a:srgbClr val="FF0000"/>
                </a:solidFill>
              </a:rPr>
              <a:t>productID</a:t>
            </a:r>
            <a:r>
              <a:rPr lang="en-US" dirty="0" smtClean="0">
                <a:solidFill>
                  <a:srgbClr val="FF0000"/>
                </a:solidFill>
              </a:rPr>
              <a:t>&gt; 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>
                <a:solidFill>
                  <a:srgbClr val="7030A0"/>
                </a:solidFill>
              </a:rPr>
              <a:t>  </a:t>
            </a:r>
            <a:endParaRPr lang="en-US" sz="1400" dirty="0" smtClean="0">
              <a:solidFill>
                <a:srgbClr val="7030A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>
                <a:solidFill>
                  <a:srgbClr val="7030A0"/>
                </a:solidFill>
              </a:rPr>
              <a:t>  This </a:t>
            </a:r>
            <a:r>
              <a:rPr lang="en-US" sz="1400" dirty="0" smtClean="0">
                <a:solidFill>
                  <a:srgbClr val="7030A0"/>
                </a:solidFill>
              </a:rPr>
              <a:t>will product repeats of output (A 2, B 3, A 3, C 2, A 2 ) </a:t>
            </a:r>
            <a:r>
              <a:rPr lang="en-US" sz="1400" dirty="0" smtClean="0">
                <a:solidFill>
                  <a:srgbClr val="7030A0"/>
                </a:solidFill>
                <a:sym typeface="Wingdings" panose="05000000000000000000" pitchFamily="2" charset="2"/>
              </a:rPr>
              <a:t> (A 7, B 3, C 2)…an aggregation must be done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Can we aggregate daily data to this table?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 If a person buys products in 2 different carts, would this query catch that</a:t>
            </a:r>
            <a:r>
              <a:rPr lang="en-US" sz="1400" dirty="0" smtClean="0">
                <a:solidFill>
                  <a:srgbClr val="7030A0"/>
                </a:solidFill>
                <a:sym typeface="Wingdings" panose="05000000000000000000" pitchFamily="2" charset="2"/>
              </a:rPr>
              <a:t>?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en-US" sz="1400" dirty="0" smtClean="0">
                <a:solidFill>
                  <a:srgbClr val="7030A0"/>
                </a:solidFill>
                <a:sym typeface="Wingdings" panose="05000000000000000000" pitchFamily="2" charset="2"/>
              </a:rPr>
              <a:t> A customer may be shopping for a group of people (office party, Christmas) </a:t>
            </a:r>
            <a:endParaRPr lang="en-US" sz="1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813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Science Tables </a:t>
            </a:r>
            <a:br>
              <a:rPr lang="en-US" dirty="0" smtClean="0"/>
            </a:br>
            <a:r>
              <a:rPr lang="en-US" dirty="0" smtClean="0"/>
              <a:t>Trigger </a:t>
            </a:r>
            <a:r>
              <a:rPr lang="en-US" dirty="0" err="1" smtClean="0"/>
              <a:t>alsoBought</a:t>
            </a:r>
            <a:r>
              <a:rPr lang="en-US" dirty="0" smtClean="0"/>
              <a:t> on </a:t>
            </a:r>
            <a:r>
              <a:rPr lang="en-US" dirty="0" err="1" smtClean="0"/>
              <a:t>addToCart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An SQL trigger is set to run when ever an SQL statement is executed.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CREATE </a:t>
            </a:r>
            <a:r>
              <a:rPr lang="en-US" dirty="0"/>
              <a:t>OR REPLACE TRIGGER </a:t>
            </a:r>
            <a:r>
              <a:rPr lang="en-US" dirty="0" err="1" smtClean="0"/>
              <a:t>also_bought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AFTER UPDATE ON </a:t>
            </a:r>
            <a:r>
              <a:rPr lang="en-US" dirty="0" err="1" smtClean="0"/>
              <a:t>cartProducts</a:t>
            </a:r>
            <a:endParaRPr lang="en-US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FOR EACH ROW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BEGIN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</a:t>
            </a:r>
            <a:r>
              <a:rPr lang="en-US" dirty="0" smtClean="0"/>
              <a:t>SELECT also1pid, also2pid, also3pid, also4pid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</a:t>
            </a:r>
            <a:r>
              <a:rPr lang="en-US" dirty="0" smtClean="0"/>
              <a:t>FROM </a:t>
            </a:r>
            <a:r>
              <a:rPr lang="en-US" dirty="0" err="1" smtClean="0"/>
              <a:t>DST_alsoBought</a:t>
            </a: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    </a:t>
            </a:r>
            <a:r>
              <a:rPr lang="en-US" dirty="0" smtClean="0"/>
              <a:t>WHERE </a:t>
            </a:r>
            <a:r>
              <a:rPr lang="en-US" dirty="0" err="1" smtClean="0"/>
              <a:t>productID</a:t>
            </a:r>
            <a:r>
              <a:rPr lang="en-US" dirty="0" smtClean="0"/>
              <a:t> = &lt;added </a:t>
            </a:r>
            <a:r>
              <a:rPr lang="en-US" dirty="0" err="1" smtClean="0"/>
              <a:t>productID</a:t>
            </a:r>
            <a:r>
              <a:rPr lang="en-US" dirty="0" smtClean="0"/>
              <a:t>&gt;</a:t>
            </a:r>
            <a:endParaRPr lang="en-U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END;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r>
              <a:rPr lang="en-US" sz="1400" dirty="0" smtClean="0">
                <a:solidFill>
                  <a:srgbClr val="7030A0"/>
                </a:solidFill>
              </a:rPr>
              <a:t>Might be best to have a program (R Python , </a:t>
            </a:r>
            <a:r>
              <a:rPr lang="en-US" sz="1400" dirty="0" err="1" smtClean="0">
                <a:solidFill>
                  <a:srgbClr val="7030A0"/>
                </a:solidFill>
              </a:rPr>
              <a:t>php</a:t>
            </a:r>
            <a:r>
              <a:rPr lang="en-US" sz="1400" dirty="0" smtClean="0">
                <a:solidFill>
                  <a:srgbClr val="7030A0"/>
                </a:solidFill>
              </a:rPr>
              <a:t> etc.) determine on an as needed basis however, your Business Logic is divided and is more error prone now. </a:t>
            </a:r>
            <a:endParaRPr lang="en-US" sz="1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604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Statistically similar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customers that buy </a:t>
            </a:r>
            <a:r>
              <a:rPr lang="en-US" dirty="0"/>
              <a:t>F</a:t>
            </a:r>
            <a:r>
              <a:rPr lang="en-US" dirty="0" smtClean="0"/>
              <a:t>itbit, also buy 1 pair of running shoes but of different brands.</a:t>
            </a:r>
          </a:p>
          <a:p>
            <a:pPr marL="0" indent="0">
              <a:buNone/>
            </a:pPr>
            <a:r>
              <a:rPr lang="en-US" dirty="0" smtClean="0"/>
              <a:t> Maybe people that buy a Teal Fitbit also want Teal running shoes. </a:t>
            </a:r>
          </a:p>
          <a:p>
            <a:pPr marL="0" indent="0">
              <a:buNone/>
            </a:pPr>
            <a:r>
              <a:rPr lang="en-US" dirty="0" smtClean="0"/>
              <a:t> Maybe people that buy a Teal fit bit are usually women are  not interested in Men’s shoes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8"/>
            <a:r>
              <a:rPr lang="en-US" dirty="0" smtClean="0"/>
              <a:t>                  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09" y="4173577"/>
            <a:ext cx="1544755" cy="13485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774" y="3947532"/>
            <a:ext cx="2372198" cy="15745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437" y="4329052"/>
            <a:ext cx="2068834" cy="119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80846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</TotalTime>
  <Words>631</Words>
  <Application>Microsoft Office PowerPoint</Application>
  <PresentationFormat>Widescreen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SQL for Data Science</vt:lpstr>
      <vt:lpstr>Database for online shopping (Amazon)</vt:lpstr>
      <vt:lpstr>Data Science Tables products by customer’s age group</vt:lpstr>
      <vt:lpstr>Data Science Tables products by customer’s gender</vt:lpstr>
      <vt:lpstr>Interesting questions in Data Science</vt:lpstr>
      <vt:lpstr>Data Science functions done in SQL</vt:lpstr>
      <vt:lpstr>Data Science Tables  customers also bought this product also..</vt:lpstr>
      <vt:lpstr>Data Science Tables  Trigger alsoBought on addToCart()</vt:lpstr>
      <vt:lpstr>Statistically similar products</vt:lpstr>
      <vt:lpstr>Data Science Tables  similar (competing) products</vt:lpstr>
    </vt:vector>
  </TitlesOfParts>
  <Company>Information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for Data Science</dc:title>
  <dc:creator>testman</dc:creator>
  <cp:lastModifiedBy>Bill Byrne</cp:lastModifiedBy>
  <cp:revision>28</cp:revision>
  <dcterms:created xsi:type="dcterms:W3CDTF">2017-12-03T21:33:57Z</dcterms:created>
  <dcterms:modified xsi:type="dcterms:W3CDTF">2017-12-04T16:20:17Z</dcterms:modified>
</cp:coreProperties>
</file>