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3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52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243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0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00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5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98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186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29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85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697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44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Binomial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Tx/>
              <a:buChar char="-"/>
            </a:pPr>
            <a:r>
              <a:rPr lang="en-US" dirty="0" smtClean="0"/>
              <a:t>Lattices (Binomial, Trinomial etc.)</a:t>
            </a:r>
          </a:p>
          <a:p>
            <a:pPr marL="457200" indent="-457200">
              <a:buFontTx/>
              <a:buChar char="-"/>
            </a:pPr>
            <a:r>
              <a:rPr lang="en-US" dirty="0" smtClean="0"/>
              <a:t>Option modeling</a:t>
            </a:r>
          </a:p>
          <a:p>
            <a:pPr marL="457200" indent="-457200">
              <a:buFontTx/>
              <a:buChar char="-"/>
            </a:pPr>
            <a:r>
              <a:rPr lang="en-US" dirty="0" smtClean="0"/>
              <a:t>Replicating an Option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826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Example) Stock Option </a:t>
            </a:r>
            <a:r>
              <a:rPr lang="en-US" sz="1800" dirty="0" smtClean="0"/>
              <a:t>(by Shreve)</a:t>
            </a:r>
            <a:endParaRPr lang="en-US" sz="1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= 4		u=2 		d=1/2 		r=1/4		K=5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What is the value of the option today (time zero)?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The probability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=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8 </a:t>
                </a:r>
                <a:r>
                  <a:rPr lang="en-US" dirty="0" smtClean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 Option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  <a:sym typeface="Wingdings" panose="05000000000000000000" pitchFamily="2" charset="2"/>
                          </a:rPr>
                          <m:t>$8−$5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  <a:sym typeface="Wingdings" panose="05000000000000000000" pitchFamily="2" charset="2"/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+</m:t>
                        </m:r>
                      </m:sup>
                    </m:sSup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=$3 </m:t>
                    </m:r>
                  </m:oMath>
                </a14:m>
                <a:r>
                  <a:rPr lang="en-US" dirty="0" smtClean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is p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The probability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=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2 </a:t>
                </a:r>
                <a:r>
                  <a:rPr lang="en-US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 Option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  <a:sym typeface="Wingdings" panose="05000000000000000000" pitchFamily="2" charset="2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  <a:sym typeface="Wingdings" panose="05000000000000000000" pitchFamily="2" charset="2"/>
                          </a:rPr>
                          <m:t>$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  <a:sym typeface="Wingdings" panose="05000000000000000000" pitchFamily="2" charset="2"/>
                          </a:rPr>
                          <m:t>2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  <a:sym typeface="Wingdings" panose="05000000000000000000" pitchFamily="2" charset="2"/>
                          </a:rPr>
                          <m:t>−$5)</m:t>
                        </m:r>
                      </m:e>
                      <m:sup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= $0 </a:t>
                </a:r>
                <a:r>
                  <a:rPr lang="en-US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is </a:t>
                </a:r>
                <a:r>
                  <a:rPr lang="en-US" dirty="0" smtClean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q</a:t>
                </a:r>
                <a:endParaRPr lang="en-US" dirty="0">
                  <a:solidFill>
                    <a:schemeClr val="tx1"/>
                  </a:solidFill>
                  <a:sym typeface="Wingdings" panose="05000000000000000000" pitchFamily="2" charset="2"/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The value of the option at time one is $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3p + $0q = $3p</a:t>
                </a:r>
                <a:endParaRPr lang="en-US" dirty="0" smtClean="0">
                  <a:solidFill>
                    <a:schemeClr val="tx1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The value of the option at time zero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$3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1.25</m:t>
                        </m:r>
                      </m:den>
                    </m:f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1233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Ex) Replicating the Option</a:t>
            </a:r>
            <a:r>
              <a:rPr lang="en-US" sz="1800" dirty="0" smtClean="0"/>
              <a:t>(by Shreve)</a:t>
            </a:r>
            <a:endParaRPr lang="en-US" sz="1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= 4		u=2 		d=1/2 		r=1/4		K=5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Suppose you take $1.20 and you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buy ½ share at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time 0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Since ½ share costs $4/2 = $2, you need to borrow $0.80. 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At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time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one, we will have a half of a share and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owe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the bank $0.80 * 1.25 = $1 but we have ½ share of the stock which will be worth either $4 or $1. 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Therefore at time one, we would have $4-$1=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$3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or $1-$1=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$0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which is exactly the time one payout of the stock option. </a:t>
                </a:r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Therefore the option was worth $1.20 at time zero.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751" b="-24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201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Example) Stock Option </a:t>
            </a:r>
            <a:r>
              <a:rPr lang="en-US" sz="1800" dirty="0" smtClean="0"/>
              <a:t>(by Shreve)</a:t>
            </a:r>
            <a:endParaRPr lang="en-US" sz="1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= 4		u=2 		d=1/2 		r=1/4		K=5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Assuming the option was worth $1.20 at time zero, </a:t>
                </a:r>
              </a:p>
              <a:p>
                <a:endParaRPr lang="en-US" dirty="0">
                  <a:solidFill>
                    <a:schemeClr val="tx1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$3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chemeClr val="tx1"/>
                            </a:solidFill>
                          </a:rPr>
                          <m:t> </m:t>
                        </m:r>
                      </m:num>
                      <m:den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1.25</m:t>
                        </m:r>
                      </m:den>
                    </m:f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 = $1.20 </a:t>
                </a:r>
                <a:r>
                  <a:rPr lang="en-US" dirty="0" smtClean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 </a:t>
                </a:r>
                <a:r>
                  <a:rPr lang="en-US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p = 0.50</a:t>
                </a:r>
                <a:endParaRPr lang="en-US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2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1796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Example) Stock Option </a:t>
            </a:r>
            <a:r>
              <a:rPr lang="en-US" sz="1800" dirty="0" smtClean="0"/>
              <a:t>(by Shreve)</a:t>
            </a:r>
            <a:endParaRPr lang="en-US" sz="1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= 4		u=2 		d=1/2 		r=1/4		K=5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Suppose the option market price is $1.21 instead of $1.20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We could sell the option for $1.21, take a $1.20 and replicate the stock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option which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will produce exactly the amount we need to have to pay off the caller and we have a guaranteed $0.01. </a:t>
                </a:r>
              </a:p>
              <a:p>
                <a:endParaRPr lang="en-US" dirty="0" smtClean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806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Example) Stock Option </a:t>
            </a:r>
            <a:r>
              <a:rPr lang="en-US" sz="1800" dirty="0" smtClean="0"/>
              <a:t>(by Shreve)</a:t>
            </a:r>
            <a:endParaRPr lang="en-US" sz="1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= 4		u=2 		d=1/2 		r=1/4		K=5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Suppose the option market price is $1.19 instead of $1.20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We sell ½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share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from our inventory at time zero for $2. Take the $2 and buy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an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option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for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$1.19 and put the remaining $0.81 in the bank gaining 0.25% interest. 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At time one, we will have $1.0125 and the option which will be worth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either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$3 or $0 minus ½ a share from our inventory. </a:t>
                </a: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So we would have either $4.0125 or 1.0125 which is $0.0125 more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than if we didn’t sell the </a:t>
                </a:r>
                <a:r>
                  <a:rPr lang="en-US" smtClean="0">
                    <a:solidFill>
                      <a:schemeClr val="tx1"/>
                    </a:solidFill>
                  </a:rPr>
                  <a:t>½ share. </a:t>
                </a:r>
                <a:endParaRPr lang="en-US" dirty="0" smtClean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751" r="-1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495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Set of {</a:t>
            </a:r>
            <a:r>
              <a:rPr lang="en-US" dirty="0" err="1" smtClean="0"/>
              <a:t>x,y,z</a:t>
            </a:r>
            <a:r>
              <a:rPr lang="en-US" dirty="0" smtClean="0"/>
              <a:t>} lattice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057400"/>
            <a:ext cx="4983480" cy="3775364"/>
          </a:xfrm>
        </p:spPr>
      </p:pic>
    </p:spTree>
    <p:extLst>
      <p:ext uri="{BB962C8B-B14F-4D97-AF65-F5344CB8AC3E}">
        <p14:creationId xmlns:p14="http://schemas.microsoft.com/office/powerpoint/2010/main" val="229718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Binomial Lattice (W-L record)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93900"/>
            <a:ext cx="4267200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979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Trinomial Lattice (Hockey Points)</a:t>
            </a:r>
            <a:endParaRPr lang="en-US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993900"/>
            <a:ext cx="4343400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781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 period Binomial model for Stock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10000"/>
              </a:bodyPr>
              <a:lstStyle/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dirty="0" smtClean="0"/>
                  <a:t>The beginning of the period time zero and the end of period time one. 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dirty="0" smtClean="0"/>
                  <a:t>At time zero, we have a positive stock price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dirty="0" smtClean="0"/>
                  <a:t>At time one, the Stock price will either b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(H) </a:t>
                </a:r>
                <a:r>
                  <a:rPr lang="en-US" dirty="0" smtClean="0"/>
                  <a:t>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(T)</a:t>
                </a:r>
                <a:r>
                  <a:rPr lang="en-US" dirty="0" smtClean="0"/>
                  <a:t>                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    </a:t>
                </a:r>
                <a:r>
                  <a:rPr lang="en-US" dirty="0" smtClean="0"/>
                  <a:t>(</a:t>
                </a:r>
                <a:r>
                  <a:rPr lang="en-US" dirty="0" smtClean="0"/>
                  <a:t>H stands for Heads and T </a:t>
                </a:r>
                <a:r>
                  <a:rPr lang="en-US" dirty="0"/>
                  <a:t>s</a:t>
                </a:r>
                <a:r>
                  <a:rPr lang="en-US" dirty="0" smtClean="0"/>
                  <a:t>tands for Tails)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dirty="0" smtClean="0"/>
                  <a:t>Probability of heads 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p</a:t>
                </a:r>
                <a:r>
                  <a:rPr lang="en-US" dirty="0" smtClean="0"/>
                  <a:t> and tails 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q</a:t>
                </a:r>
                <a:r>
                  <a:rPr lang="en-US" dirty="0" smtClean="0"/>
                  <a:t>=(1-p)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dirty="0" smtClean="0"/>
                  <a:t>We introduce two positive numbers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𝑎𝑛𝑑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1500" dirty="0" smtClean="0"/>
                  <a:t>       Notes: </a:t>
                </a:r>
              </a:p>
              <a:p>
                <a:pPr marL="0" indent="0">
                  <a:buNone/>
                </a:pPr>
                <a:r>
                  <a:rPr lang="en-US" sz="1500" dirty="0" smtClean="0"/>
                  <a:t>	u is the percent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5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sz="1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500" dirty="0" smtClean="0"/>
                  <a:t> to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5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1500" dirty="0" smtClean="0"/>
              </a:p>
              <a:p>
                <a:pPr marL="0" indent="0">
                  <a:buNone/>
                </a:pPr>
                <a:r>
                  <a:rPr lang="en-US" sz="1500" dirty="0" smtClean="0"/>
                  <a:t>	d </a:t>
                </a:r>
                <a:r>
                  <a:rPr lang="en-US" sz="1500" dirty="0"/>
                  <a:t>is the percent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5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15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5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15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1500" dirty="0"/>
                  <a:t> to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5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15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sz="15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1500" dirty="0" smtClean="0"/>
              </a:p>
              <a:p>
                <a:pPr marL="0" indent="0">
                  <a:buNone/>
                </a:pPr>
                <a:r>
                  <a:rPr lang="en-US" sz="1500" dirty="0"/>
                  <a:t>	</a:t>
                </a:r>
                <a:r>
                  <a:rPr lang="en-US" sz="1500" dirty="0" smtClean="0"/>
                  <a:t>we will let d &lt; u because heads is better than tails. </a:t>
                </a:r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605" t="-2589" b="-8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224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07206" y="1993393"/>
                <a:ext cx="8065294" cy="3950207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>
                    <a:solidFill>
                      <a:schemeClr val="tx1"/>
                    </a:solidFill>
                  </a:rPr>
                  <a:t>Let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chemeClr val="tx1"/>
                    </a:solidFill>
                  </a:rPr>
                  <a:t>= $100</a:t>
                </a:r>
                <a:r>
                  <a:rPr lang="en-US" dirty="0" smtClean="0"/>
                  <a:t>	u = 1.2		d = 0.8</a:t>
                </a:r>
              </a:p>
              <a:p>
                <a:endParaRPr lang="en-US" dirty="0"/>
              </a:p>
              <a:p>
                <a:r>
                  <a:rPr lang="en-US" dirty="0" smtClean="0">
                    <a:solidFill>
                      <a:srgbClr val="FF0000"/>
                    </a:solidFill>
                  </a:rPr>
                  <a:t>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= u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= $120 </a:t>
                </a:r>
                <a:endParaRPr lang="en-US" dirty="0" smtClean="0"/>
              </a:p>
              <a:p>
                <a:r>
                  <a:rPr lang="en-US" dirty="0" smtClean="0"/>
                  <a:t>                                     p</a:t>
                </a:r>
                <a:endParaRPr lang="en-US" dirty="0"/>
              </a:p>
              <a:p>
                <a:r>
                  <a:rPr lang="en-US" dirty="0" smtClean="0"/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= </a:t>
                </a:r>
                <a:r>
                  <a:rPr lang="en-US" dirty="0" smtClean="0"/>
                  <a:t>$100 </a:t>
                </a:r>
              </a:p>
              <a:p>
                <a:r>
                  <a:rPr lang="en-US" i="1" dirty="0" smtClean="0"/>
                  <a:t>                                     q</a:t>
                </a:r>
              </a:p>
              <a:p>
                <a:r>
                  <a:rPr lang="en-US" b="0" dirty="0" smtClean="0">
                    <a:solidFill>
                      <a:srgbClr val="FF0000"/>
                    </a:solidFill>
                  </a:rPr>
                  <a:t>     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= d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dirty="0"/>
                  <a:t> = $80 </a:t>
                </a:r>
              </a:p>
              <a:p>
                <a:r>
                  <a:rPr lang="en-US" dirty="0" smtClean="0"/>
                  <a:t>Expected value is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120p + 80q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7206" y="1993393"/>
                <a:ext cx="8065294" cy="3950207"/>
              </a:xfrm>
              <a:blipFill rotWithShape="0">
                <a:blip r:embed="rId2"/>
                <a:stretch>
                  <a:fillRect t="-2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/>
          <p:cNvCxnSpPr/>
          <p:nvPr/>
        </p:nvCxnSpPr>
        <p:spPr>
          <a:xfrm flipV="1">
            <a:off x="2557365" y="3124200"/>
            <a:ext cx="1295400" cy="9144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514600" y="4191000"/>
            <a:ext cx="1338165" cy="9144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855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add an interest rate 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assume that </a:t>
            </a:r>
            <a:r>
              <a:rPr lang="en-US" dirty="0" smtClean="0"/>
              <a:t>someone </a:t>
            </a:r>
            <a:r>
              <a:rPr lang="en-US" dirty="0" smtClean="0"/>
              <a:t>may borrow money at the rate r and gain interest at that same rate r (not true in the real world but it’s makes the math easier). </a:t>
            </a:r>
          </a:p>
          <a:p>
            <a:endParaRPr lang="en-US" dirty="0"/>
          </a:p>
          <a:p>
            <a:r>
              <a:rPr lang="en-US" dirty="0" smtClean="0"/>
              <a:t>To not allow arbitrage, we assume that: </a:t>
            </a:r>
            <a:endParaRPr lang="en-US" dirty="0"/>
          </a:p>
          <a:p>
            <a:r>
              <a:rPr lang="en-US" dirty="0" smtClean="0"/>
              <a:t> 			</a:t>
            </a:r>
            <a:r>
              <a:rPr lang="en-US" dirty="0" smtClean="0">
                <a:solidFill>
                  <a:srgbClr val="FF0000"/>
                </a:solidFill>
              </a:rPr>
              <a:t>0 &lt; d &lt; 1+r &lt; u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38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 smtClean="0"/>
                  <a:t>For </a:t>
                </a:r>
                <a:r>
                  <a:rPr lang="en-US" dirty="0" smtClean="0"/>
                  <a:t>our </a:t>
                </a:r>
                <a:r>
                  <a:rPr lang="en-US" dirty="0" smtClean="0"/>
                  <a:t>models, we let 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 rotWithShape="1">
                <a:blip r:embed="rId2"/>
                <a:stretch>
                  <a:fillRect l="-34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Examples) </a:t>
            </a:r>
          </a:p>
          <a:p>
            <a:r>
              <a:rPr lang="en-US" dirty="0"/>
              <a:t> </a:t>
            </a:r>
            <a:r>
              <a:rPr lang="en-US" dirty="0" smtClean="0"/>
              <a:t> 		d = 0.5 and u = 2</a:t>
            </a:r>
          </a:p>
          <a:p>
            <a:pPr lvl="1"/>
            <a:r>
              <a:rPr lang="en-US" dirty="0"/>
              <a:t> 		d = </a:t>
            </a:r>
            <a:r>
              <a:rPr lang="en-US" dirty="0" smtClean="0"/>
              <a:t>2/3 </a:t>
            </a:r>
            <a:r>
              <a:rPr lang="en-US" dirty="0"/>
              <a:t>and u = </a:t>
            </a:r>
            <a:r>
              <a:rPr lang="en-US" dirty="0" smtClean="0"/>
              <a:t>3/2</a:t>
            </a:r>
          </a:p>
          <a:p>
            <a:endParaRPr lang="en-US" dirty="0"/>
          </a:p>
          <a:p>
            <a:r>
              <a:rPr lang="en-US" dirty="0" smtClean="0"/>
              <a:t>This is common to do in financial mathematics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706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Stock option in Binomial Lattice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If the strike price is K,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&lt;</m:t>
                    </m:r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If we get a tails,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</m:d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 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oMath>
                </a14:m>
                <a:r>
                  <a:rPr lang="en-US" dirty="0" smtClean="0"/>
                  <a:t> is a negative number so we would not choose </a:t>
                </a:r>
                <a:r>
                  <a:rPr lang="en-US" dirty="0"/>
                  <a:t>to exercise the </a:t>
                </a:r>
                <a:r>
                  <a:rPr lang="en-US" dirty="0" smtClean="0"/>
                  <a:t>option </a:t>
                </a:r>
                <a:r>
                  <a:rPr lang="en-US" dirty="0" smtClean="0"/>
                  <a:t>and </a:t>
                </a:r>
                <a:r>
                  <a:rPr lang="en-US" dirty="0" smtClean="0"/>
                  <a:t>the option is worth $0  </a:t>
                </a:r>
              </a:p>
              <a:p>
                <a:r>
                  <a:rPr lang="en-US" dirty="0" smtClean="0"/>
                  <a:t>If we get a heads,  it is worth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– K </a:t>
                </a:r>
              </a:p>
              <a:p>
                <a:endParaRPr lang="en-US" dirty="0">
                  <a:solidFill>
                    <a:srgbClr val="FF0000"/>
                  </a:solidFill>
                </a:endParaRPr>
              </a:p>
              <a:p>
                <a:r>
                  <a:rPr lang="en-US" dirty="0" smtClean="0">
                    <a:solidFill>
                      <a:schemeClr val="tx1"/>
                    </a:solidFill>
                  </a:rPr>
                  <a:t>So the option is worth,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– K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or 0 , whichever is more which we denote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this as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 – 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K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rgbClr val="FF0000"/>
                            </a:solidFill>
                          </a:rPr>
                          <m:t>)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</m:sup>
                    </m:sSup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27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1381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126</TotalTime>
  <Words>406</Words>
  <Application>Microsoft Office PowerPoint</Application>
  <PresentationFormat>On-screen Show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Metropolitan</vt:lpstr>
      <vt:lpstr>Binomial Model</vt:lpstr>
      <vt:lpstr>Power Set of {x,y,z} lattice</vt:lpstr>
      <vt:lpstr>Binomial Lattice (W-L record)</vt:lpstr>
      <vt:lpstr>Trinomial Lattice (Hockey Points)</vt:lpstr>
      <vt:lpstr>1 period Binomial model for Stock</vt:lpstr>
      <vt:lpstr>Example </vt:lpstr>
      <vt:lpstr>We add an interest rate r</vt:lpstr>
      <vt:lpstr>For our models, we let d = 1/u</vt:lpstr>
      <vt:lpstr>Stock option in Binomial Lattice</vt:lpstr>
      <vt:lpstr>Example) Stock Option (by Shreve)</vt:lpstr>
      <vt:lpstr>Ex) Replicating the Option(by Shreve)</vt:lpstr>
      <vt:lpstr>Example) Stock Option (by Shreve)</vt:lpstr>
      <vt:lpstr>Example) Stock Option (by Shreve)</vt:lpstr>
      <vt:lpstr>Example) Stock Option (by Shreve)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Binomial Model</dc:title>
  <dc:creator>Byrne, William</dc:creator>
  <cp:lastModifiedBy>FDUUser</cp:lastModifiedBy>
  <cp:revision>20</cp:revision>
  <dcterms:created xsi:type="dcterms:W3CDTF">2006-08-16T00:00:00Z</dcterms:created>
  <dcterms:modified xsi:type="dcterms:W3CDTF">2015-01-12T22:02:21Z</dcterms:modified>
</cp:coreProperties>
</file>