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personal.fidelity.com/products/fixedincome/images/bond_ratings_graphic.gif" TargetMode="Externa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Financ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Bonds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 To Maturity of a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investor purchases a $1000 Bond that matures in 25 years</a:t>
            </a:r>
          </a:p>
          <a:p>
            <a:r>
              <a:rPr lang="en-US" dirty="0" smtClean="0"/>
              <a:t>8 percent coupon rate .</a:t>
            </a:r>
          </a:p>
          <a:p>
            <a:r>
              <a:rPr lang="en-US" dirty="0" smtClean="0"/>
              <a:t>The price is at 95 (at 95% which is $950).  What is the Yield to Maturity (overall interest rate)?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You must amortize the $50 discount over the 25 years of the bond.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YTM = ($80 + $2) / ($975) = 8.41%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Par, Discount, Premium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498080" cy="3733800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Bond Selling At 		Satisfies This Condition</a:t>
            </a:r>
          </a:p>
          <a:p>
            <a:pPr>
              <a:buNone/>
            </a:pPr>
            <a:r>
              <a:rPr lang="en-US" sz="2400" dirty="0" smtClean="0"/>
              <a:t>Discount  		Coupon Rate &lt; Current Yield &lt; YTM</a:t>
            </a:r>
          </a:p>
          <a:p>
            <a:pPr>
              <a:buNone/>
            </a:pPr>
            <a:r>
              <a:rPr lang="en-US" sz="2400" dirty="0" smtClean="0"/>
              <a:t>Premium 		Coupon Rate &gt; Current Yield &gt; YTM</a:t>
            </a:r>
          </a:p>
          <a:p>
            <a:pPr>
              <a:buNone/>
            </a:pPr>
            <a:r>
              <a:rPr lang="en-US" sz="2400" dirty="0" smtClean="0"/>
              <a:t>Par Value 		Coupon Rate = Current Yield = YTM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 Ratings</a:t>
            </a:r>
            <a:endParaRPr lang="en-US" dirty="0"/>
          </a:p>
        </p:txBody>
      </p:sp>
      <p:pic>
        <p:nvPicPr>
          <p:cNvPr id="4" name="Content Placeholder 3" descr="http://personal.fidelity.com/products/fixedincome/images/bond_ratings_graphic.gif"/>
          <p:cNvPicPr>
            <a:picLocks noGrp="1"/>
          </p:cNvPicPr>
          <p:nvPr>
            <p:ph idx="1"/>
          </p:nvPr>
        </p:nvPicPr>
        <p:blipFill>
          <a:blip r:embed="rId2" r:link="rId3" cstate="print"/>
          <a:stretch>
            <a:fillRect/>
          </a:stretch>
        </p:blipFill>
        <p:spPr bwMode="auto">
          <a:xfrm>
            <a:off x="1295400" y="1981200"/>
            <a:ext cx="6172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 Duration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>
                <a:hlinkClick r:id="rId2" action="ppaction://hlinkfile" tooltip="Finance"/>
              </a:rPr>
              <a:t>finance</a:t>
            </a:r>
            <a:r>
              <a:rPr lang="en-US" dirty="0"/>
              <a:t>, the </a:t>
            </a:r>
            <a:r>
              <a:rPr lang="en-US" b="1" dirty="0"/>
              <a:t>duration</a:t>
            </a:r>
            <a:r>
              <a:rPr lang="en-US" dirty="0"/>
              <a:t> of a financial asset that consists of fixed cash flows, for example a bond, is the weighted average of the times until </a:t>
            </a:r>
            <a:r>
              <a:rPr lang="en-US" dirty="0" smtClean="0"/>
              <a:t>those </a:t>
            </a:r>
            <a:r>
              <a:rPr lang="en-US" dirty="0"/>
              <a:t>fixed cash flows are </a:t>
            </a:r>
            <a:r>
              <a:rPr lang="en-US" dirty="0" smtClean="0"/>
              <a:t>received.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600" dirty="0" smtClean="0"/>
              <a:t>Source: Wikipedia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64203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 Duration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zero coupon bond</a:t>
            </a:r>
          </a:p>
          <a:p>
            <a:r>
              <a:rPr lang="en-US" dirty="0" smtClean="0"/>
              <a:t>Current price: $500</a:t>
            </a:r>
          </a:p>
          <a:p>
            <a:r>
              <a:rPr lang="en-US" dirty="0" smtClean="0"/>
              <a:t>10 years from now, you receive $1000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What is this bonds interest rate and duration?</a:t>
            </a:r>
          </a:p>
          <a:p>
            <a:r>
              <a:rPr lang="en-US" dirty="0" smtClean="0"/>
              <a:t>Interest rate: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500(1 </a:t>
            </a:r>
            <a:r>
              <a:rPr lang="en-US" dirty="0">
                <a:solidFill>
                  <a:srgbClr val="FF0000"/>
                </a:solidFill>
              </a:rPr>
              <a:t>+ </a:t>
            </a:r>
            <a:r>
              <a:rPr lang="en-US" dirty="0" smtClean="0">
                <a:solidFill>
                  <a:srgbClr val="FF0000"/>
                </a:solidFill>
              </a:rPr>
              <a:t>r)</a:t>
            </a:r>
            <a:r>
              <a:rPr lang="en-US" baseline="30000" dirty="0" smtClean="0">
                <a:solidFill>
                  <a:srgbClr val="FF0000"/>
                </a:solidFill>
              </a:rPr>
              <a:t>10</a:t>
            </a:r>
            <a:r>
              <a:rPr lang="en-US" dirty="0" smtClean="0">
                <a:solidFill>
                  <a:srgbClr val="FF0000"/>
                </a:solidFill>
              </a:rPr>
              <a:t> = $1000, r = 7.17</a:t>
            </a:r>
          </a:p>
          <a:p>
            <a:r>
              <a:rPr lang="en-US" dirty="0" smtClean="0"/>
              <a:t>Duration: </a:t>
            </a:r>
            <a:r>
              <a:rPr lang="en-US" dirty="0" smtClean="0">
                <a:solidFill>
                  <a:srgbClr val="FF0000"/>
                </a:solidFill>
              </a:rPr>
              <a:t>by inspection 10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87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 Duration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zero coupon bond</a:t>
            </a:r>
          </a:p>
          <a:p>
            <a:r>
              <a:rPr lang="en-US" dirty="0" smtClean="0"/>
              <a:t>Current price: $500</a:t>
            </a:r>
          </a:p>
          <a:p>
            <a:r>
              <a:rPr lang="en-US" dirty="0" smtClean="0"/>
              <a:t>10 years from now, you receive $1000</a:t>
            </a:r>
          </a:p>
          <a:p>
            <a:r>
              <a:rPr lang="en-US" dirty="0" smtClean="0"/>
              <a:t>20 years from now, you receive 1 penny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What is this bonds interest rate and duration?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Isn’t this basically the same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as </a:t>
            </a:r>
            <a:r>
              <a:rPr lang="en-US" dirty="0" smtClean="0">
                <a:solidFill>
                  <a:srgbClr val="FF0000"/>
                </a:solidFill>
              </a:rPr>
              <a:t>the previous example </a:t>
            </a:r>
            <a:r>
              <a:rPr lang="en-US" dirty="0">
                <a:solidFill>
                  <a:srgbClr val="FF0000"/>
                </a:solidFill>
              </a:rPr>
              <a:t>except for the penny?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Did the penny cause a notable change in the interest rate?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If not, is the duration 20 years?, that is, are you receiving 7.17% for 20 years not instead of 10%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06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Bond Duration coupon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coupon bond</a:t>
            </a:r>
          </a:p>
          <a:p>
            <a:r>
              <a:rPr lang="en-US" dirty="0" smtClean="0"/>
              <a:t>Current price: $1000</a:t>
            </a:r>
          </a:p>
          <a:p>
            <a:r>
              <a:rPr lang="en-US" dirty="0" smtClean="0"/>
              <a:t>Each year you receive $60</a:t>
            </a:r>
          </a:p>
          <a:p>
            <a:r>
              <a:rPr lang="en-US" dirty="0" smtClean="0"/>
              <a:t>10 years from now, you receive $1000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What is this bonds interest rate and duration?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By inspection the interest rate is 6%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Duration: time weighted average of cash flows</a:t>
            </a:r>
          </a:p>
        </p:txBody>
      </p:sp>
    </p:spTree>
    <p:extLst>
      <p:ext uri="{BB962C8B-B14F-4D97-AF65-F5344CB8AC3E}">
        <p14:creationId xmlns:p14="http://schemas.microsoft.com/office/powerpoint/2010/main" val="2263380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Macaulay's Duration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057400"/>
            <a:ext cx="6196405" cy="360381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dirty="0" smtClean="0"/>
              <a:t>V =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MacD</a:t>
            </a:r>
            <a:r>
              <a:rPr lang="en-US" dirty="0" smtClean="0"/>
              <a:t> =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928133"/>
              </p:ext>
            </p:extLst>
          </p:nvPr>
        </p:nvGraphicFramePr>
        <p:xfrm>
          <a:off x="1447800" y="25146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" imgW="914400" imgH="179640" progId="Equation.DSMT4">
                  <p:embed/>
                </p:oleObj>
              </mc:Choice>
              <mc:Fallback>
                <p:oleObj name="Equation" r:id="rId3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47800" y="25146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345893"/>
              </p:ext>
            </p:extLst>
          </p:nvPr>
        </p:nvGraphicFramePr>
        <p:xfrm>
          <a:off x="2362200" y="2438400"/>
          <a:ext cx="692150" cy="653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5" imgW="457200" imgH="431640" progId="Equation.DSMT4">
                  <p:embed/>
                </p:oleObj>
              </mc:Choice>
              <mc:Fallback>
                <p:oleObj name="Equation" r:id="rId5" imgW="4572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62200" y="2438400"/>
                        <a:ext cx="692150" cy="6536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239425"/>
              </p:ext>
            </p:extLst>
          </p:nvPr>
        </p:nvGraphicFramePr>
        <p:xfrm>
          <a:off x="2867025" y="3810000"/>
          <a:ext cx="903288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7" imgW="596880" imgH="431640" progId="Equation.DSMT4">
                  <p:embed/>
                </p:oleObj>
              </mc:Choice>
              <mc:Fallback>
                <p:oleObj name="Equation" r:id="rId7" imgW="59688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3810000"/>
                        <a:ext cx="903288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1453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 Rate/Present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Abby needs money from you now </a:t>
            </a:r>
          </a:p>
          <a:p>
            <a:r>
              <a:rPr lang="en-US" dirty="0" smtClean="0"/>
              <a:t>Abby will give you $5000 in 5 years</a:t>
            </a:r>
          </a:p>
          <a:p>
            <a:r>
              <a:rPr lang="en-US" dirty="0" smtClean="0"/>
              <a:t>Banks currently pay interest rate at 11%</a:t>
            </a:r>
          </a:p>
          <a:p>
            <a:r>
              <a:rPr lang="en-US" dirty="0" smtClean="0"/>
              <a:t>How much should you give </a:t>
            </a:r>
            <a:r>
              <a:rPr lang="en-US" dirty="0"/>
              <a:t>A</a:t>
            </a:r>
            <a:r>
              <a:rPr lang="en-US" dirty="0" smtClean="0"/>
              <a:t>bby now?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PV = $5000 / (1 + 0.11)</a:t>
            </a:r>
            <a:r>
              <a:rPr lang="en-US" baseline="30000" dirty="0" smtClean="0">
                <a:solidFill>
                  <a:srgbClr val="FF0000"/>
                </a:solidFill>
              </a:rPr>
              <a:t>5</a:t>
            </a:r>
            <a:r>
              <a:rPr lang="en-US" dirty="0" smtClean="0">
                <a:solidFill>
                  <a:srgbClr val="FF0000"/>
                </a:solidFill>
              </a:rPr>
              <a:t> = $2,967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Bond?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debt security, in which the authorized issuer owes the holders a debt and, depending on the terms of the bond, is obliged to pay interest (the coupon) and/or to repay the principal at a later date, termed maturity. </a:t>
            </a:r>
          </a:p>
          <a:p>
            <a:r>
              <a:rPr lang="en-US" dirty="0" smtClean="0"/>
              <a:t>A bond is a formal contract to repay borrowed money with interest at fixed intervals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Ex: Chrysler Bond</a:t>
            </a:r>
            <a:br>
              <a:rPr lang="en-US" sz="4000" dirty="0" smtClean="0"/>
            </a:br>
            <a:r>
              <a:rPr lang="en-US" sz="4000" dirty="0" smtClean="0"/>
              <a:t>Par: $25, 000  Coupon Rate: 8 7/8</a:t>
            </a:r>
          </a:p>
        </p:txBody>
      </p:sp>
      <p:pic>
        <p:nvPicPr>
          <p:cNvPr id="4" name="Content Placeholder 3" descr="chrysler_bond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905000" y="2209800"/>
            <a:ext cx="5486400" cy="390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Zero Coupon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 : $1000</a:t>
            </a:r>
          </a:p>
          <a:p>
            <a:r>
              <a:rPr lang="en-US" dirty="0" smtClean="0"/>
              <a:t>Annual interest =  5%</a:t>
            </a:r>
          </a:p>
          <a:p>
            <a:r>
              <a:rPr lang="en-US" dirty="0" smtClean="0"/>
              <a:t>Duration of the bond = 2 years</a:t>
            </a:r>
          </a:p>
          <a:p>
            <a:r>
              <a:rPr lang="en-US" dirty="0" smtClean="0"/>
              <a:t>What are your payouts?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One payout of $</a:t>
            </a:r>
            <a:r>
              <a:rPr lang="en-US" dirty="0" smtClean="0">
                <a:solidFill>
                  <a:srgbClr val="FF0000"/>
                </a:solidFill>
              </a:rPr>
              <a:t>1102.50 </a:t>
            </a:r>
            <a:r>
              <a:rPr lang="en-US" dirty="0" smtClean="0">
                <a:solidFill>
                  <a:srgbClr val="FF0000"/>
                </a:solidFill>
              </a:rPr>
              <a:t>two years from today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Coupon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 : $1000</a:t>
            </a:r>
          </a:p>
          <a:p>
            <a:r>
              <a:rPr lang="en-US" dirty="0" smtClean="0"/>
              <a:t>Annual coupon =  5%</a:t>
            </a:r>
          </a:p>
          <a:p>
            <a:r>
              <a:rPr lang="en-US" dirty="0" smtClean="0"/>
              <a:t>Duration of the bond = 2 years</a:t>
            </a:r>
          </a:p>
          <a:p>
            <a:r>
              <a:rPr lang="en-US" dirty="0" smtClean="0"/>
              <a:t>What are your payouts?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 payment of $50 one year from today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 payment of $50 two years from today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 payment of $1000 two year from today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Pricing a Coupon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c(1 + r)</a:t>
            </a:r>
            <a:r>
              <a:rPr lang="en-US" sz="2000" baseline="30000" dirty="0" smtClean="0"/>
              <a:t>-1</a:t>
            </a:r>
            <a:r>
              <a:rPr lang="en-US" sz="2000" dirty="0" smtClean="0"/>
              <a:t> + c(1 + r)</a:t>
            </a:r>
            <a:r>
              <a:rPr lang="en-US" sz="2000" baseline="30000" dirty="0" smtClean="0"/>
              <a:t>-2</a:t>
            </a:r>
            <a:r>
              <a:rPr lang="en-US" sz="2000" dirty="0" smtClean="0"/>
              <a:t> + . . . + c(1 + r)</a:t>
            </a:r>
            <a:r>
              <a:rPr lang="en-US" sz="2000" baseline="30000" dirty="0" smtClean="0"/>
              <a:t>-n</a:t>
            </a:r>
            <a:r>
              <a:rPr lang="en-US" sz="2000" dirty="0" smtClean="0"/>
              <a:t> + B(1 + r)</a:t>
            </a:r>
            <a:r>
              <a:rPr lang="en-US" sz="2000" baseline="30000" dirty="0" smtClean="0"/>
              <a:t>-n</a:t>
            </a:r>
            <a:r>
              <a:rPr lang="en-US" sz="2000" dirty="0" smtClean="0"/>
              <a:t> = P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 = annual coupon payment (in dollars, not a percent)</a:t>
            </a:r>
          </a:p>
          <a:p>
            <a:r>
              <a:rPr lang="en-US" dirty="0" smtClean="0"/>
              <a:t>n = number of years to maturity</a:t>
            </a:r>
          </a:p>
          <a:p>
            <a:r>
              <a:rPr lang="en-US" dirty="0" smtClean="0"/>
              <a:t>B = par value</a:t>
            </a:r>
          </a:p>
          <a:p>
            <a:r>
              <a:rPr lang="en-US" dirty="0" smtClean="0"/>
              <a:t>P = purchase price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Ex) Pricing a Retail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Six years ago someone bought a 10 year coupon bond and would like to get rid of it now. </a:t>
            </a:r>
          </a:p>
          <a:p>
            <a:r>
              <a:rPr lang="en-US" dirty="0" smtClean="0"/>
              <a:t>A coupon rate of 7%</a:t>
            </a:r>
          </a:p>
          <a:p>
            <a:r>
              <a:rPr lang="en-US" dirty="0"/>
              <a:t>I</a:t>
            </a:r>
            <a:r>
              <a:rPr lang="en-US" dirty="0" smtClean="0"/>
              <a:t>t matures in exactly 4 years. </a:t>
            </a:r>
          </a:p>
          <a:p>
            <a:r>
              <a:rPr lang="en-US" dirty="0"/>
              <a:t>P</a:t>
            </a:r>
            <a:r>
              <a:rPr lang="en-US" dirty="0" smtClean="0"/>
              <a:t>ar value is $1000. </a:t>
            </a:r>
          </a:p>
          <a:p>
            <a:r>
              <a:rPr lang="en-US" dirty="0"/>
              <a:t>Current interest </a:t>
            </a:r>
            <a:r>
              <a:rPr lang="en-US" dirty="0" smtClean="0"/>
              <a:t>rate </a:t>
            </a:r>
            <a:r>
              <a:rPr lang="en-US" dirty="0"/>
              <a:t>is 5</a:t>
            </a:r>
            <a:r>
              <a:rPr lang="en-US" dirty="0" smtClean="0"/>
              <a:t>%</a:t>
            </a:r>
          </a:p>
          <a:p>
            <a:pPr marL="0" indent="0">
              <a:buNone/>
            </a:pPr>
            <a:r>
              <a:rPr lang="en-US" dirty="0" smtClean="0"/>
              <a:t>What is bonds market Price? 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70(1 + 0.05)</a:t>
            </a:r>
            <a:r>
              <a:rPr lang="en-US" baseline="30000" dirty="0" smtClean="0">
                <a:solidFill>
                  <a:srgbClr val="FF0000"/>
                </a:solidFill>
              </a:rPr>
              <a:t>-1</a:t>
            </a:r>
            <a:r>
              <a:rPr lang="en-US" dirty="0" smtClean="0">
                <a:solidFill>
                  <a:srgbClr val="FF0000"/>
                </a:solidFill>
              </a:rPr>
              <a:t> + 70(1 + 0.05)</a:t>
            </a:r>
            <a:r>
              <a:rPr lang="en-US" baseline="30000" dirty="0" smtClean="0">
                <a:solidFill>
                  <a:srgbClr val="FF0000"/>
                </a:solidFill>
              </a:rPr>
              <a:t>-2</a:t>
            </a:r>
            <a:r>
              <a:rPr lang="en-US" dirty="0" smtClean="0">
                <a:solidFill>
                  <a:srgbClr val="FF0000"/>
                </a:solidFill>
              </a:rPr>
              <a:t> + 70(1 + 0.05)</a:t>
            </a:r>
            <a:r>
              <a:rPr lang="en-US" baseline="30000" dirty="0" smtClean="0">
                <a:solidFill>
                  <a:srgbClr val="FF0000"/>
                </a:solidFill>
              </a:rPr>
              <a:t>-3</a:t>
            </a:r>
            <a:r>
              <a:rPr lang="en-US" dirty="0" smtClean="0">
                <a:solidFill>
                  <a:srgbClr val="FF0000"/>
                </a:solidFill>
              </a:rPr>
              <a:t> +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70(1 + 0.05)</a:t>
            </a:r>
            <a:r>
              <a:rPr lang="en-US" baseline="30000" dirty="0" smtClean="0">
                <a:solidFill>
                  <a:srgbClr val="FF0000"/>
                </a:solidFill>
              </a:rPr>
              <a:t>-4</a:t>
            </a:r>
            <a:r>
              <a:rPr lang="en-US" dirty="0" smtClean="0">
                <a:solidFill>
                  <a:srgbClr val="FF0000"/>
                </a:solidFill>
              </a:rPr>
              <a:t> + 1000(1 + 0.05)</a:t>
            </a:r>
            <a:r>
              <a:rPr lang="en-US" baseline="30000" dirty="0" smtClean="0">
                <a:solidFill>
                  <a:srgbClr val="FF0000"/>
                </a:solidFill>
              </a:rPr>
              <a:t>-4</a:t>
            </a:r>
            <a:r>
              <a:rPr lang="en-US" dirty="0" smtClean="0">
                <a:solidFill>
                  <a:srgbClr val="FF0000"/>
                </a:solidFill>
              </a:rPr>
              <a:t> = $1071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 to Maturity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Coupon Rate: </a:t>
            </a:r>
            <a:endParaRPr lang="en-US" dirty="0" smtClean="0"/>
          </a:p>
          <a:p>
            <a:pPr lvl="1"/>
            <a:r>
              <a:rPr lang="en-US" dirty="0" smtClean="0"/>
              <a:t>Annual payout as a percentage of the bond's par value</a:t>
            </a:r>
          </a:p>
          <a:p>
            <a:r>
              <a:rPr lang="en-US" b="1" dirty="0" smtClean="0"/>
              <a:t>Current Yield: </a:t>
            </a:r>
            <a:endParaRPr lang="en-US" dirty="0" smtClean="0"/>
          </a:p>
          <a:p>
            <a:pPr lvl="1"/>
            <a:r>
              <a:rPr lang="en-US" dirty="0" smtClean="0"/>
              <a:t>Annual payout as a percentage of the current market price you'll actually pay</a:t>
            </a:r>
          </a:p>
          <a:p>
            <a:r>
              <a:rPr lang="en-US" b="1" dirty="0" smtClean="0"/>
              <a:t>Yield-to-Maturity: </a:t>
            </a:r>
            <a:endParaRPr lang="en-US" dirty="0" smtClean="0"/>
          </a:p>
          <a:p>
            <a:pPr lvl="1"/>
            <a:r>
              <a:rPr lang="en-US" dirty="0" smtClean="0"/>
              <a:t>Composite rate of return off </a:t>
            </a:r>
            <a:r>
              <a:rPr lang="en-US" i="1" dirty="0" smtClean="0"/>
              <a:t>all</a:t>
            </a:r>
            <a:r>
              <a:rPr lang="en-US" dirty="0" smtClean="0"/>
              <a:t> payouts, coupon and capital gain (or loss)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111</TotalTime>
  <Words>688</Words>
  <Application>Microsoft Office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Brush Script MT</vt:lpstr>
      <vt:lpstr>Constantia</vt:lpstr>
      <vt:lpstr>Franklin Gothic Book</vt:lpstr>
      <vt:lpstr>Rage Italic</vt:lpstr>
      <vt:lpstr>Pushpin</vt:lpstr>
      <vt:lpstr>Equation</vt:lpstr>
      <vt:lpstr>Bonds </vt:lpstr>
      <vt:lpstr>Interest Rate/Present Value</vt:lpstr>
      <vt:lpstr>What is a Bond?</vt:lpstr>
      <vt:lpstr>Ex: Chrysler Bond Par: $25, 000  Coupon Rate: 8 7/8</vt:lpstr>
      <vt:lpstr>Example: Zero Coupon Bond</vt:lpstr>
      <vt:lpstr>Example: Coupon Bond</vt:lpstr>
      <vt:lpstr>Pricing a Coupon Bonds</vt:lpstr>
      <vt:lpstr>Ex) Pricing a Retail Bond</vt:lpstr>
      <vt:lpstr>Yield to Maturity</vt:lpstr>
      <vt:lpstr>Yield To Maturity of a Bond</vt:lpstr>
      <vt:lpstr>Par, Discount, Premium</vt:lpstr>
      <vt:lpstr>Bond Ratings</vt:lpstr>
      <vt:lpstr>Bond Duration</vt:lpstr>
      <vt:lpstr>Bond Duration Example</vt:lpstr>
      <vt:lpstr>Bond Duration Example</vt:lpstr>
      <vt:lpstr>Bond Duration coupon bond</vt:lpstr>
      <vt:lpstr>Macaulay's Duration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Bonds</dc:title>
  <dc:creator/>
  <cp:lastModifiedBy>testman</cp:lastModifiedBy>
  <cp:revision>19</cp:revision>
  <dcterms:created xsi:type="dcterms:W3CDTF">2006-08-16T00:00:00Z</dcterms:created>
  <dcterms:modified xsi:type="dcterms:W3CDTF">2016-06-05T21:05:53Z</dcterms:modified>
</cp:coreProperties>
</file>