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67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4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9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61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5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15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1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5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5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F3F9BB-EFAB-4DB5-9CB4-A4395BF89DD5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4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 Square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4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Rolling a 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dice is rolled 100 times and the observes outcomes are:</a:t>
            </a:r>
          </a:p>
          <a:p>
            <a:pPr lvl="1"/>
            <a:r>
              <a:rPr lang="en-US" dirty="0" smtClean="0"/>
              <a:t>1) 25</a:t>
            </a:r>
          </a:p>
          <a:p>
            <a:pPr lvl="1"/>
            <a:r>
              <a:rPr lang="en-US" dirty="0" smtClean="0"/>
              <a:t>2) 15</a:t>
            </a:r>
          </a:p>
          <a:p>
            <a:pPr lvl="1"/>
            <a:r>
              <a:rPr lang="en-US" dirty="0" smtClean="0"/>
              <a:t>3) 20</a:t>
            </a:r>
          </a:p>
          <a:p>
            <a:pPr lvl="1"/>
            <a:r>
              <a:rPr lang="en-US" dirty="0" smtClean="0"/>
              <a:t>4) 15</a:t>
            </a:r>
          </a:p>
          <a:p>
            <a:pPr lvl="1"/>
            <a:r>
              <a:rPr lang="en-US" dirty="0" smtClean="0"/>
              <a:t>5) 20</a:t>
            </a:r>
          </a:p>
          <a:p>
            <a:pPr lvl="1"/>
            <a:r>
              <a:rPr lang="en-US" dirty="0" smtClean="0"/>
              <a:t>6) 5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Is the dice fair? That is, does each outcome have the same probability namely 1/6?</a:t>
            </a:r>
          </a:p>
          <a:p>
            <a:pPr marL="0" indent="0">
              <a:buNone/>
            </a:pPr>
            <a:r>
              <a:rPr lang="en-US" dirty="0" smtClean="0"/>
              <a:t> Do odd numbers (1,3,5) come up 50% of the time?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34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Null Hypothesis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In inferential statistics, the </a:t>
                </a:r>
                <a:r>
                  <a:rPr lang="en-US" b="1" dirty="0"/>
                  <a:t>null hypothesis</a:t>
                </a:r>
                <a:r>
                  <a:rPr lang="en-US" dirty="0"/>
                  <a:t> is a general statement or default position that there is no relationship between two measured phenomena, or no association among </a:t>
                </a:r>
                <a:r>
                  <a:rPr lang="en-US" dirty="0" smtClean="0"/>
                  <a:t>groups</a:t>
                </a:r>
              </a:p>
              <a:p>
                <a:endParaRPr lang="en-US" dirty="0"/>
              </a:p>
              <a:p>
                <a:r>
                  <a:rPr lang="en-US" dirty="0" smtClean="0"/>
                  <a:t>Example) a test is given to students at MIT and </a:t>
                </a:r>
                <a:r>
                  <a:rPr lang="en-US" dirty="0" err="1" smtClean="0"/>
                  <a:t>CalTech</a:t>
                </a:r>
                <a:r>
                  <a:rPr lang="en-US" dirty="0" smtClean="0"/>
                  <a:t>. Does the group differ from each other?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: the test scores do NOT differ (null hypothesis)</a:t>
                </a:r>
              </a:p>
              <a:p>
                <a:endParaRPr lang="en-US" dirty="0"/>
              </a:p>
              <a:p>
                <a:r>
                  <a:rPr lang="en-US" dirty="0" smtClean="0"/>
                  <a:t>We want to prove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is either true of false. So we are seeking a Yes or No answer.</a:t>
                </a:r>
              </a:p>
              <a:p>
                <a:r>
                  <a:rPr lang="en-US" dirty="0" smtClean="0"/>
                  <a:t>If the variation in your data due to chance or is there something wrong?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06" t="-1667" r="-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905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 Square formula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Sup>
                                  <m:sSubSup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</m:sSubSup>
                          </m:den>
                        </m:f>
                      </m:e>
                    </m:nary>
                  </m:oMath>
                </a14:m>
                <a:endParaRPr lang="en-US" sz="2800" dirty="0" smtClean="0"/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sz="2800" dirty="0" smtClean="0"/>
                  <a:t> = expected value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sz="2800" dirty="0" smtClean="0"/>
                  <a:t> = observation value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2800" dirty="0" smtClean="0"/>
                  <a:t>= the chi squared value of the experiment</a:t>
                </a: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644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flip a coin 100 times</a:t>
            </a:r>
            <a:r>
              <a:rPr lang="en-US" dirty="0" smtClean="0">
                <a:sym typeface="Wingdings" panose="05000000000000000000" pitchFamily="2" charset="2"/>
              </a:rPr>
              <a:t>60 heads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7555401" cy="4023360"/>
              </a:xfrm>
            </p:spPr>
            <p:txBody>
              <a:bodyPr/>
              <a:lstStyle/>
              <a:p>
                <a:r>
                  <a:rPr lang="en-US" dirty="0" smtClean="0"/>
                  <a:t>If there something wrong with the coin?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</m:sSubSup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50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US" dirty="0" smtClean="0"/>
                  <a:t> = 4 </a:t>
                </a:r>
              </a:p>
              <a:p>
                <a:r>
                  <a:rPr lang="en-US" dirty="0" smtClean="0"/>
                  <a:t>We compare the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4 to 3.841  (95 percent interval value from the Critical Values chart) and since 4 &gt; 3.841,  we reject the null hypothesis and assume we are 95% sure that there is something wrong with the coin.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7555401" cy="4023360"/>
              </a:xfrm>
              <a:blipFill rotWithShape="0">
                <a:blip r:embed="rId2"/>
                <a:stretch>
                  <a:fillRect l="-807" t="-1667" r="-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799" y="1737360"/>
            <a:ext cx="3111690" cy="442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9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Roll a dice 100 times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7555401" cy="4023360"/>
              </a:xfrm>
            </p:spPr>
            <p:txBody>
              <a:bodyPr/>
              <a:lstStyle/>
              <a:p>
                <a:r>
                  <a:rPr lang="en-US" dirty="0" smtClean="0"/>
                  <a:t>If there something wrong with the dice?</a:t>
                </a:r>
              </a:p>
              <a:p>
                <a:r>
                  <a:rPr lang="en-US" dirty="0" smtClean="0"/>
                  <a:t>Outcomes 1) 25      2)15      3)20      4)15       5) 20      6) 5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</m:sSubSup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Sup>
                                  <m:sSub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/>
                                </m:sSub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16.67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16.67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 smtClean="0"/>
                  <a:t> = 14 </a:t>
                </a:r>
              </a:p>
              <a:p>
                <a:r>
                  <a:rPr lang="en-US" dirty="0" smtClean="0"/>
                  <a:t>We compare the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14 to 11.070  (95 percent interval value from the Critical Values chart) and since it is 14 &gt; 3.841 we reject the null hypothesis and assume we are 95% sure that there is something wrong with the coin.   </a:t>
                </a:r>
              </a:p>
              <a:p>
                <a:r>
                  <a:rPr lang="en-US" dirty="0" smtClean="0"/>
                  <a:t>Notice that 14 &lt; 15.086 so we can not say that we are 99% sure that there is something wrong with the dice, but we can with 95% confidence.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7555401" cy="4023360"/>
              </a:xfrm>
              <a:blipFill rotWithShape="0">
                <a:blip r:embed="rId2"/>
                <a:stretch>
                  <a:fillRect l="-807" t="-1667" r="-2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799" y="1737360"/>
            <a:ext cx="3111690" cy="442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33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Degrees of Freedom </a:t>
            </a:r>
            <a:r>
              <a:rPr lang="en-US" sz="2800" dirty="0" smtClean="0"/>
              <a:t>(number of other outcomes)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 of outcomes that is other that the one we are interested. </a:t>
            </a:r>
          </a:p>
          <a:p>
            <a:r>
              <a:rPr lang="en-US" dirty="0" smtClean="0"/>
              <a:t>Ex) we are counting number of heads on a coin, the degrees of freedom is 1 (tails)</a:t>
            </a:r>
          </a:p>
          <a:p>
            <a:r>
              <a:rPr lang="en-US" dirty="0" smtClean="0"/>
              <a:t>Ex) we are counting the number of 2 from rolling a dice, degrees of freedom is 5 (1,3,4,5,6)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9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Value </a:t>
            </a:r>
            <a:r>
              <a:rPr lang="en-US" sz="2800" dirty="0" smtClean="0"/>
              <a:t>(values to provide a confidence interval)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 on the Chi-square chart that provides the percentage confidence that we are </a:t>
            </a:r>
            <a:r>
              <a:rPr lang="en-US" dirty="0" err="1" smtClean="0"/>
              <a:t>correce</a:t>
            </a:r>
            <a:r>
              <a:rPr lang="en-US" dirty="0" smtClean="0"/>
              <a:t> in rejecting the null hypothesis allow for being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5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Chi Square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 </a:t>
            </a:r>
            <a:r>
              <a:rPr lang="en-US" b="1" i="1" dirty="0" smtClean="0"/>
              <a:t>χ</a:t>
            </a:r>
            <a:r>
              <a:rPr lang="en-US" b="1" baseline="30000" dirty="0" smtClean="0"/>
              <a:t> </a:t>
            </a:r>
            <a:r>
              <a:rPr lang="en-US" b="1" dirty="0" smtClean="0"/>
              <a:t> is a Greek letter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1900, Pearson published a </a:t>
            </a:r>
            <a:r>
              <a:rPr lang="en-US" dirty="0" smtClean="0"/>
              <a:t>paper</a:t>
            </a:r>
            <a:r>
              <a:rPr lang="en-US" baseline="30000" dirty="0"/>
              <a:t> </a:t>
            </a:r>
            <a:r>
              <a:rPr lang="en-US" dirty="0" smtClean="0"/>
              <a:t>on </a:t>
            </a:r>
            <a:r>
              <a:rPr lang="en-US" dirty="0"/>
              <a:t>the</a:t>
            </a:r>
            <a:r>
              <a:rPr lang="en-US" b="1" dirty="0"/>
              <a:t> </a:t>
            </a:r>
            <a:r>
              <a:rPr lang="en-US" b="1" i="1" dirty="0"/>
              <a:t>χ</a:t>
            </a:r>
            <a:r>
              <a:rPr lang="en-US" b="1" baseline="30000" dirty="0"/>
              <a:t>2</a:t>
            </a:r>
            <a:r>
              <a:rPr lang="en-US" b="1" dirty="0"/>
              <a:t> test </a:t>
            </a:r>
            <a:r>
              <a:rPr lang="en-US" dirty="0"/>
              <a:t>which is considered to be one of the foundations of modern </a:t>
            </a:r>
            <a:r>
              <a:rPr lang="en-US" dirty="0" smtClean="0"/>
              <a:t>statistics. In </a:t>
            </a:r>
            <a:r>
              <a:rPr lang="en-US" dirty="0"/>
              <a:t>this paper, Pearson investigated the test of </a:t>
            </a:r>
            <a:r>
              <a:rPr lang="en-US" b="1" dirty="0"/>
              <a:t>goodness of fit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01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427</TotalTime>
  <Words>230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Cambria Math</vt:lpstr>
      <vt:lpstr>Wingdings</vt:lpstr>
      <vt:lpstr>Retrospect</vt:lpstr>
      <vt:lpstr>Chi Square Test</vt:lpstr>
      <vt:lpstr>Example – Rolling a dice</vt:lpstr>
      <vt:lpstr>Null Hypothesis</vt:lpstr>
      <vt:lpstr>Chi Square formula</vt:lpstr>
      <vt:lpstr>Example: flip a coin 100 times60 heads</vt:lpstr>
      <vt:lpstr>Example: Roll a dice 100 times</vt:lpstr>
      <vt:lpstr>Degrees of Freedom (number of other outcomes)</vt:lpstr>
      <vt:lpstr>Critical Value (values to provide a confidence interval)</vt:lpstr>
      <vt:lpstr>History of Chi Square testing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</dc:title>
  <dc:creator>Byrne, William</dc:creator>
  <cp:lastModifiedBy>Bill Byrne</cp:lastModifiedBy>
  <cp:revision>40</cp:revision>
  <dcterms:created xsi:type="dcterms:W3CDTF">2017-11-26T20:50:19Z</dcterms:created>
  <dcterms:modified xsi:type="dcterms:W3CDTF">2019-06-05T20:50:18Z</dcterms:modified>
</cp:coreProperties>
</file>