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94" r:id="rId3"/>
    <p:sldId id="287" r:id="rId4"/>
    <p:sldId id="288" r:id="rId5"/>
    <p:sldId id="274" r:id="rId6"/>
    <p:sldId id="275" r:id="rId7"/>
    <p:sldId id="276" r:id="rId8"/>
    <p:sldId id="273" r:id="rId9"/>
    <p:sldId id="289" r:id="rId10"/>
    <p:sldId id="290" r:id="rId11"/>
    <p:sldId id="272" r:id="rId12"/>
    <p:sldId id="29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88FFA-E131-49B1-8C02-F8861A747EA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4D0BC-36A3-4AE4-9CAF-25B13AA9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71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4390-E806-4E34-AA1B-8A2ADF802E11}" type="datetime1">
              <a:rPr lang="en-US" smtClean="0"/>
              <a:t>4/19/2019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135A-8FF5-4AC6-872D-C82879EC280E}" type="datetime1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5011-8B0A-4F49-8A2E-E582BBC3042C}" type="datetime1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2AD69-7E51-4E53-B7CA-BACCC9BEC29E}" type="datetime1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366F2-01FE-4DD4-8121-AA94C0ACAEB6}" type="datetime1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AA32-EB27-4B4E-8010-237107D3D859}" type="datetime1">
              <a:rPr lang="en-US" smtClean="0"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EA12-FE6E-4FD5-BA5B-467457BC2372}" type="datetime1">
              <a:rPr lang="en-US" smtClean="0"/>
              <a:t>4/19/2019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BCA07-DA73-4B62-B9EB-387594AD43B4}" type="datetime1">
              <a:rPr lang="en-US" smtClean="0"/>
              <a:t>4/19/2019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5A01-3C8B-48A6-AB7E-25AFCA9FD13D}" type="datetime1">
              <a:rPr lang="en-US" smtClean="0"/>
              <a:t>4/19/2019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B533-06F2-4156-8778-B23DB2BB8CDB}" type="datetime1">
              <a:rPr lang="en-US" smtClean="0"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993-8EB0-435D-B9DA-B9778C8FE96F}" type="datetime1">
              <a:rPr lang="en-US" smtClean="0"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84DA628-9E10-4BB4-A28C-E44E1EFECD1E}" type="datetime1">
              <a:rPr lang="en-US" smtClean="0"/>
              <a:t>4/19/2019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Amazon Web Services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514" y="3200400"/>
            <a:ext cx="4136571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89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AWS – </a:t>
            </a:r>
            <a:r>
              <a:rPr lang="en-US" dirty="0" smtClean="0"/>
              <a:t>Certifications &amp; Regulations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NASA uses AWS and complies with all US regulations.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AWS certifies technical professionals. (1 year of free labs)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Solution architect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Developer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 smtClean="0"/>
              <a:t>SysOps</a:t>
            </a:r>
            <a:r>
              <a:rPr lang="en-US" dirty="0" smtClean="0"/>
              <a:t> Administrator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DevO</a:t>
            </a:r>
            <a:r>
              <a:rPr lang="en-US" dirty="0" smtClean="0"/>
              <a:t>ps Engineer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Advanced Networking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Big Data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263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AWS History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1994 – Amazon started</a:t>
            </a:r>
          </a:p>
          <a:p>
            <a:r>
              <a:rPr lang="en-US" dirty="0" smtClean="0"/>
              <a:t>1995 – Online book store</a:t>
            </a:r>
          </a:p>
          <a:p>
            <a:r>
              <a:rPr lang="en-US" dirty="0" smtClean="0"/>
              <a:t>2006 – AWS started (EC2 and S3)</a:t>
            </a:r>
          </a:p>
          <a:p>
            <a:r>
              <a:rPr lang="en-US" dirty="0" smtClean="0"/>
              <a:t>2009 – RDS</a:t>
            </a:r>
          </a:p>
          <a:p>
            <a:r>
              <a:rPr lang="en-US" dirty="0" smtClean="0"/>
              <a:t>2011 – Elastic Beanstalk</a:t>
            </a:r>
          </a:p>
          <a:p>
            <a:r>
              <a:rPr lang="en-US" dirty="0" smtClean="0"/>
              <a:t>2012 – Glacier, </a:t>
            </a:r>
            <a:r>
              <a:rPr lang="en-US" dirty="0" err="1" smtClean="0"/>
              <a:t>DynamoDB</a:t>
            </a:r>
            <a:r>
              <a:rPr lang="en-US" dirty="0" smtClean="0"/>
              <a:t>, </a:t>
            </a:r>
            <a:r>
              <a:rPr lang="en-US" dirty="0" err="1" smtClean="0"/>
              <a:t>RedShift</a:t>
            </a:r>
            <a:endParaRPr lang="en-US" dirty="0" smtClean="0"/>
          </a:p>
          <a:p>
            <a:r>
              <a:rPr lang="en-US" dirty="0" smtClean="0"/>
              <a:t>2016 – Lambda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701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AWS – </a:t>
            </a:r>
            <a:r>
              <a:rPr lang="en-US" dirty="0" smtClean="0"/>
              <a:t>Cloud Buzz words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SaaS – Software as a Service</a:t>
            </a:r>
          </a:p>
          <a:p>
            <a:r>
              <a:rPr lang="en-US" dirty="0"/>
              <a:t>NAS – Network Attached Storage. Connected to our LAN</a:t>
            </a:r>
          </a:p>
          <a:p>
            <a:r>
              <a:rPr lang="en-US" dirty="0"/>
              <a:t>SAN – Storage Area Network connected to disk via Host Bus Adapters HBA</a:t>
            </a:r>
          </a:p>
          <a:p>
            <a:r>
              <a:rPr lang="en-US" dirty="0"/>
              <a:t>DAS – Directly Attached Storage connected by Small Computer Systems Interface SCSI, USB, </a:t>
            </a:r>
            <a:r>
              <a:rPr lang="en-US" dirty="0" err="1"/>
              <a:t>Firewire</a:t>
            </a:r>
            <a:r>
              <a:rPr lang="en-US" dirty="0"/>
              <a:t> etc. </a:t>
            </a:r>
            <a:endParaRPr lang="en-US" dirty="0" smtClean="0"/>
          </a:p>
          <a:p>
            <a:r>
              <a:rPr lang="en-US" dirty="0" smtClean="0"/>
              <a:t>RAID (Redundant Array of Inexpensive Disks)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045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AWS </a:t>
            </a:r>
            <a:r>
              <a:rPr lang="en-US" dirty="0" smtClean="0"/>
              <a:t>(Amazon Web Services)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Public Global </a:t>
            </a:r>
            <a:r>
              <a:rPr lang="en-US" dirty="0" smtClean="0"/>
              <a:t>cloud service. </a:t>
            </a:r>
          </a:p>
          <a:p>
            <a:r>
              <a:rPr lang="en-US" dirty="0" smtClean="0"/>
              <a:t>Used by 80% of Fortune 500 companies. </a:t>
            </a:r>
          </a:p>
          <a:p>
            <a:r>
              <a:rPr lang="en-US" dirty="0" smtClean="0"/>
              <a:t>Services</a:t>
            </a:r>
          </a:p>
          <a:p>
            <a:pPr lvl="1"/>
            <a:r>
              <a:rPr lang="en-US" dirty="0" smtClean="0"/>
              <a:t>Infrastructure (servers, backup, power supply)</a:t>
            </a:r>
          </a:p>
          <a:p>
            <a:pPr lvl="1"/>
            <a:r>
              <a:rPr lang="en-US" dirty="0" smtClean="0"/>
              <a:t>Platform (Java, </a:t>
            </a:r>
            <a:r>
              <a:rPr lang="en-US" dirty="0" err="1" smtClean="0"/>
              <a:t>php</a:t>
            </a:r>
            <a:r>
              <a:rPr lang="en-US" dirty="0" smtClean="0"/>
              <a:t>, ruby etc. )</a:t>
            </a:r>
          </a:p>
          <a:p>
            <a:pPr lvl="1"/>
            <a:r>
              <a:rPr lang="en-US" dirty="0" smtClean="0"/>
              <a:t>Software</a:t>
            </a:r>
          </a:p>
          <a:p>
            <a:pPr lvl="1"/>
            <a:r>
              <a:rPr lang="en-US" dirty="0" smtClean="0"/>
              <a:t>Storage</a:t>
            </a:r>
          </a:p>
          <a:p>
            <a:r>
              <a:rPr lang="en-US" dirty="0" smtClean="0"/>
              <a:t>Email sending capabilities</a:t>
            </a: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146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AWS – Getting Started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With a credit card and an email address signup takes minutes</a:t>
            </a:r>
            <a:endParaRPr lang="en-US" dirty="0"/>
          </a:p>
          <a:p>
            <a:r>
              <a:rPr lang="en-US" dirty="0" smtClean="0"/>
              <a:t>Simple Billing…billing is by the hour of usage. </a:t>
            </a:r>
          </a:p>
          <a:p>
            <a:r>
              <a:rPr lang="en-US" dirty="0" smtClean="0"/>
              <a:t>The integrated dashboard has reports</a:t>
            </a:r>
          </a:p>
          <a:p>
            <a:r>
              <a:rPr lang="en-US" dirty="0" smtClean="0"/>
              <a:t>As AWS grows in customers, the utility price slowly drops. 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63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AWS – Stability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AWS has an outage maybe once every other year and in a particular region (not world wide)  2-3 hours tops. </a:t>
            </a:r>
          </a:p>
          <a:p>
            <a:r>
              <a:rPr lang="en-US" dirty="0" smtClean="0"/>
              <a:t>Small startup companies to large blue chip companies. 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948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AWS – EC2, VPC, S3. RDS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Elastic Compute Cloud (EC2)</a:t>
            </a:r>
          </a:p>
          <a:p>
            <a:pPr lvl="1"/>
            <a:r>
              <a:rPr lang="en-US" dirty="0" smtClean="0"/>
              <a:t>Servers (small and big based on need)</a:t>
            </a:r>
          </a:p>
          <a:p>
            <a:r>
              <a:rPr lang="en-US" dirty="0" smtClean="0"/>
              <a:t>Virtual Private Cloud (VPC)</a:t>
            </a:r>
            <a:endParaRPr lang="en-US" dirty="0"/>
          </a:p>
          <a:p>
            <a:pPr lvl="1"/>
            <a:r>
              <a:rPr lang="en-US" dirty="0" smtClean="0"/>
              <a:t>You join Amazon’s private cloud and run services networked. </a:t>
            </a:r>
          </a:p>
          <a:p>
            <a:r>
              <a:rPr lang="en-US" dirty="0" smtClean="0"/>
              <a:t>Simple Storage Service (S3)</a:t>
            </a:r>
          </a:p>
          <a:p>
            <a:pPr lvl="1"/>
            <a:r>
              <a:rPr lang="en-US" dirty="0" smtClean="0"/>
              <a:t>Upload and share files.</a:t>
            </a:r>
          </a:p>
          <a:p>
            <a:r>
              <a:rPr lang="en-US" dirty="0" smtClean="0"/>
              <a:t>Relational Database Service (RDS)</a:t>
            </a:r>
          </a:p>
          <a:p>
            <a:pPr lvl="1"/>
            <a:r>
              <a:rPr lang="en-US" dirty="0" smtClean="0"/>
              <a:t>Most famous DBMS. (</a:t>
            </a:r>
            <a:r>
              <a:rPr lang="en-US" dirty="0" err="1" smtClean="0"/>
              <a:t>mysql</a:t>
            </a:r>
            <a:r>
              <a:rPr lang="en-US" dirty="0" smtClean="0"/>
              <a:t>, Oracle, </a:t>
            </a:r>
            <a:r>
              <a:rPr lang="en-US" dirty="0" err="1" smtClean="0"/>
              <a:t>SQLserver</a:t>
            </a:r>
            <a:r>
              <a:rPr lang="en-US" dirty="0" smtClean="0"/>
              <a:t>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582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AWS – Route 53, ELB, </a:t>
            </a:r>
            <a:r>
              <a:rPr lang="en-US" dirty="0" err="1" smtClean="0"/>
              <a:t>Autoscaling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Route 53</a:t>
            </a:r>
          </a:p>
          <a:p>
            <a:pPr lvl="1"/>
            <a:r>
              <a:rPr lang="en-US" dirty="0"/>
              <a:t>DNS </a:t>
            </a:r>
            <a:r>
              <a:rPr lang="en-US" dirty="0" smtClean="0"/>
              <a:t>service (point your URL to a servers or group of servers)</a:t>
            </a:r>
            <a:endParaRPr lang="en-US" dirty="0"/>
          </a:p>
          <a:p>
            <a:r>
              <a:rPr lang="en-US" dirty="0" smtClean="0"/>
              <a:t>Elastic Load Balancer (ELB)</a:t>
            </a:r>
          </a:p>
          <a:p>
            <a:pPr lvl="1"/>
            <a:r>
              <a:rPr lang="en-US" dirty="0" smtClean="0"/>
              <a:t>Balance internet traffic over several servers</a:t>
            </a:r>
          </a:p>
          <a:p>
            <a:r>
              <a:rPr lang="en-US" dirty="0" smtClean="0"/>
              <a:t>Auto Scaling</a:t>
            </a:r>
            <a:endParaRPr lang="en-US" dirty="0"/>
          </a:p>
          <a:p>
            <a:pPr lvl="1"/>
            <a:r>
              <a:rPr lang="en-US" dirty="0" smtClean="0"/>
              <a:t>Your application is never down do to a load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Adds capacity as needed. </a:t>
            </a:r>
            <a:r>
              <a:rPr lang="en-US" dirty="0" smtClean="0"/>
              <a:t> 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815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AWS – Dynamo DB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Like </a:t>
            </a:r>
            <a:r>
              <a:rPr lang="en-US" dirty="0" err="1" smtClean="0"/>
              <a:t>mongoDB</a:t>
            </a:r>
            <a:r>
              <a:rPr lang="en-US" dirty="0" smtClean="0"/>
              <a:t> (hu</a:t>
            </a:r>
            <a:r>
              <a:rPr lang="en-US" b="1" dirty="0" smtClean="0">
                <a:solidFill>
                  <a:srgbClr val="FF0000"/>
                </a:solidFill>
              </a:rPr>
              <a:t>mongo</a:t>
            </a:r>
            <a:r>
              <a:rPr lang="en-US" dirty="0" smtClean="0"/>
              <a:t>us </a:t>
            </a:r>
            <a:r>
              <a:rPr lang="en-US" b="1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ata </a:t>
            </a:r>
            <a:r>
              <a:rPr lang="en-US" b="1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ase)</a:t>
            </a:r>
          </a:p>
          <a:p>
            <a:endParaRPr lang="en-US" dirty="0"/>
          </a:p>
          <a:p>
            <a:r>
              <a:rPr lang="en-US" dirty="0" smtClean="0"/>
              <a:t>We can have a e-Store database</a:t>
            </a:r>
          </a:p>
          <a:p>
            <a:r>
              <a:rPr lang="en-US" dirty="0" smtClean="0"/>
              <a:t>The database has collections like Customers, Orders (</a:t>
            </a:r>
            <a:r>
              <a:rPr lang="en-US" dirty="0" smtClean="0">
                <a:solidFill>
                  <a:srgbClr val="FF0000"/>
                </a:solidFill>
              </a:rPr>
              <a:t>Tables)</a:t>
            </a:r>
          </a:p>
          <a:p>
            <a:r>
              <a:rPr lang="en-US" dirty="0" smtClean="0"/>
              <a:t>In collections we have documents </a:t>
            </a:r>
            <a:r>
              <a:rPr lang="en-US" dirty="0" smtClean="0">
                <a:solidFill>
                  <a:srgbClr val="FF0000"/>
                </a:solidFill>
              </a:rPr>
              <a:t>(rows in tables but no schema)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No relations (no diamonds connecting tables)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428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AWS - Billing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Sign up with an email address and a credit card.</a:t>
            </a:r>
          </a:p>
          <a:p>
            <a:r>
              <a:rPr lang="en-US" dirty="0" smtClean="0"/>
              <a:t>Billing is by the hour.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552795"/>
            <a:ext cx="6224931" cy="350274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109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AWS – </a:t>
            </a:r>
            <a:r>
              <a:rPr lang="en-US" dirty="0" smtClean="0"/>
              <a:t>How </a:t>
            </a:r>
            <a:r>
              <a:rPr lang="en-US" dirty="0" smtClean="0"/>
              <a:t>Big is it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AWS has 15 regions throughout the world.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All parts of the world are within 1000 miles of a region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Each region has a massive data centers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Each data center has 300,000 to 500,000 servers </a:t>
            </a: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8310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963</TotalTime>
  <Words>503</Words>
  <Application>Microsoft Office PowerPoint</Application>
  <PresentationFormat>On-screen Show (4:3)</PresentationFormat>
  <Paragraphs>86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Franklin Gothic Book</vt:lpstr>
      <vt:lpstr>Perpetua</vt:lpstr>
      <vt:lpstr>Wingdings</vt:lpstr>
      <vt:lpstr>Wingdings 2</vt:lpstr>
      <vt:lpstr>Equity</vt:lpstr>
      <vt:lpstr>Amazon Web Services</vt:lpstr>
      <vt:lpstr>AWS (Amazon Web Services)</vt:lpstr>
      <vt:lpstr>AWS – Getting Started</vt:lpstr>
      <vt:lpstr>AWS – Stability</vt:lpstr>
      <vt:lpstr>AWS – EC2, VPC, S3. RDS </vt:lpstr>
      <vt:lpstr>AWS – Route 53, ELB, Autoscaling </vt:lpstr>
      <vt:lpstr>AWS – Dynamo DB</vt:lpstr>
      <vt:lpstr>AWS - Billing </vt:lpstr>
      <vt:lpstr>AWS – How Big is it</vt:lpstr>
      <vt:lpstr>AWS – Certifications &amp; Regulations</vt:lpstr>
      <vt:lpstr>AWS History</vt:lpstr>
      <vt:lpstr>AWS – Cloud Buzz words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Linux</dc:title>
  <dc:creator>Bill Byrne</dc:creator>
  <cp:lastModifiedBy>Byrne, William</cp:lastModifiedBy>
  <cp:revision>96</cp:revision>
  <dcterms:created xsi:type="dcterms:W3CDTF">2006-08-16T00:00:00Z</dcterms:created>
  <dcterms:modified xsi:type="dcterms:W3CDTF">2019-04-19T20:12:53Z</dcterms:modified>
</cp:coreProperties>
</file>